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56"/>
  </p:notesMasterIdLst>
  <p:sldIdLst>
    <p:sldId id="256" r:id="rId2"/>
    <p:sldId id="258" r:id="rId3"/>
    <p:sldId id="259" r:id="rId4"/>
    <p:sldId id="263" r:id="rId5"/>
    <p:sldId id="327" r:id="rId6"/>
    <p:sldId id="270" r:id="rId7"/>
    <p:sldId id="283" r:id="rId8"/>
    <p:sldId id="329" r:id="rId9"/>
    <p:sldId id="285" r:id="rId10"/>
    <p:sldId id="286" r:id="rId11"/>
    <p:sldId id="298" r:id="rId12"/>
    <p:sldId id="297" r:id="rId13"/>
    <p:sldId id="300" r:id="rId14"/>
    <p:sldId id="334" r:id="rId15"/>
    <p:sldId id="330" r:id="rId16"/>
    <p:sldId id="305" r:id="rId17"/>
    <p:sldId id="271" r:id="rId18"/>
    <p:sldId id="272" r:id="rId19"/>
    <p:sldId id="335" r:id="rId20"/>
    <p:sldId id="274" r:id="rId21"/>
    <p:sldId id="275" r:id="rId22"/>
    <p:sldId id="276" r:id="rId23"/>
    <p:sldId id="282" r:id="rId24"/>
    <p:sldId id="287" r:id="rId25"/>
    <p:sldId id="288" r:id="rId26"/>
    <p:sldId id="289" r:id="rId27"/>
    <p:sldId id="290" r:id="rId28"/>
    <p:sldId id="291" r:id="rId29"/>
    <p:sldId id="292" r:id="rId30"/>
    <p:sldId id="293" r:id="rId31"/>
    <p:sldId id="294" r:id="rId32"/>
    <p:sldId id="295" r:id="rId33"/>
    <p:sldId id="306" r:id="rId34"/>
    <p:sldId id="307" r:id="rId35"/>
    <p:sldId id="304" r:id="rId36"/>
    <p:sldId id="326" r:id="rId37"/>
    <p:sldId id="308" r:id="rId38"/>
    <p:sldId id="309" r:id="rId39"/>
    <p:sldId id="310" r:id="rId40"/>
    <p:sldId id="311" r:id="rId41"/>
    <p:sldId id="314" r:id="rId42"/>
    <p:sldId id="280" r:id="rId43"/>
    <p:sldId id="315" r:id="rId44"/>
    <p:sldId id="281" r:id="rId45"/>
    <p:sldId id="312" r:id="rId46"/>
    <p:sldId id="316" r:id="rId47"/>
    <p:sldId id="317" r:id="rId48"/>
    <p:sldId id="319" r:id="rId49"/>
    <p:sldId id="320" r:id="rId50"/>
    <p:sldId id="322" r:id="rId51"/>
    <p:sldId id="338" r:id="rId52"/>
    <p:sldId id="337" r:id="rId53"/>
    <p:sldId id="323" r:id="rId54"/>
    <p:sldId id="325" r:id="rId55"/>
  </p:sldIdLst>
  <p:sldSz cx="9144000" cy="6858000" type="screen4x3"/>
  <p:notesSz cx="6858000" cy="9144000"/>
  <p:embeddedFontLst>
    <p:embeddedFont>
      <p:font typeface="Cabin" panose="020B0803050202020004" pitchFamily="34" charset="0"/>
      <p:regular r:id="rId57"/>
      <p:bold r:id="rId58"/>
      <p:italic r:id="rId59"/>
      <p:boldItalic r:id="rId60"/>
    </p:embeddedFont>
    <p:embeddedFont>
      <p:font typeface="Segoe UI" panose="020B0502040204020203" pitchFamily="34" charset="0"/>
      <p:regular r:id="rId61"/>
      <p:bold r:id="rId62"/>
      <p:italic r:id="rId63"/>
      <p:boldItalic r:id="rId64"/>
    </p:embeddedFont>
    <p:embeddedFont>
      <p:font typeface="Calibri" panose="020F0502020204030204" pitchFamily="34" charset="0"/>
      <p:regular r:id="rId65"/>
      <p:bold r:id="rId66"/>
      <p:italic r:id="rId67"/>
      <p:boldItalic r:id="rId6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C8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38" autoAdjust="0"/>
    <p:restoredTop sz="68201" autoAdjust="0"/>
  </p:normalViewPr>
  <p:slideViewPr>
    <p:cSldViewPr snapToGrid="0">
      <p:cViewPr varScale="1">
        <p:scale>
          <a:sx n="65" d="100"/>
          <a:sy n="65" d="100"/>
        </p:scale>
        <p:origin x="2316" y="72"/>
      </p:cViewPr>
      <p:guideLst/>
    </p:cSldViewPr>
  </p:slideViewPr>
  <p:outlineViewPr>
    <p:cViewPr>
      <p:scale>
        <a:sx n="33" d="100"/>
        <a:sy n="33" d="100"/>
      </p:scale>
      <p:origin x="0" y="-777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7.fntdata"/><Relationship Id="rId68"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61"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A6985A-AC6F-4578-B386-DB44B9569DD4}" type="datetimeFigureOut">
              <a:rPr lang="en-US" smtClean="0"/>
              <a:t>7/12/2015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EBFCCB-4480-4421-83B3-91705CD04180}" type="slidenum">
              <a:rPr lang="en-US" smtClean="0"/>
              <a:t>‹#›</a:t>
            </a:fld>
            <a:endParaRPr lang="en-US"/>
          </a:p>
        </p:txBody>
      </p:sp>
    </p:spTree>
    <p:extLst>
      <p:ext uri="{BB962C8B-B14F-4D97-AF65-F5344CB8AC3E}">
        <p14:creationId xmlns:p14="http://schemas.microsoft.com/office/powerpoint/2010/main" val="4198265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smtClean="0"/>
              <a:t>Welcome.</a:t>
            </a:r>
            <a:r>
              <a:rPr lang="en-US" sz="2000" baseline="0" dirty="0" smtClean="0"/>
              <a:t> </a:t>
            </a:r>
            <a:r>
              <a:rPr lang="en-US" sz="2000" dirty="0" smtClean="0"/>
              <a:t>Today I will tell you about the insights I</a:t>
            </a:r>
            <a:r>
              <a:rPr lang="en-US" sz="2000" baseline="0" dirty="0" smtClean="0"/>
              <a:t> gained into glucocorticoid myopathy and its alleviation by androgen co-administration using an animal model. First, we need to define a few terms. What is glucocorticoid myopathy? In fact, what are glucocorticoids? NEXT</a:t>
            </a:r>
            <a:endParaRPr lang="en-US" sz="2000" dirty="0"/>
          </a:p>
        </p:txBody>
      </p:sp>
      <p:sp>
        <p:nvSpPr>
          <p:cNvPr id="4" name="Slide Number Placeholder 3"/>
          <p:cNvSpPr>
            <a:spLocks noGrp="1"/>
          </p:cNvSpPr>
          <p:nvPr>
            <p:ph type="sldNum" sz="quarter" idx="10"/>
          </p:nvPr>
        </p:nvSpPr>
        <p:spPr/>
        <p:txBody>
          <a:bodyPr/>
          <a:lstStyle/>
          <a:p>
            <a:fld id="{CDEBFCCB-4480-4421-83B3-91705CD04180}" type="slidenum">
              <a:rPr lang="en-US" smtClean="0"/>
              <a:t>1</a:t>
            </a:fld>
            <a:endParaRPr lang="en-US"/>
          </a:p>
        </p:txBody>
      </p:sp>
    </p:spTree>
    <p:extLst>
      <p:ext uri="{BB962C8B-B14F-4D97-AF65-F5344CB8AC3E}">
        <p14:creationId xmlns:p14="http://schemas.microsoft.com/office/powerpoint/2010/main" val="3830473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a:t>
            </a:r>
            <a:r>
              <a:rPr lang="en-US" baseline="0" dirty="0" smtClean="0"/>
              <a:t> the new information that we had about the anti-catabolic action of testosterone, I formulated a second hypothesis, which is that testosterone’s protective action must include an anti-catabolic component.</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10</a:t>
            </a:fld>
            <a:endParaRPr lang="en-US"/>
          </a:p>
        </p:txBody>
      </p:sp>
    </p:spTree>
    <p:extLst>
      <p:ext uri="{BB962C8B-B14F-4D97-AF65-F5344CB8AC3E}">
        <p14:creationId xmlns:p14="http://schemas.microsoft.com/office/powerpoint/2010/main" val="1370790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a:t>
            </a:r>
            <a:r>
              <a:rPr lang="en-US" baseline="0" dirty="0" smtClean="0"/>
              <a:t>lucocorticoids are steroid hormones, meaning they act through </a:t>
            </a:r>
            <a:r>
              <a:rPr lang="en-US" baseline="0" dirty="0" smtClean="0"/>
              <a:t>nuclear </a:t>
            </a:r>
            <a:r>
              <a:rPr lang="en-US" baseline="0" dirty="0" smtClean="0"/>
              <a:t>receptors which directly stimulate </a:t>
            </a:r>
            <a:r>
              <a:rPr lang="en-US" baseline="0" dirty="0" smtClean="0"/>
              <a:t>genes</a:t>
            </a:r>
            <a:r>
              <a:rPr lang="en-US" baseline="0" dirty="0" smtClean="0"/>
              <a:t>’ </a:t>
            </a:r>
            <a:r>
              <a:rPr lang="en-US" baseline="0" dirty="0" smtClean="0"/>
              <a:t>expression. Here are a few genes whose expression is upregulated by dexamethasone. </a:t>
            </a:r>
            <a:r>
              <a:rPr lang="en-US" baseline="0" dirty="0" smtClean="0"/>
              <a:t>NEXT</a:t>
            </a:r>
          </a:p>
          <a:p>
            <a:r>
              <a:rPr lang="en-US" dirty="0" smtClean="0"/>
              <a:t>MuRF1 is one of those two E3 ligases associated with muscle atrophy. Its promoter has</a:t>
            </a:r>
            <a:r>
              <a:rPr lang="en-US" baseline="0" dirty="0" smtClean="0"/>
              <a:t> a glucocorticoid response element. But the other atrogene</a:t>
            </a:r>
            <a:r>
              <a:rPr lang="en-US" dirty="0" smtClean="0"/>
              <a:t> doesn’t have a glucocorticoid</a:t>
            </a:r>
            <a:r>
              <a:rPr lang="en-US" baseline="0" dirty="0" smtClean="0"/>
              <a:t> response element.</a:t>
            </a:r>
            <a:r>
              <a:rPr lang="en-US" dirty="0" smtClean="0"/>
              <a:t> Instead,</a:t>
            </a:r>
            <a:r>
              <a:rPr lang="en-US" baseline="0" dirty="0" smtClean="0"/>
              <a:t> MAFbx and MuRF1 have Foxo response elements. </a:t>
            </a:r>
            <a:r>
              <a:rPr lang="en-US" baseline="0" dirty="0" smtClean="0"/>
              <a:t>NEXT</a:t>
            </a:r>
          </a:p>
          <a:p>
            <a:r>
              <a:rPr lang="en-US" baseline="0" dirty="0" smtClean="0"/>
              <a:t>Foxo transcription factors contain, in their promotor, glucocorticoid responsive </a:t>
            </a:r>
            <a:r>
              <a:rPr lang="en-US" baseline="0" dirty="0" smtClean="0"/>
              <a:t>elements. </a:t>
            </a:r>
            <a:r>
              <a:rPr lang="en-US" baseline="0" dirty="0" smtClean="0"/>
              <a:t>NEXT</a:t>
            </a:r>
          </a:p>
          <a:p>
            <a:r>
              <a:rPr lang="en-US" baseline="0" dirty="0" smtClean="0"/>
              <a:t>Glucocorticoids also directly stimulate expression of Klf15, a transcription factor which induces expression of Foxo and of atrogenes. NEXT</a:t>
            </a:r>
          </a:p>
          <a:p>
            <a:r>
              <a:rPr lang="en-US" baseline="0" dirty="0" smtClean="0"/>
              <a:t>As shown by Dr. Bhasin, glucocorticoids induce expression of myostatin, a negative regulator of muscle mass. NEXT</a:t>
            </a:r>
            <a:endParaRPr lang="en-US" baseline="0" dirty="0" smtClean="0"/>
          </a:p>
          <a:p>
            <a:r>
              <a:rPr lang="en-US" baseline="0" dirty="0" smtClean="0"/>
              <a:t>Finally, dexamethasone induces expression of a gene called 4E binding protein. The name explains </a:t>
            </a:r>
            <a:r>
              <a:rPr lang="en-US" baseline="0" dirty="0" smtClean="0"/>
              <a:t>the role</a:t>
            </a:r>
            <a:r>
              <a:rPr lang="en-US" baseline="0" dirty="0" smtClean="0"/>
              <a:t>. 4EBP binds and inactivates initiation factor 4E, which is required for initiating protein translation. Through expression of 4EBP, dexamethasone has a </a:t>
            </a:r>
            <a:r>
              <a:rPr lang="en-US" baseline="0" dirty="0" smtClean="0"/>
              <a:t>way to </a:t>
            </a:r>
            <a:r>
              <a:rPr lang="en-US" baseline="0" dirty="0" smtClean="0"/>
              <a:t>shut down protein synthesis. NEXT</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11</a:t>
            </a:fld>
            <a:endParaRPr lang="en-US"/>
          </a:p>
        </p:txBody>
      </p:sp>
    </p:spTree>
    <p:extLst>
      <p:ext uri="{BB962C8B-B14F-4D97-AF65-F5344CB8AC3E}">
        <p14:creationId xmlns:p14="http://schemas.microsoft.com/office/powerpoint/2010/main" val="2714046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there are less direct ways for dexamethasone to impose its muscle loss program. Remember that glucocorticoids</a:t>
            </a:r>
            <a:r>
              <a:rPr lang="en-US" baseline="0" dirty="0" smtClean="0"/>
              <a:t> cause hyperglycemia. They also cause increase in insulin. And yet, dexamethasone reduces glucose uptake into muscle. That is unusual, because insulin is supposed to stimulate glucose uptake into muscle. Somehow, dexamethasone and insulin fight it out, and dexamethasone wins. NEXT</a:t>
            </a:r>
          </a:p>
          <a:p>
            <a:r>
              <a:rPr lang="en-US" baseline="0" dirty="0" smtClean="0"/>
              <a:t>This long pathway here shows what insulin does to normal muscle. Somewhere along this way, dexamethasone extinguishes insulin signals. NEXT</a:t>
            </a:r>
          </a:p>
          <a:p>
            <a:r>
              <a:rPr lang="en-US" baseline="0" dirty="0" smtClean="0"/>
              <a:t>Two main candidates are best studied. First, glucocorticoids </a:t>
            </a:r>
            <a:r>
              <a:rPr lang="en-US" baseline="0" dirty="0" smtClean="0"/>
              <a:t>repress </a:t>
            </a:r>
            <a:r>
              <a:rPr lang="en-US" baseline="0" dirty="0" smtClean="0"/>
              <a:t>expression of insulin receptor substrate, IRS, thus leaving the insulin receptor without its closest relay. NEXT</a:t>
            </a:r>
          </a:p>
          <a:p>
            <a:r>
              <a:rPr lang="en-US" baseline="0" dirty="0" smtClean="0"/>
              <a:t>Downstream</a:t>
            </a:r>
            <a:r>
              <a:rPr lang="en-US" baseline="0" dirty="0" smtClean="0"/>
              <a:t>, dexamethasone stimulates expression of p85 alpha, a subunit of PI3 kinase. This subunit is thought to prefer the cytosol, and therefore remove the whole of PI3 kinase from the </a:t>
            </a:r>
            <a:r>
              <a:rPr lang="en-US" baseline="0" dirty="0" smtClean="0"/>
              <a:t>membrane, where signaling is to be done. Others have shown </a:t>
            </a:r>
            <a:r>
              <a:rPr lang="en-US" baseline="0" dirty="0" smtClean="0"/>
              <a:t>that p85 is sequestered in the cytosol by the activated glucocorticoid </a:t>
            </a:r>
            <a:r>
              <a:rPr lang="en-US" baseline="0" dirty="0" smtClean="0"/>
              <a:t>receptor, a very interesting non-transcriptional effect.</a:t>
            </a:r>
            <a:endParaRPr lang="en-US" baseline="0" dirty="0" smtClean="0"/>
          </a:p>
          <a:p>
            <a:r>
              <a:rPr lang="en-US" baseline="0" dirty="0" smtClean="0"/>
              <a:t>So all in all, </a:t>
            </a:r>
            <a:r>
              <a:rPr lang="en-US" baseline="0" dirty="0" smtClean="0"/>
              <a:t>when we get to the kinase Akt</a:t>
            </a:r>
            <a:r>
              <a:rPr lang="en-US" baseline="0" dirty="0" smtClean="0"/>
              <a:t>, insulin </a:t>
            </a:r>
            <a:r>
              <a:rPr lang="en-US" baseline="0" dirty="0" smtClean="0"/>
              <a:t>signal is all but gone. </a:t>
            </a:r>
            <a:r>
              <a:rPr lang="en-US" baseline="0" dirty="0" smtClean="0"/>
              <a:t>How is that important? NEXT</a:t>
            </a:r>
          </a:p>
        </p:txBody>
      </p:sp>
      <p:sp>
        <p:nvSpPr>
          <p:cNvPr id="4" name="Slide Number Placeholder 3"/>
          <p:cNvSpPr>
            <a:spLocks noGrp="1"/>
          </p:cNvSpPr>
          <p:nvPr>
            <p:ph type="sldNum" sz="quarter" idx="10"/>
          </p:nvPr>
        </p:nvSpPr>
        <p:spPr/>
        <p:txBody>
          <a:bodyPr/>
          <a:lstStyle/>
          <a:p>
            <a:fld id="{CDEBFCCB-4480-4421-83B3-91705CD04180}" type="slidenum">
              <a:rPr lang="en-US" smtClean="0"/>
              <a:t>12</a:t>
            </a:fld>
            <a:endParaRPr lang="en-US"/>
          </a:p>
        </p:txBody>
      </p:sp>
    </p:spTree>
    <p:extLst>
      <p:ext uri="{BB962C8B-B14F-4D97-AF65-F5344CB8AC3E}">
        <p14:creationId xmlns:p14="http://schemas.microsoft.com/office/powerpoint/2010/main" val="3254792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Akt happens to neutralize some of</a:t>
            </a:r>
            <a:r>
              <a:rPr lang="en-US" baseline="0" dirty="0" smtClean="0"/>
              <a:t> our old acquaintances. </a:t>
            </a:r>
            <a:r>
              <a:rPr lang="en-US" dirty="0" smtClean="0"/>
              <a:t>Akt phosphorylates and inhibits</a:t>
            </a:r>
            <a:r>
              <a:rPr lang="en-US" baseline="0" dirty="0" smtClean="0"/>
              <a:t> the </a:t>
            </a:r>
            <a:r>
              <a:rPr lang="en-US" baseline="0" dirty="0" smtClean="0"/>
              <a:t>Foxo transcription factors</a:t>
            </a:r>
            <a:r>
              <a:rPr lang="en-US" baseline="0" dirty="0" smtClean="0"/>
              <a:t>. And indirectly, via mTOR, Akt phosphorylates and inhibits 4EBP. IF dexamethasone cuts down on Akt stimulus, that’s another way to facilitate the work of Foxo and 4EBP.</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13</a:t>
            </a:fld>
            <a:endParaRPr lang="en-US"/>
          </a:p>
        </p:txBody>
      </p:sp>
    </p:spTree>
    <p:extLst>
      <p:ext uri="{BB962C8B-B14F-4D97-AF65-F5344CB8AC3E}">
        <p14:creationId xmlns:p14="http://schemas.microsoft.com/office/powerpoint/2010/main" val="420252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how it works in practice.</a:t>
            </a:r>
            <a:r>
              <a:rPr lang="en-US" baseline="0" dirty="0" smtClean="0"/>
              <a:t> Say you </a:t>
            </a:r>
            <a:r>
              <a:rPr lang="en-US" baseline="0" dirty="0" smtClean="0"/>
              <a:t>excise a muscle from a rat, and soak into in radioactively labeled amino </a:t>
            </a:r>
            <a:r>
              <a:rPr lang="en-US" baseline="0" dirty="0" smtClean="0"/>
              <a:t>acids. The amount of tracer incorporated into new protein will give you an </a:t>
            </a:r>
            <a:r>
              <a:rPr lang="en-US" baseline="0" dirty="0" err="1" smtClean="0"/>
              <a:t>estimateof</a:t>
            </a:r>
            <a:r>
              <a:rPr lang="en-US" baseline="0" dirty="0" smtClean="0"/>
              <a:t> </a:t>
            </a:r>
            <a:r>
              <a:rPr lang="en-US" baseline="0" dirty="0" smtClean="0"/>
              <a:t>protein synthesis rate. If the animal was injected with insulin </a:t>
            </a:r>
            <a:r>
              <a:rPr lang="en-US" baseline="0" dirty="0" smtClean="0"/>
              <a:t>90 </a:t>
            </a:r>
            <a:r>
              <a:rPr lang="en-US" baseline="0" dirty="0" smtClean="0"/>
              <a:t>seconds before excision, the rate of protein synthesis doubles. A similar anabolic effect is seen if the animal is injected with insulin-like growth factor, IGF-I. NEXT</a:t>
            </a:r>
          </a:p>
          <a:p>
            <a:r>
              <a:rPr lang="en-US" baseline="0" dirty="0" smtClean="0"/>
              <a:t>If the rat was treated with dexamethasone for a week, insulin is not as anabolic anymore. Protein synthesis still increases in response to insulin, but not </a:t>
            </a:r>
            <a:r>
              <a:rPr lang="en-US" baseline="0" dirty="0" smtClean="0"/>
              <a:t>really double. </a:t>
            </a:r>
            <a:r>
              <a:rPr lang="en-US" baseline="0" dirty="0" smtClean="0"/>
              <a:t>NEXT</a:t>
            </a:r>
          </a:p>
          <a:p>
            <a:r>
              <a:rPr lang="en-US" baseline="0" dirty="0" smtClean="0"/>
              <a:t>These data may be </a:t>
            </a:r>
            <a:r>
              <a:rPr lang="en-US" baseline="0" dirty="0" smtClean="0"/>
              <a:t>interpreted in a different way. We can instead look at dexamethasone effects. When no insulin was given, dexamethasone is repressing protein synthesis by 20%. NEXT</a:t>
            </a:r>
          </a:p>
          <a:p>
            <a:r>
              <a:rPr lang="en-US" baseline="0" dirty="0" smtClean="0"/>
              <a:t>But when insulin is also present, dexamethasone’s effect appears </a:t>
            </a:r>
            <a:r>
              <a:rPr lang="en-US" baseline="0" dirty="0" smtClean="0"/>
              <a:t>ampler, more </a:t>
            </a:r>
            <a:r>
              <a:rPr lang="en-US" baseline="0" dirty="0" smtClean="0"/>
              <a:t>like 40%. So depending on conditions, the effects of dexamethasone on insulin signals may be seen more easily. NEXT</a:t>
            </a:r>
          </a:p>
          <a:p>
            <a:r>
              <a:rPr lang="en-US" baseline="0" dirty="0" smtClean="0"/>
              <a:t>And this is an extreme </a:t>
            </a:r>
            <a:r>
              <a:rPr lang="en-US" baseline="0" dirty="0" smtClean="0"/>
              <a:t>example of the same problem. We are looking at phosphorylated, </a:t>
            </a:r>
            <a:r>
              <a:rPr lang="en-US" baseline="0" dirty="0" smtClean="0"/>
              <a:t>activated </a:t>
            </a:r>
            <a:r>
              <a:rPr lang="en-US" baseline="0" dirty="0" smtClean="0"/>
              <a:t>Akt. In </a:t>
            </a:r>
            <a:r>
              <a:rPr lang="en-US" baseline="0" dirty="0" smtClean="0"/>
              <a:t>basal </a:t>
            </a:r>
            <a:r>
              <a:rPr lang="en-US" baseline="0" dirty="0" smtClean="0"/>
              <a:t>conditions it appears flat, unchanged by dexamethasone. But it </a:t>
            </a:r>
            <a:r>
              <a:rPr lang="en-US" baseline="0" dirty="0" smtClean="0"/>
              <a:t>is well suppressed when animals were treated with insulin shortly before sacrifice. This has been an important issue for my study, and I </a:t>
            </a:r>
            <a:r>
              <a:rPr lang="en-US" baseline="0" dirty="0" err="1" smtClean="0"/>
              <a:t>thinl</a:t>
            </a:r>
            <a:r>
              <a:rPr lang="en-US" baseline="0" dirty="0" smtClean="0"/>
              <a:t> </a:t>
            </a:r>
            <a:r>
              <a:rPr lang="en-US" baseline="0" dirty="0" smtClean="0"/>
              <a:t>it’s worth pondering about it.</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14</a:t>
            </a:fld>
            <a:endParaRPr lang="en-US"/>
          </a:p>
        </p:txBody>
      </p:sp>
    </p:spTree>
    <p:extLst>
      <p:ext uri="{BB962C8B-B14F-4D97-AF65-F5344CB8AC3E}">
        <p14:creationId xmlns:p14="http://schemas.microsoft.com/office/powerpoint/2010/main" val="11338695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is testosterone doing in all</a:t>
            </a:r>
            <a:r>
              <a:rPr lang="en-US" baseline="0" dirty="0" smtClean="0"/>
              <a:t> this? Very little has been garnered from those three studies on rats. (And remember one of them actually declared testosterone ineffective.)</a:t>
            </a:r>
          </a:p>
          <a:p>
            <a:r>
              <a:rPr lang="en-US" baseline="0" dirty="0" smtClean="0"/>
              <a:t>In a provocative way, the most recent of these </a:t>
            </a:r>
            <a:r>
              <a:rPr lang="en-US" baseline="0" dirty="0" smtClean="0"/>
              <a:t>studies, from Cardozo, </a:t>
            </a:r>
            <a:r>
              <a:rPr lang="en-US" baseline="0" dirty="0" smtClean="0"/>
              <a:t>ends with the results of a microarray.  Usually </a:t>
            </a:r>
            <a:r>
              <a:rPr lang="en-US" baseline="0" dirty="0" smtClean="0"/>
              <a:t>the microarray is in </a:t>
            </a:r>
            <a:r>
              <a:rPr lang="en-US" baseline="0" dirty="0" smtClean="0"/>
              <a:t>the beginning of the </a:t>
            </a:r>
            <a:r>
              <a:rPr lang="en-US" baseline="0" dirty="0" smtClean="0"/>
              <a:t>paper, </a:t>
            </a:r>
            <a:r>
              <a:rPr lang="en-US" baseline="0" dirty="0" smtClean="0"/>
              <a:t>followed by some confirmations of the findings in observational and interventional studies. Well, here we just had the microarray results.</a:t>
            </a:r>
          </a:p>
          <a:p>
            <a:r>
              <a:rPr lang="en-US" baseline="0" dirty="0" smtClean="0"/>
              <a:t>These are genes </a:t>
            </a:r>
            <a:r>
              <a:rPr lang="en-US" baseline="0" dirty="0" smtClean="0"/>
              <a:t>that were changed in one way by </a:t>
            </a:r>
            <a:r>
              <a:rPr lang="en-US" baseline="0" dirty="0" smtClean="0"/>
              <a:t>dexamethasone, </a:t>
            </a:r>
            <a:r>
              <a:rPr lang="en-US" baseline="0" dirty="0" smtClean="0"/>
              <a:t>and in the opposite way when testosterone was </a:t>
            </a:r>
            <a:r>
              <a:rPr lang="en-US" baseline="0" dirty="0" err="1" smtClean="0"/>
              <a:t>coadministered</a:t>
            </a:r>
            <a:r>
              <a:rPr lang="en-US" baseline="0" dirty="0" smtClean="0"/>
              <a:t>. Most of </a:t>
            </a:r>
            <a:r>
              <a:rPr lang="en-US" baseline="0" dirty="0" smtClean="0"/>
              <a:t>our old acquaintances are here: Foxo1, IRS1, p85 alpha, 4EBP. What is interesting is that not only </a:t>
            </a:r>
            <a:r>
              <a:rPr lang="en-US" baseline="0" dirty="0" err="1" smtClean="0"/>
              <a:t>Dexa</a:t>
            </a:r>
            <a:r>
              <a:rPr lang="en-US" baseline="0" dirty="0" smtClean="0"/>
              <a:t> had its usual effects on muscle, but testosterone seemed to repress each of these effects. So Cardozo came up with this model. NEXT</a:t>
            </a:r>
          </a:p>
          <a:p>
            <a:r>
              <a:rPr lang="en-US" baseline="0" dirty="0" smtClean="0"/>
              <a:t>It appears that testosterone must act on the glucocorticoid </a:t>
            </a:r>
            <a:r>
              <a:rPr lang="en-US" baseline="0" dirty="0" smtClean="0"/>
              <a:t>atrophy signal </a:t>
            </a:r>
            <a:r>
              <a:rPr lang="en-US" baseline="0" dirty="0" smtClean="0"/>
              <a:t>early on, at its </a:t>
            </a:r>
            <a:r>
              <a:rPr lang="en-US" baseline="0" dirty="0" smtClean="0"/>
              <a:t>root. But it is unclear what is at that root. Cardozo left an empty space. </a:t>
            </a:r>
            <a:r>
              <a:rPr lang="en-US" baseline="0" dirty="0" smtClean="0"/>
              <a:t>It is not the glucocorticoid receptor itself, because, as you will see, testosterone’s effect is limited to the muscle, and does not occur in adipose tissue. So who could be upstream of Foxo? One candidate is </a:t>
            </a:r>
            <a:r>
              <a:rPr lang="en-US" baseline="0" dirty="0" err="1" smtClean="0"/>
              <a:t>Akt</a:t>
            </a:r>
            <a:r>
              <a:rPr lang="en-US" baseline="0" dirty="0" smtClean="0"/>
              <a:t>, which, I said earlier, can neutralize Foxo. But testosterone does not act directly on </a:t>
            </a:r>
            <a:r>
              <a:rPr lang="en-US" baseline="0" dirty="0" err="1" smtClean="0"/>
              <a:t>Akt</a:t>
            </a:r>
            <a:r>
              <a:rPr lang="en-US" baseline="0" dirty="0" smtClean="0"/>
              <a:t>. PAUSE</a:t>
            </a:r>
          </a:p>
          <a:p>
            <a:r>
              <a:rPr lang="en-US" baseline="0" dirty="0" smtClean="0"/>
              <a:t>Who is </a:t>
            </a:r>
            <a:r>
              <a:rPr lang="en-US" baseline="0" dirty="0" smtClean="0"/>
              <a:t>further upstream </a:t>
            </a:r>
            <a:r>
              <a:rPr lang="en-US" baseline="0" dirty="0" smtClean="0"/>
              <a:t>of </a:t>
            </a:r>
            <a:r>
              <a:rPr lang="en-US" baseline="0" dirty="0" smtClean="0"/>
              <a:t>Akt? </a:t>
            </a:r>
            <a:r>
              <a:rPr lang="en-US" baseline="0" dirty="0" err="1" smtClean="0"/>
              <a:t>Akt</a:t>
            </a:r>
            <a:r>
              <a:rPr lang="en-US" baseline="0" dirty="0" smtClean="0"/>
              <a:t> is at the core of insulin and IGF-I signaling, and IGF-I is stimulated by testosterone. So here is my third hypothesis.</a:t>
            </a:r>
          </a:p>
        </p:txBody>
      </p:sp>
      <p:sp>
        <p:nvSpPr>
          <p:cNvPr id="4" name="Slide Number Placeholder 3"/>
          <p:cNvSpPr>
            <a:spLocks noGrp="1"/>
          </p:cNvSpPr>
          <p:nvPr>
            <p:ph type="sldNum" sz="quarter" idx="10"/>
          </p:nvPr>
        </p:nvSpPr>
        <p:spPr/>
        <p:txBody>
          <a:bodyPr/>
          <a:lstStyle/>
          <a:p>
            <a:fld id="{CDEBFCCB-4480-4421-83B3-91705CD04180}" type="slidenum">
              <a:rPr lang="en-US" smtClean="0"/>
              <a:t>15</a:t>
            </a:fld>
            <a:endParaRPr lang="en-US"/>
          </a:p>
        </p:txBody>
      </p:sp>
    </p:spTree>
    <p:extLst>
      <p:ext uri="{BB962C8B-B14F-4D97-AF65-F5344CB8AC3E}">
        <p14:creationId xmlns:p14="http://schemas.microsoft.com/office/powerpoint/2010/main" val="1070596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Testosterone’s </a:t>
            </a:r>
            <a:r>
              <a:rPr lang="en-US" dirty="0" err="1" smtClean="0"/>
              <a:t>myoprotective</a:t>
            </a:r>
            <a:r>
              <a:rPr lang="en-US" dirty="0" smtClean="0"/>
              <a:t> action relies on inhibition of Foxo facilitated by restoration of IGF-I.</a:t>
            </a:r>
          </a:p>
        </p:txBody>
      </p:sp>
      <p:sp>
        <p:nvSpPr>
          <p:cNvPr id="4" name="Slide Number Placeholder 3"/>
          <p:cNvSpPr>
            <a:spLocks noGrp="1"/>
          </p:cNvSpPr>
          <p:nvPr>
            <p:ph type="sldNum" sz="quarter" idx="10"/>
          </p:nvPr>
        </p:nvSpPr>
        <p:spPr/>
        <p:txBody>
          <a:bodyPr/>
          <a:lstStyle/>
          <a:p>
            <a:fld id="{CDEBFCCB-4480-4421-83B3-91705CD04180}" type="slidenum">
              <a:rPr lang="en-US" smtClean="0"/>
              <a:t>16</a:t>
            </a:fld>
            <a:endParaRPr lang="en-US"/>
          </a:p>
        </p:txBody>
      </p:sp>
    </p:spTree>
    <p:extLst>
      <p:ext uri="{BB962C8B-B14F-4D97-AF65-F5344CB8AC3E}">
        <p14:creationId xmlns:p14="http://schemas.microsoft.com/office/powerpoint/2010/main" val="7361494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set to verify</a:t>
            </a:r>
            <a:r>
              <a:rPr lang="en-US" baseline="0" dirty="0" smtClean="0"/>
              <a:t> these hypotheses in a mouse model. I took young adult black mice and randomized them to vehicle, dexamethasone, or a combination of dexamethasone and testosterone. The doses of dexamethasone that worked on rats did not work on mice. The studies on mice either show no data about muscle mass, or even state vague things such as “mice received 3 milliliters of water with dexamethasone a day”. And there was no data on testosterone for mice to begin with. I settled on these doses based on the macroscopic effect. </a:t>
            </a:r>
            <a:r>
              <a:rPr lang="en-US" baseline="0" dirty="0" smtClean="0"/>
              <a:t> I injected the mice every day for 7 </a:t>
            </a:r>
            <a:r>
              <a:rPr lang="en-US" baseline="0" dirty="0" err="1" smtClean="0"/>
              <a:t>days.NEXT</a:t>
            </a:r>
            <a:endParaRPr lang="en-US" baseline="0" dirty="0" smtClean="0"/>
          </a:p>
          <a:p>
            <a:r>
              <a:rPr lang="en-US" baseline="0" dirty="0" smtClean="0"/>
              <a:t>I weighted them every day before the injection. NEXT</a:t>
            </a:r>
          </a:p>
          <a:p>
            <a:r>
              <a:rPr lang="en-US" baseline="0" dirty="0" smtClean="0"/>
              <a:t>With an NMR spectrometer, I measured their body composition at the beginning and the end of the week. NMR</a:t>
            </a:r>
          </a:p>
          <a:p>
            <a:r>
              <a:rPr lang="en-US" baseline="0" dirty="0" smtClean="0"/>
              <a:t>Twenty four hours after the last injection, I sacrificed them and collected a series of muscles. NEXT</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17</a:t>
            </a:fld>
            <a:endParaRPr lang="en-US"/>
          </a:p>
        </p:txBody>
      </p:sp>
    </p:spTree>
    <p:extLst>
      <p:ext uri="{BB962C8B-B14F-4D97-AF65-F5344CB8AC3E}">
        <p14:creationId xmlns:p14="http://schemas.microsoft.com/office/powerpoint/2010/main" val="3759912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First, a word on the color convention. Black is for vehicle only, no steroid. Red is for dexamethasone-treated group. These are mice whose muscles sit at the red light, ok? And green is when the mice receive testosterone in addition to the </a:t>
            </a:r>
            <a:r>
              <a:rPr lang="en-US" baseline="0" dirty="0" smtClean="0"/>
              <a:t>dexamethasone.</a:t>
            </a:r>
          </a:p>
          <a:p>
            <a:r>
              <a:rPr lang="en-US" dirty="0" smtClean="0"/>
              <a:t>One </a:t>
            </a:r>
            <a:r>
              <a:rPr lang="en-US" dirty="0" smtClean="0"/>
              <a:t>thing that I saw from </a:t>
            </a:r>
            <a:r>
              <a:rPr lang="en-US" baseline="0" dirty="0" smtClean="0"/>
              <a:t>body weight was that the condition was progressive. As the time goes by, dexamethasone treated mice become lighter and lighter compared to the vehicle-treated controls. On the other hand, combination-treated mice get better and better compared to the dexamethasone-alone group.</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18</a:t>
            </a:fld>
            <a:endParaRPr lang="en-US"/>
          </a:p>
        </p:txBody>
      </p:sp>
    </p:spTree>
    <p:extLst>
      <p:ext uri="{BB962C8B-B14F-4D97-AF65-F5344CB8AC3E}">
        <p14:creationId xmlns:p14="http://schemas.microsoft.com/office/powerpoint/2010/main" val="1592424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a:t>
            </a:r>
            <a:r>
              <a:rPr lang="en-US" baseline="0" dirty="0" smtClean="0"/>
              <a:t> got worried that I might miss something important that trigger the whole condition, and is extinguished early on. So I ran the same kind of experiment, with other mice, which were treated with the steroids for shorter times. I got one set on mice treated one day, another treated for three days, and another treated for seven days. There are different mice treated at different times, different time of the year. As is, these are different </a:t>
            </a:r>
            <a:r>
              <a:rPr lang="en-US" baseline="0" dirty="0" smtClean="0"/>
              <a:t>experiments. It </a:t>
            </a:r>
            <a:r>
              <a:rPr lang="en-US" baseline="0" dirty="0" smtClean="0"/>
              <a:t>is informative when they agree, but you should not imagine a time course linking them.</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19</a:t>
            </a:fld>
            <a:endParaRPr lang="en-US"/>
          </a:p>
        </p:txBody>
      </p:sp>
    </p:spTree>
    <p:extLst>
      <p:ext uri="{BB962C8B-B14F-4D97-AF65-F5344CB8AC3E}">
        <p14:creationId xmlns:p14="http://schemas.microsoft.com/office/powerpoint/2010/main" val="1617335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smtClean="0"/>
              <a:t>Glucocorticoids</a:t>
            </a:r>
            <a:r>
              <a:rPr lang="en-US" sz="2000" baseline="0" dirty="0" smtClean="0"/>
              <a:t> are a class of steroid hormones. You may have heard of cortisol as a “stress hormones”, meaning they are increased in various stress conditions, such as heart failure. Their main effect is increased blood sugar, that is, hyperglycemia. Hence the name. NEXT.</a:t>
            </a:r>
          </a:p>
          <a:p>
            <a:r>
              <a:rPr lang="en-US" sz="2000" dirty="0" smtClean="0"/>
              <a:t>We learned a lot about what glucocorticoid effects from a condition called Cushing’s syndrome. Around</a:t>
            </a:r>
            <a:r>
              <a:rPr lang="en-US" sz="2000" baseline="0" dirty="0" smtClean="0"/>
              <a:t> the fifties, doctors understood that Cushing’s syndrome is caused by excess glucocorticoids secreted by an endocrine cancer. In addition to hyperglycemia, </a:t>
            </a:r>
            <a:r>
              <a:rPr lang="en-US" sz="2000" baseline="0" dirty="0" smtClean="0"/>
              <a:t>they found that excess glucocorticoids cause reduction in inflammation and immune </a:t>
            </a:r>
            <a:r>
              <a:rPr lang="en-US" sz="2000" baseline="0" dirty="0" err="1" smtClean="0"/>
              <a:t>supression</a:t>
            </a:r>
            <a:r>
              <a:rPr lang="en-US" sz="2000" baseline="0" dirty="0" smtClean="0"/>
              <a:t>. </a:t>
            </a:r>
            <a:r>
              <a:rPr lang="en-US" sz="2000" baseline="0" dirty="0" smtClean="0"/>
              <a:t>Once chemists learned how to purify glucocorticoids, physicians started using them for the treatment of immune exacerbations. First it was rheumatoid </a:t>
            </a:r>
            <a:r>
              <a:rPr lang="en-US" sz="2000" baseline="0" dirty="0" smtClean="0"/>
              <a:t>arthritis, but the glucocorticoids are now used from skin rashes to blood cancers</a:t>
            </a:r>
            <a:r>
              <a:rPr lang="en-US" sz="2000" baseline="0" dirty="0" smtClean="0"/>
              <a:t>. NEXT.</a:t>
            </a:r>
          </a:p>
          <a:p>
            <a:r>
              <a:rPr lang="en-US" sz="2000" baseline="0" dirty="0" smtClean="0"/>
              <a:t>One percent </a:t>
            </a:r>
            <a:r>
              <a:rPr lang="en-US" sz="2000" baseline="0" dirty="0" smtClean="0"/>
              <a:t>of people in </a:t>
            </a:r>
            <a:r>
              <a:rPr lang="en-US" sz="2000" baseline="0" dirty="0" smtClean="0"/>
              <a:t>the developed world receive </a:t>
            </a:r>
            <a:r>
              <a:rPr lang="en-US" sz="2000" baseline="0" dirty="0" smtClean="0"/>
              <a:t>some </a:t>
            </a:r>
            <a:r>
              <a:rPr lang="en-US" sz="2000" baseline="0" dirty="0" smtClean="0"/>
              <a:t>kind of </a:t>
            </a:r>
            <a:r>
              <a:rPr lang="en-US" sz="2000" baseline="0" dirty="0" smtClean="0"/>
              <a:t>glucocorticoid </a:t>
            </a:r>
            <a:r>
              <a:rPr lang="en-US" sz="2000" baseline="0" dirty="0" smtClean="0"/>
              <a:t>therapy in </a:t>
            </a:r>
            <a:r>
              <a:rPr lang="en-US" sz="2000" baseline="0" dirty="0" smtClean="0"/>
              <a:t>any given year. </a:t>
            </a:r>
            <a:r>
              <a:rPr lang="en-US" sz="2000" baseline="0" dirty="0" smtClean="0"/>
              <a:t>Each of us runs a much </a:t>
            </a:r>
            <a:r>
              <a:rPr lang="en-US" sz="2000" baseline="0" dirty="0" smtClean="0"/>
              <a:t>higher risk of glucocorticoid excess from </a:t>
            </a:r>
            <a:r>
              <a:rPr lang="en-US" sz="2000" baseline="0" dirty="0" smtClean="0"/>
              <a:t>pharmacy. </a:t>
            </a:r>
            <a:r>
              <a:rPr lang="en-US" sz="2000" baseline="0" dirty="0" smtClean="0"/>
              <a:t>And many of the glucocorticoid users complain of side effects. In time, increased </a:t>
            </a:r>
            <a:r>
              <a:rPr lang="en-US" sz="2000" baseline="0" dirty="0" err="1" smtClean="0"/>
              <a:t>glycemia</a:t>
            </a:r>
            <a:r>
              <a:rPr lang="en-US" sz="2000" baseline="0" dirty="0" smtClean="0"/>
              <a:t> causes insulin resistance. Excess glucocorticoids also cause loss of bone – osteopenia – and loss of muscle. NEXT</a:t>
            </a:r>
          </a:p>
          <a:p>
            <a:r>
              <a:rPr lang="en-US" sz="2000" baseline="0" dirty="0" smtClean="0"/>
              <a:t>One side effect we won’t talk about today is edema, meaning increased water retention in peripheral tissue. Less specific glucocorticoids can cause that too. But I will be focusing on the more specific glucocorticoids. The best example of specific glucocorticoid is dexamethasone, which is a synthetic glucocorticoid, modified by fluoridation to be more potent and more specific. NEXT</a:t>
            </a:r>
          </a:p>
        </p:txBody>
      </p:sp>
      <p:sp>
        <p:nvSpPr>
          <p:cNvPr id="4" name="Slide Number Placeholder 3"/>
          <p:cNvSpPr>
            <a:spLocks noGrp="1"/>
          </p:cNvSpPr>
          <p:nvPr>
            <p:ph type="sldNum" sz="quarter" idx="10"/>
          </p:nvPr>
        </p:nvSpPr>
        <p:spPr/>
        <p:txBody>
          <a:bodyPr/>
          <a:lstStyle/>
          <a:p>
            <a:fld id="{CDEBFCCB-4480-4421-83B3-91705CD04180}" type="slidenum">
              <a:rPr lang="en-US" smtClean="0"/>
              <a:t>2</a:t>
            </a:fld>
            <a:endParaRPr lang="en-US"/>
          </a:p>
        </p:txBody>
      </p:sp>
    </p:spTree>
    <p:extLst>
      <p:ext uri="{BB962C8B-B14F-4D97-AF65-F5344CB8AC3E}">
        <p14:creationId xmlns:p14="http://schemas.microsoft.com/office/powerpoint/2010/main" val="29392220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body weight alone, there isn’t much</a:t>
            </a:r>
            <a:r>
              <a:rPr lang="en-US" baseline="0" dirty="0" smtClean="0"/>
              <a:t> to see. Remember that cows lose muscle and gain fat when treated with </a:t>
            </a:r>
            <a:r>
              <a:rPr lang="en-US" baseline="0" dirty="0" smtClean="0"/>
              <a:t>dexamethasone? It’s similar here. Only in seven-day </a:t>
            </a:r>
            <a:r>
              <a:rPr lang="en-US" baseline="0" dirty="0" smtClean="0"/>
              <a:t>treated </a:t>
            </a:r>
            <a:r>
              <a:rPr lang="en-US" baseline="0" dirty="0" smtClean="0"/>
              <a:t>mice, dexamethasone causes obvious loss of body weight in comparison to vehicle treated mice. This loss is rescued </a:t>
            </a:r>
            <a:r>
              <a:rPr lang="en-US" baseline="0" dirty="0" smtClean="0"/>
              <a:t>by testosterone </a:t>
            </a:r>
            <a:r>
              <a:rPr lang="en-US" baseline="0" dirty="0" err="1" smtClean="0"/>
              <a:t>coadministration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20</a:t>
            </a:fld>
            <a:endParaRPr lang="en-US"/>
          </a:p>
        </p:txBody>
      </p:sp>
    </p:spTree>
    <p:extLst>
      <p:ext uri="{BB962C8B-B14F-4D97-AF65-F5344CB8AC3E}">
        <p14:creationId xmlns:p14="http://schemas.microsoft.com/office/powerpoint/2010/main" val="20910101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look at fat mas</a:t>
            </a:r>
            <a:r>
              <a:rPr lang="en-US" baseline="0" dirty="0" smtClean="0"/>
              <a:t> alone, mice appear to grow even with vehicle, because that is what I inject them with – corn oil. However, mice that receive dexamethasone gain even more </a:t>
            </a:r>
            <a:r>
              <a:rPr lang="en-US" baseline="0" dirty="0" smtClean="0"/>
              <a:t>fat. </a:t>
            </a:r>
            <a:r>
              <a:rPr lang="en-US" baseline="0" dirty="0" smtClean="0"/>
              <a:t>Adding testosterone to dexamethasone does not bring them down to basal levels. NEXT</a:t>
            </a:r>
          </a:p>
          <a:p>
            <a:r>
              <a:rPr lang="en-US" baseline="0" dirty="0" smtClean="0"/>
              <a:t>Dexamethasone causes a progressive loss in lean body mass. With shorter treatments it is not as obvious, but in the seven day treatment, you can see the protective effect of testosterone.</a:t>
            </a:r>
          </a:p>
        </p:txBody>
      </p:sp>
      <p:sp>
        <p:nvSpPr>
          <p:cNvPr id="4" name="Slide Number Placeholder 3"/>
          <p:cNvSpPr>
            <a:spLocks noGrp="1"/>
          </p:cNvSpPr>
          <p:nvPr>
            <p:ph type="sldNum" sz="quarter" idx="10"/>
          </p:nvPr>
        </p:nvSpPr>
        <p:spPr/>
        <p:txBody>
          <a:bodyPr/>
          <a:lstStyle/>
          <a:p>
            <a:fld id="{CDEBFCCB-4480-4421-83B3-91705CD04180}" type="slidenum">
              <a:rPr lang="en-US" smtClean="0"/>
              <a:t>21</a:t>
            </a:fld>
            <a:endParaRPr lang="en-US"/>
          </a:p>
        </p:txBody>
      </p:sp>
    </p:spTree>
    <p:extLst>
      <p:ext uri="{BB962C8B-B14F-4D97-AF65-F5344CB8AC3E}">
        <p14:creationId xmlns:p14="http://schemas.microsoft.com/office/powerpoint/2010/main" val="34116700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look at individual muscles,</a:t>
            </a:r>
            <a:r>
              <a:rPr lang="en-US" baseline="0" dirty="0" smtClean="0"/>
              <a:t> you see a similar trend. It is more obvious at day 7 that dexamethasone causes loss of muscle mass, but testosterone addition restores at least half of the loss. If you look at regular muscles, the effect of dexamethasone becomes apparent even at day three, while testosterone seems to take its time. In fact, if you look at that perineal muscle, </a:t>
            </a:r>
            <a:r>
              <a:rPr lang="en-US" baseline="0" dirty="0" err="1" smtClean="0"/>
              <a:t>levator</a:t>
            </a:r>
            <a:r>
              <a:rPr lang="en-US" baseline="0" dirty="0" smtClean="0"/>
              <a:t> </a:t>
            </a:r>
            <a:r>
              <a:rPr lang="en-US" baseline="0" dirty="0" err="1" smtClean="0"/>
              <a:t>ani</a:t>
            </a:r>
            <a:r>
              <a:rPr lang="en-US" baseline="0" dirty="0" smtClean="0"/>
              <a:t>, which is very sensitive to testosterone, you see that testosterone is also active in the three-day treated mice.</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22</a:t>
            </a:fld>
            <a:endParaRPr lang="en-US"/>
          </a:p>
        </p:txBody>
      </p:sp>
    </p:spTree>
    <p:extLst>
      <p:ext uri="{BB962C8B-B14F-4D97-AF65-F5344CB8AC3E}">
        <p14:creationId xmlns:p14="http://schemas.microsoft.com/office/powerpoint/2010/main" val="8744736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in conclusion, testosterone reduces dexamethasone-induced reduction in mouse muscle mass. The loss of muscle is progressive, but</a:t>
            </a:r>
            <a:r>
              <a:rPr lang="en-US" baseline="0" dirty="0" smtClean="0"/>
              <a:t> so is the benefit of testosterone co-administration.</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23</a:t>
            </a:fld>
            <a:endParaRPr lang="en-US"/>
          </a:p>
        </p:txBody>
      </p:sp>
    </p:spTree>
    <p:extLst>
      <p:ext uri="{BB962C8B-B14F-4D97-AF65-F5344CB8AC3E}">
        <p14:creationId xmlns:p14="http://schemas.microsoft.com/office/powerpoint/2010/main" val="21142899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then set </a:t>
            </a:r>
            <a:r>
              <a:rPr lang="en-US" dirty="0" smtClean="0"/>
              <a:t>out to find how could </a:t>
            </a:r>
            <a:r>
              <a:rPr lang="en-US" dirty="0" smtClean="0"/>
              <a:t>muscle protection occur</a:t>
            </a:r>
            <a:r>
              <a:rPr lang="en-US" dirty="0" smtClean="0"/>
              <a:t>. I hypothesized</a:t>
            </a:r>
            <a:r>
              <a:rPr lang="en-US" baseline="0" dirty="0" smtClean="0"/>
              <a:t> an anti-catabolic action for testosterone, but there are three proteolytic pathways, each supported indirectly by Cardozo’s microarray data in rats. My first option was the proteasome ubiquitin system, so I looked at that.</a:t>
            </a:r>
          </a:p>
          <a:p>
            <a:r>
              <a:rPr lang="en-US" baseline="0" dirty="0" smtClean="0"/>
              <a:t>MuRF1 was upregulated in multiple muscle groups, at almost every time I looked at, by dexamethasone. This confirmed what we knew from knockout studies, which indicate a crucial role for MuRF1 in dexamethasone-induced atrophy. What was interesting is that, especially in the 3- and 7- day group, testosterone co-administration suppressed MuRF1.</a:t>
            </a:r>
          </a:p>
          <a:p>
            <a:r>
              <a:rPr lang="en-US" baseline="0" dirty="0" smtClean="0"/>
              <a:t>A similar pattern was seen with </a:t>
            </a:r>
            <a:r>
              <a:rPr lang="en-US" baseline="0" dirty="0" err="1" smtClean="0"/>
              <a:t>MAFbx</a:t>
            </a:r>
            <a:r>
              <a:rPr lang="en-US" baseline="0" dirty="0" smtClean="0"/>
              <a:t>. Dexamethasone induced it, and testosterone suppressed it.  </a:t>
            </a:r>
            <a:r>
              <a:rPr lang="en-US" baseline="0" dirty="0" smtClean="0"/>
              <a:t>But dexamethasone’s </a:t>
            </a:r>
            <a:r>
              <a:rPr lang="en-US" baseline="0" dirty="0" smtClean="0"/>
              <a:t>effect was not as ample (see day 3 gastrocnemius</a:t>
            </a:r>
            <a:r>
              <a:rPr lang="en-US" baseline="0" dirty="0" smtClean="0"/>
              <a:t>). </a:t>
            </a:r>
            <a:r>
              <a:rPr lang="en-US" baseline="0" dirty="0" smtClean="0"/>
              <a:t>With less to repress, </a:t>
            </a:r>
            <a:r>
              <a:rPr lang="en-US" baseline="0" dirty="0" err="1" smtClean="0"/>
              <a:t>testosterones’s</a:t>
            </a:r>
            <a:r>
              <a:rPr lang="en-US" baseline="0" dirty="0" smtClean="0"/>
              <a:t> action on </a:t>
            </a:r>
            <a:r>
              <a:rPr lang="en-US" baseline="0" dirty="0" err="1" smtClean="0"/>
              <a:t>MAFbx</a:t>
            </a:r>
            <a:r>
              <a:rPr lang="en-US" baseline="0" dirty="0" smtClean="0"/>
              <a:t> was also less ample.</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24</a:t>
            </a:fld>
            <a:endParaRPr lang="en-US"/>
          </a:p>
        </p:txBody>
      </p:sp>
    </p:spTree>
    <p:extLst>
      <p:ext uri="{BB962C8B-B14F-4D97-AF65-F5344CB8AC3E}">
        <p14:creationId xmlns:p14="http://schemas.microsoft.com/office/powerpoint/2010/main" val="22214391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I measured proteasome</a:t>
            </a:r>
            <a:r>
              <a:rPr lang="en-US" baseline="0" dirty="0" smtClean="0"/>
              <a:t> catalytic activity, I found at day 3 a pattern that correlates with the phenotype, with dexamethasone stimulating proteasome activation, and testosterone repressing it toward basal levels. NEXT</a:t>
            </a:r>
          </a:p>
          <a:p>
            <a:r>
              <a:rPr lang="en-US" baseline="0" dirty="0" smtClean="0"/>
              <a:t>I saw in a paper that, in atrophying muscle, myosin may appear as a ladder on immunoblot, indicating multiple ubiquitination states. I could not observe something like that, which probably explains why the finding was limited to one paper.</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25</a:t>
            </a:fld>
            <a:endParaRPr lang="en-US"/>
          </a:p>
        </p:txBody>
      </p:sp>
    </p:spTree>
    <p:extLst>
      <p:ext uri="{BB962C8B-B14F-4D97-AF65-F5344CB8AC3E}">
        <p14:creationId xmlns:p14="http://schemas.microsoft.com/office/powerpoint/2010/main" val="23977510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then analyzed</a:t>
            </a:r>
            <a:r>
              <a:rPr lang="en-US" baseline="0" dirty="0" smtClean="0"/>
              <a:t> the autophagy pathway. In the world of dexamethasone studies there are two camps, those who see evidence of increased autophagy after dexamethasone treatment and those who don’t. OK, there is a third camps, those who switch camps. It’s not clear who is wrong, because there are no ideal ways of measuring autophagy.</a:t>
            </a:r>
          </a:p>
          <a:p>
            <a:r>
              <a:rPr lang="en-US" baseline="0" dirty="0" smtClean="0"/>
              <a:t>I started by looking at some autophagy-related genes. When I looked at </a:t>
            </a:r>
            <a:r>
              <a:rPr lang="en-US" baseline="0" dirty="0" err="1" smtClean="0"/>
              <a:t>beclin</a:t>
            </a:r>
            <a:r>
              <a:rPr lang="en-US" baseline="0" dirty="0" smtClean="0"/>
              <a:t>, a gene essential for the formation of the </a:t>
            </a:r>
            <a:r>
              <a:rPr lang="en-US" baseline="0" dirty="0" err="1" smtClean="0"/>
              <a:t>autophagosome</a:t>
            </a:r>
            <a:r>
              <a:rPr lang="en-US" baseline="0" dirty="0" smtClean="0"/>
              <a:t>, I kept seeing that dexamethasone inhibited it at each time point. I looked at </a:t>
            </a:r>
            <a:r>
              <a:rPr lang="en-US" baseline="0" dirty="0" err="1" smtClean="0"/>
              <a:t>cathepsin</a:t>
            </a:r>
            <a:r>
              <a:rPr lang="en-US" baseline="0" dirty="0" smtClean="0"/>
              <a:t> L, the most important protease of the </a:t>
            </a:r>
            <a:r>
              <a:rPr lang="en-US" baseline="0" dirty="0" err="1" smtClean="0"/>
              <a:t>autophagosome</a:t>
            </a:r>
            <a:r>
              <a:rPr lang="en-US" baseline="0" dirty="0" smtClean="0"/>
              <a:t>-lysosome system, and dexamethasone did not amplify its expression either. I then looked at LC3, another </a:t>
            </a:r>
            <a:r>
              <a:rPr lang="en-US" baseline="0" dirty="0" err="1" smtClean="0"/>
              <a:t>autophagosome</a:t>
            </a:r>
            <a:r>
              <a:rPr lang="en-US" baseline="0" dirty="0" smtClean="0"/>
              <a:t> associated gene, and found the same lack of amplification.</a:t>
            </a:r>
          </a:p>
        </p:txBody>
      </p:sp>
      <p:sp>
        <p:nvSpPr>
          <p:cNvPr id="4" name="Slide Number Placeholder 3"/>
          <p:cNvSpPr>
            <a:spLocks noGrp="1"/>
          </p:cNvSpPr>
          <p:nvPr>
            <p:ph type="sldNum" sz="quarter" idx="10"/>
          </p:nvPr>
        </p:nvSpPr>
        <p:spPr/>
        <p:txBody>
          <a:bodyPr/>
          <a:lstStyle/>
          <a:p>
            <a:fld id="{CDEBFCCB-4480-4421-83B3-91705CD04180}" type="slidenum">
              <a:rPr lang="en-US" smtClean="0"/>
              <a:t>26</a:t>
            </a:fld>
            <a:endParaRPr lang="en-US"/>
          </a:p>
        </p:txBody>
      </p:sp>
    </p:spTree>
    <p:extLst>
      <p:ext uri="{BB962C8B-B14F-4D97-AF65-F5344CB8AC3E}">
        <p14:creationId xmlns:p14="http://schemas.microsoft.com/office/powerpoint/2010/main" val="13576017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also</a:t>
            </a:r>
            <a:r>
              <a:rPr lang="en-US" baseline="0" dirty="0" smtClean="0"/>
              <a:t> </a:t>
            </a:r>
            <a:r>
              <a:rPr lang="en-US" dirty="0" smtClean="0"/>
              <a:t>measured </a:t>
            </a:r>
            <a:r>
              <a:rPr lang="en-US" dirty="0" err="1" smtClean="0"/>
              <a:t>cathepsin</a:t>
            </a:r>
            <a:r>
              <a:rPr lang="en-US" dirty="0" smtClean="0"/>
              <a:t> L enzymatic activity.</a:t>
            </a:r>
            <a:r>
              <a:rPr lang="en-US" baseline="0" dirty="0" smtClean="0"/>
              <a:t> It was similar to the gene expression pattern in that dexamethasone did not appear to stimulate it. In fact, more often, dexamethasone reduced </a:t>
            </a:r>
            <a:r>
              <a:rPr lang="en-US" baseline="0" dirty="0" err="1" smtClean="0"/>
              <a:t>cathepsin</a:t>
            </a:r>
            <a:r>
              <a:rPr lang="en-US" baseline="0" dirty="0" smtClean="0"/>
              <a:t> L enzymatic activity in a statistically significant manner, and testosterone restored it towards basal levels.</a:t>
            </a:r>
          </a:p>
        </p:txBody>
      </p:sp>
      <p:sp>
        <p:nvSpPr>
          <p:cNvPr id="4" name="Slide Number Placeholder 3"/>
          <p:cNvSpPr>
            <a:spLocks noGrp="1"/>
          </p:cNvSpPr>
          <p:nvPr>
            <p:ph type="sldNum" sz="quarter" idx="10"/>
          </p:nvPr>
        </p:nvSpPr>
        <p:spPr/>
        <p:txBody>
          <a:bodyPr/>
          <a:lstStyle/>
          <a:p>
            <a:fld id="{CDEBFCCB-4480-4421-83B3-91705CD04180}" type="slidenum">
              <a:rPr lang="en-US" smtClean="0"/>
              <a:t>27</a:t>
            </a:fld>
            <a:endParaRPr lang="en-US"/>
          </a:p>
        </p:txBody>
      </p:sp>
    </p:spTree>
    <p:extLst>
      <p:ext uri="{BB962C8B-B14F-4D97-AF65-F5344CB8AC3E}">
        <p14:creationId xmlns:p14="http://schemas.microsoft.com/office/powerpoint/2010/main" val="9516043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also</a:t>
            </a:r>
            <a:r>
              <a:rPr lang="en-US" baseline="0" dirty="0" smtClean="0"/>
              <a:t> looked at LC3 in terms of protein levels. It has been quite hard to see the fast migrating, lipidated form, which is associated with </a:t>
            </a:r>
            <a:r>
              <a:rPr lang="en-US" baseline="0" dirty="0" err="1" smtClean="0"/>
              <a:t>autophagosomes</a:t>
            </a:r>
            <a:r>
              <a:rPr lang="en-US" baseline="0" dirty="0" smtClean="0"/>
              <a:t>, despite being able to see its slow migrating counterpart. And when I saw the fast-migrating LC3, I have noticed this ambiguous pattern. With dexamethasone, there is increase in lipidated LC3, if you normalize it to some unrelated, housekeeping protein, such as GAPDH. And testosterone co-administration suppresses it back. So now I became sympathetic to </a:t>
            </a:r>
            <a:r>
              <a:rPr lang="en-US" baseline="0" dirty="0" smtClean="0"/>
              <a:t>the camp who </a:t>
            </a:r>
            <a:r>
              <a:rPr lang="en-US" baseline="0" dirty="0" smtClean="0"/>
              <a:t>claim glucocorticoids stimulate </a:t>
            </a:r>
            <a:r>
              <a:rPr lang="en-US" baseline="0" dirty="0" err="1" smtClean="0"/>
              <a:t>autophagy.NEXT</a:t>
            </a:r>
            <a:endParaRPr lang="en-US" baseline="0" dirty="0" smtClean="0"/>
          </a:p>
          <a:p>
            <a:r>
              <a:rPr lang="en-US" baseline="0" dirty="0" smtClean="0"/>
              <a:t>But </a:t>
            </a:r>
            <a:r>
              <a:rPr lang="en-US" baseline="0" dirty="0" smtClean="0"/>
              <a:t>when I normalized lipidated LC3 to its precursor, the effect went away. PAUSE</a:t>
            </a:r>
          </a:p>
          <a:p>
            <a:r>
              <a:rPr lang="en-US" baseline="0" dirty="0" smtClean="0"/>
              <a:t>I think this is an extreme example of why some claim autophagy is stimulated by Dexa, and others think it is not. But in the context of the other data, I would find it very hard to see upregulation of autophagy here.</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28</a:t>
            </a:fld>
            <a:endParaRPr lang="en-US"/>
          </a:p>
        </p:txBody>
      </p:sp>
    </p:spTree>
    <p:extLst>
      <p:ext uri="{BB962C8B-B14F-4D97-AF65-F5344CB8AC3E}">
        <p14:creationId xmlns:p14="http://schemas.microsoft.com/office/powerpoint/2010/main" val="39817533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Calcium</a:t>
            </a:r>
            <a:r>
              <a:rPr lang="en-US" baseline="0" dirty="0" smtClean="0"/>
              <a:t> </a:t>
            </a:r>
            <a:r>
              <a:rPr lang="en-US" baseline="0" dirty="0" err="1" smtClean="0"/>
              <a:t>chelators</a:t>
            </a:r>
            <a:r>
              <a:rPr lang="en-US" baseline="0" dirty="0" smtClean="0"/>
              <a:t> </a:t>
            </a:r>
            <a:r>
              <a:rPr lang="en-US" baseline="0" dirty="0" smtClean="0"/>
              <a:t>also slows down proteolysis in muscle. </a:t>
            </a:r>
            <a:r>
              <a:rPr lang="en-US" baseline="0" dirty="0" smtClean="0"/>
              <a:t>So some groups got interested in these soluble calcium-dependent proteases called calpains. Turns </a:t>
            </a:r>
            <a:r>
              <a:rPr lang="en-US" baseline="0" dirty="0" smtClean="0"/>
              <a:t>out that meat scientists are very interested in calpains, </a:t>
            </a:r>
            <a:r>
              <a:rPr lang="en-US" baseline="0" dirty="0" smtClean="0"/>
              <a:t>because they make </a:t>
            </a:r>
            <a:r>
              <a:rPr lang="en-US" baseline="0" dirty="0" smtClean="0"/>
              <a:t>meat tender. Cardozo’s </a:t>
            </a:r>
            <a:r>
              <a:rPr lang="en-US" baseline="0" dirty="0" smtClean="0"/>
              <a:t>microarray said </a:t>
            </a:r>
            <a:r>
              <a:rPr lang="en-US" baseline="0" dirty="0" smtClean="0"/>
              <a:t>that testosterone represses an upregulation of calpain expression, so I thought it should be investigated. </a:t>
            </a:r>
            <a:r>
              <a:rPr lang="en-US" baseline="0" dirty="0" smtClean="0"/>
              <a:t>I did not see any change </a:t>
            </a:r>
            <a:r>
              <a:rPr lang="en-US" baseline="0" dirty="0" smtClean="0"/>
              <a:t>in protein levels of calpain ONE (also known as mu calpain), nor in its natural inhibitor calpastatin. </a:t>
            </a:r>
            <a:r>
              <a:rPr lang="en-US" baseline="0" dirty="0" smtClean="0"/>
              <a:t>When I measured calpain enzymatic activity, I didn’t see much protection from testosterone in this sector either.</a:t>
            </a:r>
            <a:endParaRPr lang="en-US" baseline="0" dirty="0" smtClean="0"/>
          </a:p>
          <a:p>
            <a:r>
              <a:rPr lang="en-US" baseline="0" dirty="0" smtClean="0"/>
              <a:t>So overall, among proteolytic systems, it appears that only proteasome-ubiquitin correlates with and may explain the phenotype.</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29</a:t>
            </a:fld>
            <a:endParaRPr lang="en-US"/>
          </a:p>
        </p:txBody>
      </p:sp>
    </p:spTree>
    <p:extLst>
      <p:ext uri="{BB962C8B-B14F-4D97-AF65-F5344CB8AC3E}">
        <p14:creationId xmlns:p14="http://schemas.microsoft.com/office/powerpoint/2010/main" val="1560919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smtClean="0"/>
              <a:t>Glucocorticoid</a:t>
            </a:r>
            <a:r>
              <a:rPr lang="en-US" sz="2000" baseline="0" dirty="0" smtClean="0"/>
              <a:t> </a:t>
            </a:r>
            <a:r>
              <a:rPr lang="en-US" sz="2000" baseline="0" dirty="0" smtClean="0"/>
              <a:t>myopathy is the loss of muscle seen with excess glucocorticoids, be they from pharmacy or from </a:t>
            </a:r>
            <a:r>
              <a:rPr lang="en-US" sz="2000" baseline="0" dirty="0" err="1" smtClean="0"/>
              <a:t>oversecreting</a:t>
            </a:r>
            <a:r>
              <a:rPr lang="en-US" sz="2000" baseline="0" dirty="0" smtClean="0"/>
              <a:t> cancers. In surveys, more than half of patients with hypercortisolism of either cause complain of muscle weakness. Textbooks describe it as proximal, meaning that complaints are more often about the thighs than the toes. NEXT</a:t>
            </a:r>
          </a:p>
          <a:p>
            <a:r>
              <a:rPr lang="en-US" sz="2000" baseline="0" dirty="0" smtClean="0"/>
              <a:t>The </a:t>
            </a:r>
            <a:r>
              <a:rPr lang="en-US" sz="2000" baseline="0" dirty="0" smtClean="0"/>
              <a:t>weakness patients complain about is </a:t>
            </a:r>
            <a:r>
              <a:rPr lang="en-US" sz="2000" baseline="0" dirty="0" smtClean="0"/>
              <a:t>an objective, measurable </a:t>
            </a:r>
            <a:r>
              <a:rPr lang="en-US" sz="2000" baseline="0" dirty="0" smtClean="0"/>
              <a:t>loss of force. With modern imaging techniques, such as MRI, we </a:t>
            </a:r>
            <a:r>
              <a:rPr lang="en-US" sz="2000" baseline="0" dirty="0" smtClean="0"/>
              <a:t>can tell that </a:t>
            </a:r>
            <a:r>
              <a:rPr lang="en-US" sz="2000" baseline="0" dirty="0" smtClean="0"/>
              <a:t>excess glucocorticoids </a:t>
            </a:r>
            <a:r>
              <a:rPr lang="en-US" sz="2000" baseline="0" dirty="0" smtClean="0"/>
              <a:t>also make </a:t>
            </a:r>
            <a:r>
              <a:rPr lang="en-US" sz="2000" baseline="0" dirty="0" smtClean="0"/>
              <a:t>muscles visibly smaller. NEXT</a:t>
            </a:r>
          </a:p>
          <a:p>
            <a:r>
              <a:rPr lang="en-US" sz="2000" baseline="0" dirty="0" err="1" smtClean="0"/>
              <a:t>Electromyographic</a:t>
            </a:r>
            <a:r>
              <a:rPr lang="en-US" sz="2000" baseline="0" dirty="0" smtClean="0"/>
              <a:t> studies indicate that excess glucocorticoids </a:t>
            </a:r>
            <a:r>
              <a:rPr lang="en-US" sz="2000" baseline="0" dirty="0" smtClean="0"/>
              <a:t>impact </a:t>
            </a:r>
            <a:r>
              <a:rPr lang="en-US" sz="2000" baseline="0" dirty="0" smtClean="0"/>
              <a:t>on the myofibers, that is, the long, </a:t>
            </a:r>
            <a:r>
              <a:rPr lang="en-US" sz="2000" baseline="0" dirty="0" smtClean="0"/>
              <a:t>multinucleate, </a:t>
            </a:r>
            <a:r>
              <a:rPr lang="en-US" sz="2000" baseline="0" dirty="0" smtClean="0"/>
              <a:t>contractile cells of the muscle. This is important, because it shows this is not a condition of the neuron, of the vessel, or of the tendon.  That is why it is called myopathy and not neuropathy. NEXT</a:t>
            </a:r>
          </a:p>
          <a:p>
            <a:r>
              <a:rPr lang="en-US" sz="2000" baseline="0" dirty="0" smtClean="0"/>
              <a:t>Because it is a myofiber condition, it should </a:t>
            </a:r>
            <a:r>
              <a:rPr lang="en-US" sz="2000" baseline="0" dirty="0" smtClean="0"/>
              <a:t>be easy to model in a dish. </a:t>
            </a:r>
            <a:r>
              <a:rPr lang="en-US" sz="2000" baseline="0" dirty="0" smtClean="0"/>
              <a:t>Just </a:t>
            </a:r>
            <a:r>
              <a:rPr lang="en-US" sz="2000" baseline="0" dirty="0" smtClean="0"/>
              <a:t>pluck some myofibers from a living being, put them in a cell culture dish, add dexamethasone, and see what happens. NEXT</a:t>
            </a:r>
          </a:p>
          <a:p>
            <a:r>
              <a:rPr lang="en-US" sz="2000" baseline="0" dirty="0" smtClean="0"/>
              <a:t>Human studies show that people with excess glucocorticoids have increased urinary nitrogen. </a:t>
            </a:r>
            <a:r>
              <a:rPr lang="en-US" sz="2000" baseline="0" dirty="0" smtClean="0"/>
              <a:t>Nitrogen is </a:t>
            </a:r>
            <a:r>
              <a:rPr lang="en-US" sz="2000" baseline="0" dirty="0" smtClean="0"/>
              <a:t>stored in the body in proteins, so </a:t>
            </a:r>
            <a:r>
              <a:rPr lang="en-US" sz="2000" baseline="0" dirty="0" smtClean="0"/>
              <a:t>excess </a:t>
            </a:r>
            <a:r>
              <a:rPr lang="en-US" sz="2000" baseline="0" dirty="0" smtClean="0"/>
              <a:t>glucocorticoids </a:t>
            </a:r>
            <a:r>
              <a:rPr lang="en-US" sz="2000" baseline="0" dirty="0" smtClean="0"/>
              <a:t>must be activating protein degradation. </a:t>
            </a:r>
            <a:r>
              <a:rPr lang="en-US" sz="2000" baseline="0" dirty="0" smtClean="0"/>
              <a:t>In fact, it’s not any protein that is degraded. Urine </a:t>
            </a:r>
            <a:r>
              <a:rPr lang="en-US" sz="2000" baseline="0" dirty="0" smtClean="0"/>
              <a:t>from these </a:t>
            </a:r>
            <a:r>
              <a:rPr lang="en-US" sz="2000" baseline="0" dirty="0" smtClean="0"/>
              <a:t>people </a:t>
            </a:r>
            <a:r>
              <a:rPr lang="en-US" sz="2000" baseline="0" dirty="0" smtClean="0"/>
              <a:t>has </a:t>
            </a:r>
            <a:r>
              <a:rPr lang="en-US" sz="2000" baseline="0" dirty="0" smtClean="0"/>
              <a:t>increased methyl histidine. </a:t>
            </a:r>
            <a:r>
              <a:rPr lang="en-US" sz="2000" baseline="0" dirty="0" smtClean="0"/>
              <a:t>Now, histidine </a:t>
            </a:r>
            <a:r>
              <a:rPr lang="en-US" sz="2000" baseline="0" dirty="0" smtClean="0"/>
              <a:t>is an amino acid, part of almost all proteins in the body, but it is methylated only in the muscle, when it is part of actin and myosin. </a:t>
            </a:r>
            <a:r>
              <a:rPr lang="en-US" sz="2000" baseline="0" dirty="0" smtClean="0"/>
              <a:t>The increase </a:t>
            </a:r>
            <a:r>
              <a:rPr lang="en-US" sz="2000" baseline="0" dirty="0" smtClean="0"/>
              <a:t>in </a:t>
            </a:r>
            <a:r>
              <a:rPr lang="en-US" sz="2000" baseline="0" dirty="0" smtClean="0"/>
              <a:t>urinary </a:t>
            </a:r>
            <a:r>
              <a:rPr lang="en-US" sz="2000" baseline="0" dirty="0" err="1" smtClean="0"/>
              <a:t>methylhistine</a:t>
            </a:r>
            <a:r>
              <a:rPr lang="en-US" sz="2000" baseline="0" dirty="0" smtClean="0"/>
              <a:t> shows that </a:t>
            </a:r>
            <a:r>
              <a:rPr lang="en-US" sz="2000" baseline="0" dirty="0" smtClean="0"/>
              <a:t>glucocorticoids stimulate protein degradation in muscle. NEXT</a:t>
            </a:r>
          </a:p>
          <a:p>
            <a:r>
              <a:rPr lang="en-US" sz="2000" baseline="0" dirty="0" smtClean="0"/>
              <a:t>So what do you do to a patient with glucocorticoid myopathy? If it’s coming from a pill, you stop it. If it’s from a cancer, you excise it. But there are times when surgery is not an </a:t>
            </a:r>
            <a:r>
              <a:rPr lang="en-US" sz="2000" baseline="0" dirty="0" smtClean="0"/>
              <a:t>option. The </a:t>
            </a:r>
            <a:r>
              <a:rPr lang="en-US" sz="2000" baseline="0" dirty="0" smtClean="0"/>
              <a:t>source of cortisol is disseminated, spread in the body. And there are serious cases of blood cancer, when you cannot stop the glucocorticoid therapy. You may </a:t>
            </a:r>
            <a:r>
              <a:rPr lang="en-US" sz="2000" baseline="0" dirty="0" smtClean="0"/>
              <a:t>try a </a:t>
            </a:r>
            <a:r>
              <a:rPr lang="en-US" sz="2000" baseline="0" dirty="0" smtClean="0"/>
              <a:t>receptor inhibitor, but those are not very </a:t>
            </a:r>
            <a:r>
              <a:rPr lang="en-US" sz="2000" baseline="0" dirty="0" smtClean="0"/>
              <a:t>specific, </a:t>
            </a:r>
            <a:r>
              <a:rPr lang="en-US" sz="2000" baseline="0" dirty="0" smtClean="0"/>
              <a:t>and may defeat the purpose. </a:t>
            </a:r>
            <a:r>
              <a:rPr lang="en-US" sz="2000" baseline="0" dirty="0" smtClean="0"/>
              <a:t>Patients end up having to live with hypercortisolism. </a:t>
            </a:r>
            <a:r>
              <a:rPr lang="en-US" sz="2000" baseline="0" dirty="0" smtClean="0"/>
              <a:t>In these cases, the doctor will just have to fight the muscle loss with some anabolic therapy. Certainly, you may recommend a </a:t>
            </a:r>
            <a:r>
              <a:rPr lang="en-US" sz="2000" baseline="0" dirty="0" smtClean="0"/>
              <a:t>better </a:t>
            </a:r>
            <a:r>
              <a:rPr lang="en-US" sz="2000" baseline="0" dirty="0" smtClean="0"/>
              <a:t>diet, with more amino acids, but more commonly, when we say anabolic therapy, we think of anabolic steroids. NEXT</a:t>
            </a:r>
          </a:p>
        </p:txBody>
      </p:sp>
      <p:sp>
        <p:nvSpPr>
          <p:cNvPr id="4" name="Slide Number Placeholder 3"/>
          <p:cNvSpPr>
            <a:spLocks noGrp="1"/>
          </p:cNvSpPr>
          <p:nvPr>
            <p:ph type="sldNum" sz="quarter" idx="10"/>
          </p:nvPr>
        </p:nvSpPr>
        <p:spPr/>
        <p:txBody>
          <a:bodyPr/>
          <a:lstStyle/>
          <a:p>
            <a:fld id="{CDEBFCCB-4480-4421-83B3-91705CD04180}" type="slidenum">
              <a:rPr lang="en-US" smtClean="0"/>
              <a:t>3</a:t>
            </a:fld>
            <a:endParaRPr lang="en-US"/>
          </a:p>
        </p:txBody>
      </p:sp>
    </p:spTree>
    <p:extLst>
      <p:ext uri="{BB962C8B-B14F-4D97-AF65-F5344CB8AC3E}">
        <p14:creationId xmlns:p14="http://schemas.microsoft.com/office/powerpoint/2010/main" val="24530081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also wanted to look at the other side of the coin. As I said earlier, there are few studies</a:t>
            </a:r>
            <a:r>
              <a:rPr lang="en-US" baseline="0" dirty="0" smtClean="0"/>
              <a:t> measuring protein synthesis in response to dexamethasone, and they are not conclusive. I </a:t>
            </a:r>
            <a:r>
              <a:rPr lang="en-US" baseline="0" dirty="0" smtClean="0"/>
              <a:t>looked </a:t>
            </a:r>
            <a:r>
              <a:rPr lang="en-US" baseline="0" dirty="0" smtClean="0"/>
              <a:t>at a few regulators of protein synthesis.</a:t>
            </a:r>
          </a:p>
          <a:p>
            <a:r>
              <a:rPr lang="en-US" baseline="0" dirty="0" smtClean="0"/>
              <a:t>A commonly studied break on protein synthesis is phosphorylation on initiation factor 2. Testosterone did not seem to have an effect on that. NEXT</a:t>
            </a:r>
          </a:p>
          <a:p>
            <a:r>
              <a:rPr lang="en-US" baseline="0" dirty="0" smtClean="0"/>
              <a:t>I also looked at initiation factor 3f. This was reportedly suppressed in a series of atrophy models. </a:t>
            </a:r>
            <a:r>
              <a:rPr lang="en-US" baseline="0" dirty="0" smtClean="0"/>
              <a:t>The changes are nowhere near what I have seen in other papers. So there doesn’t seem to be </a:t>
            </a:r>
            <a:r>
              <a:rPr lang="en-US" baseline="0" dirty="0" err="1" smtClean="0"/>
              <a:t>musch</a:t>
            </a:r>
            <a:r>
              <a:rPr lang="en-US" baseline="0" dirty="0" smtClean="0"/>
              <a:t> protection conferred by testosterone either.</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30</a:t>
            </a:fld>
            <a:endParaRPr lang="en-US"/>
          </a:p>
        </p:txBody>
      </p:sp>
    </p:spTree>
    <p:extLst>
      <p:ext uri="{BB962C8B-B14F-4D97-AF65-F5344CB8AC3E}">
        <p14:creationId xmlns:p14="http://schemas.microsoft.com/office/powerpoint/2010/main" val="3768376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also looked</a:t>
            </a:r>
            <a:r>
              <a:rPr lang="en-US" baseline="0" dirty="0" smtClean="0"/>
              <a:t> </a:t>
            </a:r>
            <a:r>
              <a:rPr lang="en-US" baseline="0" dirty="0" smtClean="0"/>
              <a:t>at </a:t>
            </a:r>
            <a:r>
              <a:rPr lang="en-US" baseline="0" dirty="0" smtClean="0"/>
              <a:t>4EBP protein levels. Cardozo’s </a:t>
            </a:r>
            <a:r>
              <a:rPr lang="en-US" baseline="0" dirty="0" smtClean="0"/>
              <a:t>microarray </a:t>
            </a:r>
            <a:r>
              <a:rPr lang="en-US" baseline="0" dirty="0" smtClean="0"/>
              <a:t>data predicted that dexamethasone will stimulate it. but the effect wasn’t that big. Also, the microarray suggested testosterone will reduce 4EBP protein level, but that is not seen here. </a:t>
            </a:r>
            <a:r>
              <a:rPr lang="en-US" baseline="0" dirty="0" smtClean="0"/>
              <a:t>NEXT</a:t>
            </a:r>
          </a:p>
          <a:p>
            <a:r>
              <a:rPr lang="en-US" dirty="0" smtClean="0"/>
              <a:t>I also looked at phosphorylated 4EBP. This phosphorylation, you will recall,</a:t>
            </a:r>
            <a:r>
              <a:rPr lang="en-US" baseline="0" dirty="0" smtClean="0"/>
              <a:t> is inhibitory. </a:t>
            </a:r>
            <a:r>
              <a:rPr lang="en-US" baseline="0" dirty="0" smtClean="0"/>
              <a:t>Here, </a:t>
            </a:r>
            <a:r>
              <a:rPr lang="en-US" baseline="0" dirty="0" smtClean="0"/>
              <a:t>levels of phosphorylated 4EBP </a:t>
            </a:r>
            <a:r>
              <a:rPr lang="en-US" baseline="0" dirty="0" smtClean="0"/>
              <a:t>appear to increase </a:t>
            </a:r>
            <a:r>
              <a:rPr lang="en-US" baseline="0" dirty="0" smtClean="0"/>
              <a:t>with dexamethasone. This may be an </a:t>
            </a:r>
            <a:r>
              <a:rPr lang="en-US" baseline="0" dirty="0" smtClean="0"/>
              <a:t>artifact caused by increased </a:t>
            </a:r>
            <a:r>
              <a:rPr lang="en-US" baseline="0" dirty="0" smtClean="0"/>
              <a:t>4EBP expression, driving up total and phosphorylated 4EBP. </a:t>
            </a:r>
            <a:r>
              <a:rPr lang="en-US" baseline="0" dirty="0" smtClean="0"/>
              <a:t>More important, </a:t>
            </a:r>
            <a:r>
              <a:rPr lang="en-US" baseline="0" dirty="0" smtClean="0"/>
              <a:t>testosterone does not seem to contribute towards an anabolic </a:t>
            </a:r>
            <a:r>
              <a:rPr lang="en-US" baseline="0" dirty="0" smtClean="0"/>
              <a:t>effect by increase phosphorylation of 4EBP either,</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31</a:t>
            </a:fld>
            <a:endParaRPr lang="en-US"/>
          </a:p>
        </p:txBody>
      </p:sp>
    </p:spTree>
    <p:extLst>
      <p:ext uri="{BB962C8B-B14F-4D97-AF65-F5344CB8AC3E}">
        <p14:creationId xmlns:p14="http://schemas.microsoft.com/office/powerpoint/2010/main" val="36323967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conclusion, calpains and protein synthesis markers do not correlate with testosterone-induced muscle rescue.</a:t>
            </a:r>
          </a:p>
          <a:p>
            <a:r>
              <a:rPr lang="en-US" dirty="0" smtClean="0"/>
              <a:t>For both steroids, significant autophagy changes contrast with the phenotype.</a:t>
            </a:r>
          </a:p>
          <a:p>
            <a:r>
              <a:rPr lang="en-US" dirty="0" smtClean="0"/>
              <a:t>Dexamethasone-induced loss of muscle is correlated with an increase in proteasome activity and E3 ligases expression.</a:t>
            </a:r>
          </a:p>
          <a:p>
            <a:r>
              <a:rPr lang="en-US" dirty="0" smtClean="0"/>
              <a:t>Rescue by testosterone co-administration is best correlated with proteasome repression.</a:t>
            </a:r>
          </a:p>
          <a:p>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32</a:t>
            </a:fld>
            <a:endParaRPr lang="en-US"/>
          </a:p>
        </p:txBody>
      </p:sp>
    </p:spTree>
    <p:extLst>
      <p:ext uri="{BB962C8B-B14F-4D97-AF65-F5344CB8AC3E}">
        <p14:creationId xmlns:p14="http://schemas.microsoft.com/office/powerpoint/2010/main" val="23651612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molecular factors drive the rescue of</a:t>
            </a:r>
            <a:r>
              <a:rPr lang="en-US" baseline="0" dirty="0" smtClean="0"/>
              <a:t> muscle by testosterone? One way is to look a transcriptional mechanisms. </a:t>
            </a:r>
            <a:r>
              <a:rPr lang="en-US" baseline="0" dirty="0" smtClean="0"/>
              <a:t>This is only a sample, but I </a:t>
            </a:r>
            <a:r>
              <a:rPr lang="en-US" baseline="0" dirty="0" smtClean="0"/>
              <a:t>found that Foxo transcription factors </a:t>
            </a:r>
            <a:r>
              <a:rPr lang="en-US" baseline="0" dirty="0" smtClean="0"/>
              <a:t>1, 3a </a:t>
            </a:r>
            <a:r>
              <a:rPr lang="en-US" baseline="0" dirty="0" smtClean="0"/>
              <a:t>and 4 are stimulated by dexamethasone in </a:t>
            </a:r>
            <a:r>
              <a:rPr lang="en-US" baseline="0" dirty="0" smtClean="0"/>
              <a:t>nearly any muscle and any </a:t>
            </a:r>
            <a:r>
              <a:rPr lang="en-US" baseline="0" dirty="0" smtClean="0"/>
              <a:t>time I looked at. </a:t>
            </a:r>
            <a:r>
              <a:rPr lang="en-US" baseline="0" dirty="0" smtClean="0"/>
              <a:t>Especially at </a:t>
            </a:r>
            <a:r>
              <a:rPr lang="en-US" baseline="0" dirty="0" smtClean="0"/>
              <a:t>days 3 and 7, testosterone co-administration caused suppression of these transcription factors.</a:t>
            </a:r>
          </a:p>
          <a:p>
            <a:r>
              <a:rPr lang="en-US" baseline="0" dirty="0" smtClean="0"/>
              <a:t>I </a:t>
            </a:r>
            <a:r>
              <a:rPr lang="en-US" baseline="0" dirty="0" smtClean="0"/>
              <a:t>found </a:t>
            </a:r>
            <a:r>
              <a:rPr lang="en-US" baseline="0" dirty="0" smtClean="0"/>
              <a:t>a very similar profile for </a:t>
            </a:r>
            <a:r>
              <a:rPr lang="en-US" baseline="0" dirty="0" err="1" smtClean="0"/>
              <a:t>Klf</a:t>
            </a:r>
            <a:r>
              <a:rPr lang="en-US" baseline="0" dirty="0" smtClean="0"/>
              <a:t> 15. You may remember that Klf15 is a transcription factor that helps Foxo transcription </a:t>
            </a:r>
            <a:r>
              <a:rPr lang="en-US" baseline="0" dirty="0" smtClean="0"/>
              <a:t>drives up Foxo and atrogenes. </a:t>
            </a:r>
            <a:r>
              <a:rPr lang="en-US" baseline="0" dirty="0" smtClean="0"/>
              <a:t>I found that dexamethasone upregulates </a:t>
            </a:r>
            <a:r>
              <a:rPr lang="en-US" baseline="0" dirty="0" smtClean="0"/>
              <a:t>Klf15. In later stages, testosterone </a:t>
            </a:r>
            <a:r>
              <a:rPr lang="en-US" baseline="0" dirty="0" smtClean="0"/>
              <a:t>represses it down to basal levels.</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33</a:t>
            </a:fld>
            <a:endParaRPr lang="en-US"/>
          </a:p>
        </p:txBody>
      </p:sp>
    </p:spTree>
    <p:extLst>
      <p:ext uri="{BB962C8B-B14F-4D97-AF65-F5344CB8AC3E}">
        <p14:creationId xmlns:p14="http://schemas.microsoft.com/office/powerpoint/2010/main" val="24170968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hypothesized that IGF-I is the lever that testosterone pushes back, in order to repress dexamethasone induced muscle loss. And indeed, across muscles and days, you see how </a:t>
            </a:r>
            <a:r>
              <a:rPr lang="en-US" baseline="0" dirty="0" smtClean="0"/>
              <a:t>dexamethasone </a:t>
            </a:r>
            <a:r>
              <a:rPr lang="en-US" baseline="0" dirty="0" smtClean="0"/>
              <a:t>suppresses IGF-I, and testosterone restores it.</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34</a:t>
            </a:fld>
            <a:endParaRPr lang="en-US"/>
          </a:p>
        </p:txBody>
      </p:sp>
    </p:spTree>
    <p:extLst>
      <p:ext uri="{BB962C8B-B14F-4D97-AF65-F5344CB8AC3E}">
        <p14:creationId xmlns:p14="http://schemas.microsoft.com/office/powerpoint/2010/main" val="6560553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t>
            </a:r>
            <a:r>
              <a:rPr lang="en-US" dirty="0" smtClean="0"/>
              <a:t>was a detail from Cardozo’s picture that skipped over. </a:t>
            </a:r>
            <a:r>
              <a:rPr lang="en-US" dirty="0" smtClean="0"/>
              <a:t>Another </a:t>
            </a:r>
            <a:r>
              <a:rPr lang="en-US" dirty="0" smtClean="0"/>
              <a:t>gene that is upregulated by dexamethasone and restored to basal levels</a:t>
            </a:r>
            <a:r>
              <a:rPr lang="en-US" baseline="0" dirty="0" smtClean="0"/>
              <a:t> by testosterone is REDD1. The reason I went past that earlier is that Cardozo listed REDD1 as an </a:t>
            </a:r>
            <a:r>
              <a:rPr lang="en-US" baseline="0" dirty="0" err="1" smtClean="0"/>
              <a:t>mTOR</a:t>
            </a:r>
            <a:r>
              <a:rPr lang="en-US" baseline="0" dirty="0" smtClean="0"/>
              <a:t> inhibitor. Since November last year, we know that it acts further upstream, and in fact inhibits </a:t>
            </a:r>
            <a:r>
              <a:rPr lang="en-US" baseline="0" dirty="0" err="1" smtClean="0"/>
              <a:t>Akt</a:t>
            </a:r>
            <a:r>
              <a:rPr lang="en-US" baseline="0" dirty="0" smtClean="0"/>
              <a:t>. How does it do it? A dashed line is all we have for now.</a:t>
            </a:r>
          </a:p>
          <a:p>
            <a:r>
              <a:rPr lang="en-US" baseline="0" dirty="0" smtClean="0"/>
              <a:t>Nevertheless, the REDD1 knockout does not get dexamethasone-induced muscle loss, so it is a very important mediator.</a:t>
            </a:r>
            <a:endParaRPr lang="en-US" dirty="0" smtClean="0"/>
          </a:p>
        </p:txBody>
      </p:sp>
      <p:sp>
        <p:nvSpPr>
          <p:cNvPr id="4" name="Slide Number Placeholder 3"/>
          <p:cNvSpPr>
            <a:spLocks noGrp="1"/>
          </p:cNvSpPr>
          <p:nvPr>
            <p:ph type="sldNum" sz="quarter" idx="10"/>
          </p:nvPr>
        </p:nvSpPr>
        <p:spPr/>
        <p:txBody>
          <a:bodyPr/>
          <a:lstStyle/>
          <a:p>
            <a:fld id="{CDEBFCCB-4480-4421-83B3-91705CD04180}" type="slidenum">
              <a:rPr lang="en-US" smtClean="0"/>
              <a:t>35</a:t>
            </a:fld>
            <a:endParaRPr lang="en-US"/>
          </a:p>
        </p:txBody>
      </p:sp>
    </p:spTree>
    <p:extLst>
      <p:ext uri="{BB962C8B-B14F-4D97-AF65-F5344CB8AC3E}">
        <p14:creationId xmlns:p14="http://schemas.microsoft.com/office/powerpoint/2010/main" val="11587562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measured REDD1</a:t>
            </a:r>
            <a:r>
              <a:rPr lang="en-US" baseline="0" dirty="0" smtClean="0"/>
              <a:t> in my mice and found out that dexamethasone stimulates it, while testosterone repressed down to basal levels. Back then, I though am looking at an </a:t>
            </a:r>
            <a:r>
              <a:rPr lang="en-US" baseline="0" dirty="0" err="1" smtClean="0"/>
              <a:t>mTOR</a:t>
            </a:r>
            <a:r>
              <a:rPr lang="en-US" baseline="0" dirty="0" smtClean="0"/>
              <a:t> inhibitor, but now I know I have yet another way for Dexamethasone to inhibit </a:t>
            </a:r>
            <a:r>
              <a:rPr lang="en-US" baseline="0" dirty="0" err="1" smtClean="0"/>
              <a:t>Akt</a:t>
            </a:r>
            <a:r>
              <a:rPr lang="en-US" baseline="0" dirty="0" smtClean="0"/>
              <a:t>. So dexamethasone is predicted to inhibit Akt through increased Redd1, decreased IGF-I, and perhaps in some other ways, </a:t>
            </a:r>
            <a:r>
              <a:rPr lang="en-US" baseline="0" dirty="0" smtClean="0"/>
              <a:t>such as through </a:t>
            </a:r>
            <a:r>
              <a:rPr lang="en-US" baseline="0" dirty="0" smtClean="0"/>
              <a:t>IRS, p85. Testosterone </a:t>
            </a:r>
            <a:r>
              <a:rPr lang="en-US" baseline="0" dirty="0" smtClean="0"/>
              <a:t>stop IGF-I and REDD1. </a:t>
            </a:r>
            <a:r>
              <a:rPr lang="en-US" baseline="0" dirty="0" smtClean="0"/>
              <a:t>Will </a:t>
            </a:r>
            <a:r>
              <a:rPr lang="en-US" baseline="0" dirty="0" smtClean="0"/>
              <a:t>that restore Akt signals? </a:t>
            </a:r>
            <a:r>
              <a:rPr lang="en-US" baseline="0" dirty="0" smtClean="0"/>
              <a:t>NEXT</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36</a:t>
            </a:fld>
            <a:endParaRPr lang="en-US"/>
          </a:p>
        </p:txBody>
      </p:sp>
    </p:spTree>
    <p:extLst>
      <p:ext uri="{BB962C8B-B14F-4D97-AF65-F5344CB8AC3E}">
        <p14:creationId xmlns:p14="http://schemas.microsoft.com/office/powerpoint/2010/main" val="16100345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am looking at just total </a:t>
            </a:r>
            <a:r>
              <a:rPr lang="en-US" dirty="0" err="1" smtClean="0"/>
              <a:t>Akt</a:t>
            </a:r>
            <a:r>
              <a:rPr lang="en-US" dirty="0" smtClean="0"/>
              <a:t>,</a:t>
            </a:r>
            <a:r>
              <a:rPr lang="en-US" baseline="0" dirty="0" smtClean="0"/>
              <a:t> and the steroids make no difference. And then I look at activated, phosphorylated </a:t>
            </a:r>
            <a:r>
              <a:rPr lang="en-US" baseline="0" dirty="0" err="1" smtClean="0"/>
              <a:t>Akt</a:t>
            </a:r>
            <a:r>
              <a:rPr lang="en-US" baseline="0" dirty="0" smtClean="0"/>
              <a:t>. And the answer is no, testosterone does not restore </a:t>
            </a:r>
            <a:r>
              <a:rPr lang="en-US" baseline="0" dirty="0" err="1" smtClean="0"/>
              <a:t>Akt</a:t>
            </a:r>
            <a:r>
              <a:rPr lang="en-US" baseline="0" dirty="0" smtClean="0"/>
              <a:t> in this assay. Dexamethasone reduced the activated form of </a:t>
            </a:r>
            <a:r>
              <a:rPr lang="en-US" baseline="0" dirty="0" err="1" smtClean="0"/>
              <a:t>Akt</a:t>
            </a:r>
            <a:r>
              <a:rPr lang="en-US" baseline="0" dirty="0" smtClean="0"/>
              <a:t>, but testosterone could not help it in a detectable manner.</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37</a:t>
            </a:fld>
            <a:endParaRPr lang="en-US"/>
          </a:p>
        </p:txBody>
      </p:sp>
    </p:spTree>
    <p:extLst>
      <p:ext uri="{BB962C8B-B14F-4D97-AF65-F5344CB8AC3E}">
        <p14:creationId xmlns:p14="http://schemas.microsoft.com/office/powerpoint/2010/main" val="24170294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a:t>
            </a:r>
            <a:r>
              <a:rPr lang="en-US" baseline="0" dirty="0" smtClean="0"/>
              <a:t> </a:t>
            </a:r>
            <a:r>
              <a:rPr lang="en-US" dirty="0" smtClean="0"/>
              <a:t>giving </a:t>
            </a:r>
            <a:r>
              <a:rPr lang="en-US" dirty="0" smtClean="0"/>
              <a:t>up, I </a:t>
            </a:r>
            <a:r>
              <a:rPr lang="en-US" dirty="0" smtClean="0"/>
              <a:t>checked</a:t>
            </a:r>
            <a:r>
              <a:rPr lang="en-US" baseline="0" dirty="0" smtClean="0"/>
              <a:t> </a:t>
            </a:r>
            <a:r>
              <a:rPr lang="en-US" baseline="0" dirty="0" smtClean="0"/>
              <a:t>Akt in levator ani. You remember this muscle </a:t>
            </a:r>
            <a:r>
              <a:rPr lang="en-US" baseline="0" dirty="0" smtClean="0"/>
              <a:t>benefitted </a:t>
            </a:r>
            <a:r>
              <a:rPr lang="en-US" baseline="0" dirty="0" smtClean="0"/>
              <a:t>the most from testosterone. And still, no change in total </a:t>
            </a:r>
            <a:r>
              <a:rPr lang="en-US" baseline="0" dirty="0" err="1" smtClean="0"/>
              <a:t>Akt</a:t>
            </a:r>
            <a:r>
              <a:rPr lang="en-US" baseline="0" dirty="0" smtClean="0"/>
              <a:t>, reduction in activated </a:t>
            </a:r>
            <a:r>
              <a:rPr lang="en-US" baseline="0" dirty="0" err="1" smtClean="0"/>
              <a:t>Akt</a:t>
            </a:r>
            <a:r>
              <a:rPr lang="en-US" baseline="0" dirty="0" smtClean="0"/>
              <a:t> with dexamethasone, and no rescue with testosterone.</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38</a:t>
            </a:fld>
            <a:endParaRPr lang="en-US"/>
          </a:p>
        </p:txBody>
      </p:sp>
    </p:spTree>
    <p:extLst>
      <p:ext uri="{BB962C8B-B14F-4D97-AF65-F5344CB8AC3E}">
        <p14:creationId xmlns:p14="http://schemas.microsoft.com/office/powerpoint/2010/main" val="17981292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in conclusion, pro-atrophic transcriptional mediators Klf15 and Foxo are depressed by testosterone.</a:t>
            </a:r>
          </a:p>
          <a:p>
            <a:r>
              <a:rPr lang="en-US" dirty="0" smtClean="0"/>
              <a:t>REDD1 and IGF-I are partly restored by testosterone.</a:t>
            </a:r>
          </a:p>
          <a:p>
            <a:r>
              <a:rPr lang="en-US" dirty="0" smtClean="0"/>
              <a:t>Basal state repression of Akt by dexamethasone appears unchanged by testosterone co-administration.</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39</a:t>
            </a:fld>
            <a:endParaRPr lang="en-US"/>
          </a:p>
        </p:txBody>
      </p:sp>
    </p:spTree>
    <p:extLst>
      <p:ext uri="{BB962C8B-B14F-4D97-AF65-F5344CB8AC3E}">
        <p14:creationId xmlns:p14="http://schemas.microsoft.com/office/powerpoint/2010/main" val="2806610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most common kind</a:t>
            </a:r>
            <a:r>
              <a:rPr lang="en-US" baseline="0" dirty="0" smtClean="0"/>
              <a:t> </a:t>
            </a:r>
            <a:r>
              <a:rPr lang="en-US" dirty="0" smtClean="0"/>
              <a:t>of anabolic</a:t>
            </a:r>
            <a:r>
              <a:rPr lang="en-US" baseline="0" dirty="0" smtClean="0"/>
              <a:t> steroid is testosterone. From clinical trials we know that it helps preserve muscle mass in aging men whose testosterone levels are naturally declining. It also helps in men with HIV whose muscle </a:t>
            </a:r>
            <a:r>
              <a:rPr lang="en-US" baseline="0" dirty="0" smtClean="0"/>
              <a:t>are </a:t>
            </a:r>
            <a:r>
              <a:rPr lang="en-US" baseline="0" dirty="0" smtClean="0"/>
              <a:t>atrophying. NEXT</a:t>
            </a:r>
          </a:p>
          <a:p>
            <a:r>
              <a:rPr lang="en-US" baseline="0" dirty="0" smtClean="0"/>
              <a:t>The way testosterone works may differ from condition to condition and is still studied. Most commonly, clinical studies report that in men treated with testosterone, protein synthesis rate increases. Testosterone may also stimulate synthesis of another anabolic factor, insulin-like growth </a:t>
            </a:r>
            <a:r>
              <a:rPr lang="en-US" baseline="0" dirty="0" smtClean="0"/>
              <a:t>factor. NEXT</a:t>
            </a:r>
            <a:endParaRPr lang="en-US" baseline="0" dirty="0" smtClean="0"/>
          </a:p>
          <a:p>
            <a:r>
              <a:rPr lang="en-US" baseline="0" dirty="0" smtClean="0"/>
              <a:t>On the other hand, men with hypercortisolism have lower – still normal, but lower – testosterone. This suggests that these men may benefit if they receive testosterone supplementation, to restore their circulating testosterone levels to that of their peers. NEXT</a:t>
            </a:r>
          </a:p>
          <a:p>
            <a:r>
              <a:rPr lang="en-US" baseline="0" dirty="0" smtClean="0"/>
              <a:t>Between the sixties and the eighties, the modern imaging </a:t>
            </a:r>
            <a:r>
              <a:rPr lang="en-US" baseline="0" dirty="0" smtClean="0"/>
              <a:t>was not </a:t>
            </a:r>
            <a:r>
              <a:rPr lang="en-US" baseline="0" dirty="0" smtClean="0"/>
              <a:t>available. In those days, it was more common for cancers to go unfound. You don’t need a big bump to get excess </a:t>
            </a:r>
            <a:r>
              <a:rPr lang="en-US" baseline="0" dirty="0" smtClean="0"/>
              <a:t>cortisol. </a:t>
            </a:r>
            <a:r>
              <a:rPr lang="en-US" baseline="0" dirty="0" smtClean="0"/>
              <a:t>So many patients had to live with increased glucocorticoids in their blood. In those days, testosterone was frequently given for loss of muscle due to hypercortisolism.  </a:t>
            </a:r>
            <a:r>
              <a:rPr lang="en-US" baseline="0" dirty="0" smtClean="0"/>
              <a:t>No trials, nor large-scale </a:t>
            </a:r>
            <a:r>
              <a:rPr lang="en-US" baseline="0" dirty="0" smtClean="0"/>
              <a:t>observational studies were done, </a:t>
            </a:r>
            <a:r>
              <a:rPr lang="en-US" baseline="0" dirty="0" smtClean="0"/>
              <a:t>but, </a:t>
            </a:r>
            <a:r>
              <a:rPr lang="en-US" baseline="0" dirty="0" smtClean="0"/>
              <a:t>at an anecdotal level, </a:t>
            </a:r>
            <a:r>
              <a:rPr lang="en-US" baseline="0" dirty="0" smtClean="0"/>
              <a:t>it appears that </a:t>
            </a:r>
            <a:r>
              <a:rPr lang="en-US" baseline="0" dirty="0" smtClean="0"/>
              <a:t>testosterone was </a:t>
            </a:r>
            <a:r>
              <a:rPr lang="en-US" baseline="0" dirty="0" smtClean="0"/>
              <a:t>beneficial. </a:t>
            </a:r>
            <a:r>
              <a:rPr lang="en-US" baseline="0" dirty="0" smtClean="0"/>
              <a:t>NEXT</a:t>
            </a:r>
          </a:p>
          <a:p>
            <a:r>
              <a:rPr lang="en-US" baseline="0" dirty="0" smtClean="0"/>
              <a:t>In modern times, there has been a clinical trial with good statistics and good outcome measurements. The trial enrolled men who received prednisone for lung disease, for an average of 8 years. In the beginning of the study, these men have weaker bones and muscle compared to other men of the same age. The men who were randomized to receive testosterone for a year got improved bone density, improved muscle force, and an improved quality of life. </a:t>
            </a:r>
            <a:r>
              <a:rPr lang="en-US" baseline="0" dirty="0" smtClean="0"/>
              <a:t>This is evidence that  </a:t>
            </a:r>
            <a:r>
              <a:rPr lang="en-US" baseline="0" dirty="0" smtClean="0"/>
              <a:t>testosterone </a:t>
            </a:r>
            <a:r>
              <a:rPr lang="en-US" baseline="0" dirty="0" smtClean="0"/>
              <a:t>helps </a:t>
            </a:r>
            <a:r>
              <a:rPr lang="en-US" baseline="0" dirty="0" smtClean="0"/>
              <a:t>men with glucocorticoid myopathy. NEXT</a:t>
            </a:r>
          </a:p>
          <a:p>
            <a:r>
              <a:rPr lang="en-US" baseline="0" dirty="0" smtClean="0"/>
              <a:t>Unfortunately, testosterone will not move into practice soon. Repeatedly, testosterone is associated with more or less reasonable worries. In the nineties, it was thought that testosterone therapy increases </a:t>
            </a:r>
            <a:r>
              <a:rPr lang="en-US" baseline="0" dirty="0" smtClean="0"/>
              <a:t>risk </a:t>
            </a:r>
            <a:r>
              <a:rPr lang="en-US" baseline="0" dirty="0" smtClean="0"/>
              <a:t>of prostate cancer. Nowadays, it’s thought it may increase the risk of heart attack. Even if there worries turn out to be unfounded, it will take a while until testosterone will be rehabilitated. So we need an alternative to testosterone, one that is both safer and perceived to be safe. In order to create testosterone alternatives, we need to better understand testosterone mechanisms. NEXT</a:t>
            </a:r>
          </a:p>
        </p:txBody>
      </p:sp>
      <p:sp>
        <p:nvSpPr>
          <p:cNvPr id="4" name="Slide Number Placeholder 3"/>
          <p:cNvSpPr>
            <a:spLocks noGrp="1"/>
          </p:cNvSpPr>
          <p:nvPr>
            <p:ph type="sldNum" sz="quarter" idx="10"/>
          </p:nvPr>
        </p:nvSpPr>
        <p:spPr/>
        <p:txBody>
          <a:bodyPr/>
          <a:lstStyle/>
          <a:p>
            <a:fld id="{CDEBFCCB-4480-4421-83B3-91705CD04180}" type="slidenum">
              <a:rPr lang="en-US" smtClean="0"/>
              <a:t>4</a:t>
            </a:fld>
            <a:endParaRPr lang="en-US"/>
          </a:p>
        </p:txBody>
      </p:sp>
    </p:spTree>
    <p:extLst>
      <p:ext uri="{BB962C8B-B14F-4D97-AF65-F5344CB8AC3E}">
        <p14:creationId xmlns:p14="http://schemas.microsoft.com/office/powerpoint/2010/main" val="1814781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 am not done with the project.</a:t>
            </a:r>
            <a:r>
              <a:rPr lang="en-US" baseline="0" dirty="0" smtClean="0"/>
              <a:t> You see, I have shown that testosterone prevents dexamethasone-induced loss of muscle, that it does it by repressing the proteasome and Foxo. I even showed that IGF-I is restored by testosterone, but I couldn’t objectivize IGF-I downstream effects</a:t>
            </a:r>
            <a:r>
              <a:rPr lang="en-US" baseline="0" dirty="0" smtClean="0"/>
              <a:t>.</a:t>
            </a:r>
          </a:p>
          <a:p>
            <a:r>
              <a:rPr lang="en-US" baseline="0" dirty="0" smtClean="0"/>
              <a:t>I have been wondering if I am looking at the wrong time. Remember that effects on Akt may appear larger or smaller depending on the choice of conditions. It seemed unlikely that this reliable restoration in IGF-I be inconsequential, so I decided to look at the same question in a cell model.</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40</a:t>
            </a:fld>
            <a:endParaRPr lang="en-US"/>
          </a:p>
        </p:txBody>
      </p:sp>
    </p:spTree>
    <p:extLst>
      <p:ext uri="{BB962C8B-B14F-4D97-AF65-F5344CB8AC3E}">
        <p14:creationId xmlns:p14="http://schemas.microsoft.com/office/powerpoint/2010/main" val="2783381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a:t>
            </a:r>
            <a:r>
              <a:rPr lang="en-US" baseline="0" dirty="0" smtClean="0"/>
              <a:t>vitro models of muscle cells share a few features. You start with mononucleate cells, change to serum-free medium </a:t>
            </a:r>
            <a:r>
              <a:rPr lang="en-US" baseline="0" dirty="0" smtClean="0"/>
              <a:t>at </a:t>
            </a:r>
            <a:r>
              <a:rPr lang="en-US" baseline="0" dirty="0" smtClean="0"/>
              <a:t>confluence, and in a few days you get long, multinucleate cells. But there are a few catches. NEXT</a:t>
            </a:r>
          </a:p>
          <a:p>
            <a:r>
              <a:rPr lang="en-US" baseline="0" dirty="0" smtClean="0"/>
              <a:t>I found out the hard way that myoblasts </a:t>
            </a:r>
            <a:r>
              <a:rPr lang="en-US" baseline="0" dirty="0" smtClean="0"/>
              <a:t>collected from human donors die if they don’t get </a:t>
            </a:r>
            <a:r>
              <a:rPr lang="en-US" baseline="0" dirty="0" smtClean="0"/>
              <a:t>dexamethasone. Dexamethasone is in fact a great stimulus for </a:t>
            </a:r>
            <a:r>
              <a:rPr lang="en-US" baseline="0" dirty="0" smtClean="0"/>
              <a:t>the proliferation of those mononucleate precursors. </a:t>
            </a:r>
            <a:r>
              <a:rPr lang="en-US" baseline="0" dirty="0" smtClean="0"/>
              <a:t>Many studies </a:t>
            </a:r>
            <a:r>
              <a:rPr lang="en-US" baseline="0" dirty="0" smtClean="0"/>
              <a:t>were done at day 1 or 2 post-differentiation, when mononucleate proliferating cells are still around. These studies usually report that dexamethasone is an anabolic </a:t>
            </a:r>
            <a:r>
              <a:rPr lang="en-US" baseline="0" dirty="0" smtClean="0"/>
              <a:t>agent, which is quite the opposite of all we know about muscles. </a:t>
            </a:r>
            <a:r>
              <a:rPr lang="en-US" baseline="0" dirty="0" smtClean="0"/>
              <a:t>NEXT</a:t>
            </a:r>
          </a:p>
          <a:p>
            <a:r>
              <a:rPr lang="en-US" baseline="0" dirty="0" smtClean="0"/>
              <a:t>Luckily, if I may say so, most studies were done in rat cells. So, I was again left to discover doses effective in mice cells.</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41</a:t>
            </a:fld>
            <a:endParaRPr lang="en-US"/>
          </a:p>
        </p:txBody>
      </p:sp>
    </p:spTree>
    <p:extLst>
      <p:ext uri="{BB962C8B-B14F-4D97-AF65-F5344CB8AC3E}">
        <p14:creationId xmlns:p14="http://schemas.microsoft.com/office/powerpoint/2010/main" val="39024315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a:t>
            </a:r>
            <a:r>
              <a:rPr lang="en-US" baseline="0" dirty="0" smtClean="0"/>
              <a:t> initial study was to just give them dexamethasone or the combination </a:t>
            </a:r>
            <a:r>
              <a:rPr lang="en-US" baseline="0" dirty="0" smtClean="0"/>
              <a:t>for two days, after </a:t>
            </a:r>
            <a:r>
              <a:rPr lang="en-US" baseline="0" dirty="0" smtClean="0"/>
              <a:t>seven days of differentiation. By that time, without serum, almost any proliferating cell was gone. You just look at the cells and see, well, not much.</a:t>
            </a:r>
            <a:endParaRPr lang="en-US" dirty="0" smtClean="0"/>
          </a:p>
        </p:txBody>
      </p:sp>
      <p:sp>
        <p:nvSpPr>
          <p:cNvPr id="4" name="Slide Number Placeholder 3"/>
          <p:cNvSpPr>
            <a:spLocks noGrp="1"/>
          </p:cNvSpPr>
          <p:nvPr>
            <p:ph type="sldNum" sz="quarter" idx="10"/>
          </p:nvPr>
        </p:nvSpPr>
        <p:spPr/>
        <p:txBody>
          <a:bodyPr/>
          <a:lstStyle/>
          <a:p>
            <a:fld id="{CDEBFCCB-4480-4421-83B3-91705CD04180}" type="slidenum">
              <a:rPr lang="en-US" smtClean="0"/>
              <a:t>42</a:t>
            </a:fld>
            <a:endParaRPr lang="en-US"/>
          </a:p>
        </p:txBody>
      </p:sp>
    </p:spTree>
    <p:extLst>
      <p:ext uri="{BB962C8B-B14F-4D97-AF65-F5344CB8AC3E}">
        <p14:creationId xmlns:p14="http://schemas.microsoft.com/office/powerpoint/2010/main" val="5509875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ended up taking two microscopic fields and copying each cell, separately, on a huge canvas,</a:t>
            </a:r>
            <a:r>
              <a:rPr lang="en-US" baseline="0" dirty="0" smtClean="0"/>
              <a:t> using a semi-automated Photoshop tool called magic wand. Once you have that, </a:t>
            </a:r>
            <a:r>
              <a:rPr lang="en-US" baseline="0" dirty="0" err="1" smtClean="0"/>
              <a:t>Matlab</a:t>
            </a:r>
            <a:r>
              <a:rPr lang="en-US" baseline="0" dirty="0" smtClean="0"/>
              <a:t> can identify a cell contour, find its central axis (this brighter line in the center), and calculate diameters. Literally, these are operations described in </a:t>
            </a:r>
            <a:r>
              <a:rPr lang="en-US" baseline="0" dirty="0" smtClean="0"/>
              <a:t>a tutorial </a:t>
            </a:r>
            <a:r>
              <a:rPr lang="en-US" baseline="0" dirty="0" smtClean="0"/>
              <a:t>for Matlab beginners. NEXT</a:t>
            </a:r>
          </a:p>
          <a:p>
            <a:r>
              <a:rPr lang="en-US" baseline="0" dirty="0" smtClean="0"/>
              <a:t>If you do that, you see that dexamethasone reduced </a:t>
            </a:r>
            <a:r>
              <a:rPr lang="en-US" baseline="0" dirty="0" err="1" smtClean="0"/>
              <a:t>myotube</a:t>
            </a:r>
            <a:r>
              <a:rPr lang="en-US" baseline="0" dirty="0" smtClean="0"/>
              <a:t> diameter by about 10%, and testosterone co-administration rescued the cells.</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43</a:t>
            </a:fld>
            <a:endParaRPr lang="en-US"/>
          </a:p>
        </p:txBody>
      </p:sp>
    </p:spTree>
    <p:extLst>
      <p:ext uri="{BB962C8B-B14F-4D97-AF65-F5344CB8AC3E}">
        <p14:creationId xmlns:p14="http://schemas.microsoft.com/office/powerpoint/2010/main" val="19475780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smtClean="0"/>
              <a:t>repeated the </a:t>
            </a:r>
            <a:r>
              <a:rPr lang="en-US" dirty="0" smtClean="0"/>
              <a:t>same, but with steroids given one day, two days, three days. </a:t>
            </a:r>
            <a:r>
              <a:rPr lang="en-US" dirty="0" smtClean="0"/>
              <a:t>In the first days, dexamethasone </a:t>
            </a:r>
            <a:r>
              <a:rPr lang="en-US" dirty="0" smtClean="0"/>
              <a:t>causes a reduction of total protein in the cell culture dish. If you add testosterone, the cell protein content is </a:t>
            </a:r>
            <a:r>
              <a:rPr lang="en-US" dirty="0" smtClean="0"/>
              <a:t>rescued in a dose dependent manner. </a:t>
            </a:r>
            <a:r>
              <a:rPr lang="en-US" dirty="0" smtClean="0"/>
              <a:t>So these</a:t>
            </a:r>
            <a:r>
              <a:rPr lang="en-US" baseline="0" dirty="0" smtClean="0"/>
              <a:t> are another line of evidence that in mice, testosterone prevents loss of muscle induced by dexamethasone.</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44</a:t>
            </a:fld>
            <a:endParaRPr lang="en-US"/>
          </a:p>
        </p:txBody>
      </p:sp>
    </p:spTree>
    <p:extLst>
      <p:ext uri="{BB962C8B-B14F-4D97-AF65-F5344CB8AC3E}">
        <p14:creationId xmlns:p14="http://schemas.microsoft.com/office/powerpoint/2010/main" val="42262388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then did</a:t>
            </a:r>
            <a:r>
              <a:rPr lang="en-US" baseline="0" dirty="0" smtClean="0"/>
              <a:t> the </a:t>
            </a:r>
            <a:r>
              <a:rPr lang="en-US" baseline="0" dirty="0" smtClean="0"/>
              <a:t>same with a twist. Myotubes received steroids </a:t>
            </a:r>
            <a:r>
              <a:rPr lang="en-US" baseline="0" dirty="0" smtClean="0"/>
              <a:t>for 6 hours, 24 hours, 48, or 72. </a:t>
            </a:r>
            <a:r>
              <a:rPr lang="en-US" baseline="0" dirty="0" smtClean="0"/>
              <a:t>But in the last 6 hours of life, the cells were given a radioactively </a:t>
            </a:r>
            <a:r>
              <a:rPr lang="en-US" baseline="0" dirty="0" smtClean="0"/>
              <a:t>labeled </a:t>
            </a:r>
            <a:r>
              <a:rPr lang="en-US" baseline="0" dirty="0" smtClean="0"/>
              <a:t>amino acid. </a:t>
            </a:r>
            <a:r>
              <a:rPr lang="en-US" sz="1200" dirty="0" smtClean="0"/>
              <a:t>Preliminary studies showed little uptake</a:t>
            </a:r>
            <a:r>
              <a:rPr lang="en-US" sz="1200" baseline="0" dirty="0" smtClean="0"/>
              <a:t> </a:t>
            </a:r>
            <a:r>
              <a:rPr lang="en-US" sz="1200" dirty="0" smtClean="0"/>
              <a:t>for times shorter than 4h and little progression</a:t>
            </a:r>
            <a:r>
              <a:rPr lang="en-US" sz="1200" baseline="0" dirty="0" smtClean="0"/>
              <a:t> in uptake when tracer was given more than </a:t>
            </a:r>
            <a:r>
              <a:rPr lang="en-US" sz="1200" dirty="0" smtClean="0"/>
              <a:t>30h. </a:t>
            </a:r>
            <a:r>
              <a:rPr lang="en-US" baseline="0" dirty="0" smtClean="0"/>
              <a:t>The </a:t>
            </a:r>
            <a:r>
              <a:rPr lang="en-US" baseline="0" dirty="0" smtClean="0"/>
              <a:t>amount of tracer bound to cell proteins </a:t>
            </a:r>
            <a:r>
              <a:rPr lang="en-US" baseline="0" dirty="0" smtClean="0"/>
              <a:t>in those six hours is an </a:t>
            </a:r>
            <a:r>
              <a:rPr lang="en-US" baseline="0" dirty="0" smtClean="0"/>
              <a:t>indicator of protein synthesis rate.</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45</a:t>
            </a:fld>
            <a:endParaRPr lang="en-US"/>
          </a:p>
        </p:txBody>
      </p:sp>
    </p:spTree>
    <p:extLst>
      <p:ext uri="{BB962C8B-B14F-4D97-AF65-F5344CB8AC3E}">
        <p14:creationId xmlns:p14="http://schemas.microsoft.com/office/powerpoint/2010/main" val="32154791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My findings were unexpected. In the first days, there was not much difference between treatments. But later, at 48 and 72 hours, there is more tracer uptake in the cells treated with dexamethasone than in those that did not receive dexamethasone. So it appears that dexamethasone treated cells synthesize more protein. PAUSE</a:t>
            </a:r>
          </a:p>
          <a:p>
            <a:r>
              <a:rPr lang="en-US" baseline="0" dirty="0" smtClean="0"/>
              <a:t>I am talking about cells that have been in dexamethasone for three days, and therefore shrunk. So it could be that these cells appear more enriched because, when you </a:t>
            </a:r>
            <a:r>
              <a:rPr lang="en-US" baseline="0" dirty="0" smtClean="0"/>
              <a:t>normalize by </a:t>
            </a:r>
            <a:r>
              <a:rPr lang="en-US" baseline="0" dirty="0" smtClean="0"/>
              <a:t>total protein, you divide by less. But if you don’t normalize, and only </a:t>
            </a:r>
            <a:r>
              <a:rPr lang="en-US" baseline="0" dirty="0" smtClean="0"/>
              <a:t>look at how </a:t>
            </a:r>
            <a:r>
              <a:rPr lang="en-US" baseline="0" dirty="0" smtClean="0"/>
              <a:t>much tracer is in a dish, you still see more tracer taken intro protein in the dexamethasone-treated cells. So that suggests that indeed dexamethasone-treated cells get better at synthesizing protein after a few days of protein loss. My interpretation is that lateness and direction against the phenotype are showing protein synthesis as a reactive phenomenon, caused by feedback.</a:t>
            </a:r>
          </a:p>
          <a:p>
            <a:r>
              <a:rPr lang="en-US" baseline="0" dirty="0" smtClean="0"/>
              <a:t>Interestingly, testosterone </a:t>
            </a:r>
            <a:r>
              <a:rPr lang="en-US" baseline="0" dirty="0" err="1" smtClean="0"/>
              <a:t>coadministration</a:t>
            </a:r>
            <a:r>
              <a:rPr lang="en-US" baseline="0" dirty="0" smtClean="0"/>
              <a:t> makes these cells behave as if they received neither drug. This also suits the feedback hypothesis. </a:t>
            </a:r>
            <a:r>
              <a:rPr lang="en-US" baseline="0" dirty="0" smtClean="0"/>
              <a:t>No </a:t>
            </a:r>
            <a:r>
              <a:rPr lang="en-US" baseline="0" dirty="0" smtClean="0"/>
              <a:t>total protein </a:t>
            </a:r>
            <a:r>
              <a:rPr lang="en-US" baseline="0" dirty="0" smtClean="0"/>
              <a:t>was lost with the combination, so no feedback mechanism is triggered.</a:t>
            </a:r>
            <a:endParaRPr lang="en-US" baseline="0" dirty="0" smtClean="0"/>
          </a:p>
        </p:txBody>
      </p:sp>
      <p:sp>
        <p:nvSpPr>
          <p:cNvPr id="4" name="Slide Number Placeholder 3"/>
          <p:cNvSpPr>
            <a:spLocks noGrp="1"/>
          </p:cNvSpPr>
          <p:nvPr>
            <p:ph type="sldNum" sz="quarter" idx="10"/>
          </p:nvPr>
        </p:nvSpPr>
        <p:spPr/>
        <p:txBody>
          <a:bodyPr/>
          <a:lstStyle/>
          <a:p>
            <a:fld id="{CDEBFCCB-4480-4421-83B3-91705CD04180}" type="slidenum">
              <a:rPr lang="en-US" smtClean="0"/>
              <a:t>46</a:t>
            </a:fld>
            <a:endParaRPr lang="en-US"/>
          </a:p>
        </p:txBody>
      </p:sp>
    </p:spTree>
    <p:extLst>
      <p:ext uri="{BB962C8B-B14F-4D97-AF65-F5344CB8AC3E}">
        <p14:creationId xmlns:p14="http://schemas.microsoft.com/office/powerpoint/2010/main" val="20539721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also measured the rate of protein degradation</a:t>
            </a:r>
            <a:r>
              <a:rPr lang="en-US" baseline="0" dirty="0" smtClean="0"/>
              <a:t>. This is another twist on the first experiment. Cells are differentiated for 7 days, given steroids afterwards for 1, 2, 3 days. But in a change, cells are grown for a very long time at fixed concentration of radioactive </a:t>
            </a:r>
            <a:r>
              <a:rPr lang="en-US" baseline="0" dirty="0" err="1" smtClean="0"/>
              <a:t>aminoacid</a:t>
            </a:r>
            <a:r>
              <a:rPr lang="en-US" baseline="0" dirty="0" smtClean="0"/>
              <a:t>. Only in the last 6 hours of life, I am removing completely the radioactive amino acid from the medium. The amount of non-protein radioactivity formed in those 6 hours indicates how fast protein degradation occurs.</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47</a:t>
            </a:fld>
            <a:endParaRPr lang="en-US"/>
          </a:p>
        </p:txBody>
      </p:sp>
    </p:spTree>
    <p:extLst>
      <p:ext uri="{BB962C8B-B14F-4D97-AF65-F5344CB8AC3E}">
        <p14:creationId xmlns:p14="http://schemas.microsoft.com/office/powerpoint/2010/main" val="16646099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48</a:t>
            </a:fld>
            <a:endParaRPr lang="en-US"/>
          </a:p>
        </p:txBody>
      </p:sp>
    </p:spTree>
    <p:extLst>
      <p:ext uri="{BB962C8B-B14F-4D97-AF65-F5344CB8AC3E}">
        <p14:creationId xmlns:p14="http://schemas.microsoft.com/office/powerpoint/2010/main" val="5056497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am deeply indebted to the members of my committee, Profs. Caroline Apovian, Shalender Bhasin, Isabel Dominguez, Konstantin Kandror, Monty Montano, and Carlo</a:t>
            </a:r>
            <a:r>
              <a:rPr lang="en-US" baseline="0" dirty="0" smtClean="0"/>
              <a:t> </a:t>
            </a:r>
            <a:r>
              <a:rPr lang="en-US" dirty="0" smtClean="0"/>
              <a:t>Serra.</a:t>
            </a:r>
          </a:p>
          <a:p>
            <a:r>
              <a:rPr lang="en-US" dirty="0" smtClean="0"/>
              <a:t>I am</a:t>
            </a:r>
            <a:r>
              <a:rPr lang="en-US" baseline="0" dirty="0" smtClean="0"/>
              <a:t> </a:t>
            </a:r>
            <a:r>
              <a:rPr lang="en-US" dirty="0" smtClean="0"/>
              <a:t>grateful to the leaders of the graduate programs at Boston University School of Medicine, Profs. William Cruikshank, David Atkinson, and Mary Jo Murnane.</a:t>
            </a:r>
          </a:p>
          <a:p>
            <a:r>
              <a:rPr lang="en-US" dirty="0" smtClean="0"/>
              <a:t>I am commending</a:t>
            </a:r>
            <a:r>
              <a:rPr lang="en-US" baseline="0" dirty="0" smtClean="0"/>
              <a:t> </a:t>
            </a:r>
            <a:r>
              <a:rPr lang="en-US" dirty="0" smtClean="0"/>
              <a:t>the assistance I received from Drs. Wen Guo, Mikhail Zakharov, </a:t>
            </a:r>
            <a:r>
              <a:rPr lang="en-US" dirty="0" err="1" smtClean="0"/>
              <a:t>Gianluca</a:t>
            </a:r>
            <a:r>
              <a:rPr lang="en-US" dirty="0" smtClean="0"/>
              <a:t> </a:t>
            </a:r>
            <a:r>
              <a:rPr lang="en-US" dirty="0" err="1" smtClean="0"/>
              <a:t>Toraldo</a:t>
            </a:r>
            <a:r>
              <a:rPr lang="en-US" dirty="0" smtClean="0"/>
              <a:t>, and Michael Panichas.</a:t>
            </a:r>
          </a:p>
          <a:p>
            <a:r>
              <a:rPr lang="en-US" dirty="0" smtClean="0"/>
              <a:t>I</a:t>
            </a:r>
            <a:r>
              <a:rPr lang="en-US" baseline="0" dirty="0" smtClean="0"/>
              <a:t> </a:t>
            </a:r>
            <a:r>
              <a:rPr lang="en-US" dirty="0" smtClean="0"/>
              <a:t>am also obliged to Mary Kathleen Deloge.</a:t>
            </a:r>
          </a:p>
          <a:p>
            <a:r>
              <a:rPr lang="en-US" dirty="0" smtClean="0"/>
              <a:t>I</a:t>
            </a:r>
            <a:r>
              <a:rPr lang="en-US" baseline="0" dirty="0" smtClean="0"/>
              <a:t> </a:t>
            </a:r>
            <a:r>
              <a:rPr lang="en-US" dirty="0" smtClean="0"/>
              <a:t>am also thanking my past mentors, Profs. Vasile Munteanu, Alex Babes, Gordon Reid, Anne Treisman, and Assen Marintchev.</a:t>
            </a:r>
          </a:p>
          <a:p>
            <a:r>
              <a:rPr lang="en-US" dirty="0" smtClean="0"/>
              <a:t>I am thanking my wife who must have seen this ten times before.</a:t>
            </a:r>
          </a:p>
          <a:p>
            <a:r>
              <a:rPr lang="en-US" dirty="0" smtClean="0"/>
              <a:t>I am thanking the government and the nation for the money, and BU for making</a:t>
            </a:r>
            <a:r>
              <a:rPr lang="en-US" baseline="0" dirty="0" smtClean="0"/>
              <a:t> it happen.</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54</a:t>
            </a:fld>
            <a:endParaRPr lang="en-US"/>
          </a:p>
        </p:txBody>
      </p:sp>
    </p:spTree>
    <p:extLst>
      <p:ext uri="{BB962C8B-B14F-4D97-AF65-F5344CB8AC3E}">
        <p14:creationId xmlns:p14="http://schemas.microsoft.com/office/powerpoint/2010/main" val="3328141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There won’t be a </a:t>
            </a:r>
            <a:r>
              <a:rPr lang="en-US" baseline="0" dirty="0" smtClean="0"/>
              <a:t>randomized trial </a:t>
            </a:r>
            <a:r>
              <a:rPr lang="en-US" baseline="0" dirty="0" smtClean="0"/>
              <a:t>of two </a:t>
            </a:r>
            <a:r>
              <a:rPr lang="en-US" baseline="0" dirty="0" smtClean="0"/>
              <a:t>drugs perceived as dangerous, although they are </a:t>
            </a:r>
            <a:r>
              <a:rPr lang="en-US" baseline="0" dirty="0" smtClean="0"/>
              <a:t>very commonly prescribed</a:t>
            </a:r>
            <a:r>
              <a:rPr lang="en-US" baseline="0" dirty="0" smtClean="0"/>
              <a:t>. We have to rely on animal studies. Early studies using farm animals, such as sheep, cows, rabbits, failed to model glucocorticoid myopathy. </a:t>
            </a:r>
            <a:r>
              <a:rPr lang="en-US" baseline="0" dirty="0" smtClean="0"/>
              <a:t>In cows, the muscle fibers may shrink - we don’t know -, but cows </a:t>
            </a:r>
            <a:r>
              <a:rPr lang="en-US" baseline="0" dirty="0" smtClean="0"/>
              <a:t>have massive intramuscular fat </a:t>
            </a:r>
            <a:r>
              <a:rPr lang="en-US" baseline="0" dirty="0" smtClean="0"/>
              <a:t>deposits, which grow under dexamethasone stimulation. So </a:t>
            </a:r>
            <a:r>
              <a:rPr lang="en-US" baseline="0" dirty="0" smtClean="0"/>
              <a:t>cow muscle will </a:t>
            </a:r>
            <a:r>
              <a:rPr lang="en-US" baseline="0" dirty="0" smtClean="0"/>
              <a:t>grow thicker </a:t>
            </a:r>
            <a:r>
              <a:rPr lang="en-US" baseline="0" dirty="0" smtClean="0"/>
              <a:t>and </a:t>
            </a:r>
            <a:r>
              <a:rPr lang="en-US" baseline="0" dirty="0" smtClean="0"/>
              <a:t>heavier with glucocorticoids, </a:t>
            </a:r>
            <a:r>
              <a:rPr lang="en-US" baseline="0" dirty="0" smtClean="0"/>
              <a:t>even if less </a:t>
            </a:r>
            <a:r>
              <a:rPr lang="en-US" baseline="0" dirty="0" smtClean="0"/>
              <a:t>functional. </a:t>
            </a:r>
            <a:r>
              <a:rPr lang="en-US" baseline="0" dirty="0" smtClean="0"/>
              <a:t>NEXT</a:t>
            </a:r>
          </a:p>
          <a:p>
            <a:r>
              <a:rPr lang="en-US" baseline="0" dirty="0" smtClean="0"/>
              <a:t>More recently, studies have looked at rats. Many studies confirm that, in rats, muscle mass is reduced by dexamethasone, by nearly 20% in a week or so. Here, we see that adding testosterone is beneficial to the rat, </a:t>
            </a:r>
            <a:r>
              <a:rPr lang="en-US" baseline="0" dirty="0" smtClean="0"/>
              <a:t>because it </a:t>
            </a:r>
            <a:r>
              <a:rPr lang="en-US" baseline="0" dirty="0" err="1" smtClean="0"/>
              <a:t>artly</a:t>
            </a:r>
            <a:r>
              <a:rPr lang="en-US" baseline="0" dirty="0" smtClean="0"/>
              <a:t> rescues muscle mass. </a:t>
            </a:r>
            <a:r>
              <a:rPr lang="en-US" baseline="0" dirty="0" smtClean="0"/>
              <a:t>So we may conclude that what we saw in Crawford study on humans </a:t>
            </a:r>
            <a:r>
              <a:rPr lang="en-US" baseline="0" dirty="0" smtClean="0"/>
              <a:t>is replicable </a:t>
            </a:r>
            <a:r>
              <a:rPr lang="en-US" baseline="0" dirty="0" smtClean="0"/>
              <a:t>on </a:t>
            </a:r>
            <a:r>
              <a:rPr lang="en-US" baseline="0" dirty="0" smtClean="0"/>
              <a:t>rats. </a:t>
            </a:r>
            <a:r>
              <a:rPr lang="en-US" baseline="0" dirty="0" smtClean="0"/>
              <a:t>Or </a:t>
            </a:r>
            <a:r>
              <a:rPr lang="en-US" baseline="0" dirty="0" smtClean="0"/>
              <a:t>is it? </a:t>
            </a:r>
            <a:r>
              <a:rPr lang="en-US" baseline="0" dirty="0" smtClean="0"/>
              <a:t>NEXT</a:t>
            </a:r>
          </a:p>
          <a:p>
            <a:r>
              <a:rPr lang="en-US" baseline="0" dirty="0" smtClean="0"/>
              <a:t>In another study, we see the same loss of muscle mass with dexamethasone, but here, testosterone does not seem to help any longer, despite being given five times more. So it’s a </a:t>
            </a:r>
            <a:r>
              <a:rPr lang="en-US" baseline="0" dirty="0" smtClean="0"/>
              <a:t>coin toss</a:t>
            </a:r>
            <a:r>
              <a:rPr lang="en-US" baseline="0" dirty="0" smtClean="0"/>
              <a:t>? No, it is not, there is a third group, which published </a:t>
            </a:r>
            <a:r>
              <a:rPr lang="en-US" baseline="0" dirty="0" smtClean="0"/>
              <a:t>four papers on the subject, </a:t>
            </a:r>
            <a:r>
              <a:rPr lang="en-US" baseline="0" dirty="0" smtClean="0"/>
              <a:t>and they vote with muscle protection. So all in all, </a:t>
            </a:r>
            <a:r>
              <a:rPr lang="en-US" baseline="0" dirty="0" smtClean="0"/>
              <a:t>testosterone </a:t>
            </a:r>
            <a:r>
              <a:rPr lang="en-US" baseline="0" dirty="0" smtClean="0"/>
              <a:t>protects </a:t>
            </a:r>
            <a:r>
              <a:rPr lang="en-US" baseline="0" dirty="0" smtClean="0"/>
              <a:t>rat muscle </a:t>
            </a:r>
            <a:r>
              <a:rPr lang="en-US" baseline="0" dirty="0" smtClean="0"/>
              <a:t>from dexamethasone-induced atrophy. That </a:t>
            </a:r>
            <a:r>
              <a:rPr lang="en-US" baseline="0" dirty="0" smtClean="0"/>
              <a:t>sets us towards my </a:t>
            </a:r>
            <a:r>
              <a:rPr lang="en-US" baseline="0" dirty="0" smtClean="0"/>
              <a:t>first hypothesis. NEXT</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5</a:t>
            </a:fld>
            <a:endParaRPr lang="en-US"/>
          </a:p>
        </p:txBody>
      </p:sp>
    </p:spTree>
    <p:extLst>
      <p:ext uri="{BB962C8B-B14F-4D97-AF65-F5344CB8AC3E}">
        <p14:creationId xmlns:p14="http://schemas.microsoft.com/office/powerpoint/2010/main" val="3513571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Given </a:t>
            </a:r>
            <a:r>
              <a:rPr lang="en-US" baseline="0" dirty="0" smtClean="0"/>
              <a:t>that our best, off the shelf </a:t>
            </a:r>
            <a:r>
              <a:rPr lang="en-US" baseline="0" dirty="0" err="1" smtClean="0"/>
              <a:t>transgenics</a:t>
            </a:r>
            <a:r>
              <a:rPr lang="en-US" baseline="0" dirty="0" smtClean="0"/>
              <a:t> are </a:t>
            </a:r>
            <a:r>
              <a:rPr lang="en-US" baseline="0" dirty="0" smtClean="0"/>
              <a:t>mice</a:t>
            </a:r>
            <a:r>
              <a:rPr lang="en-US" baseline="0" dirty="0" smtClean="0"/>
              <a:t>, that the best microarray chips are for </a:t>
            </a:r>
            <a:r>
              <a:rPr lang="en-US" baseline="0" dirty="0" smtClean="0"/>
              <a:t>mice, </a:t>
            </a:r>
            <a:r>
              <a:rPr lang="en-US" baseline="0" dirty="0" smtClean="0"/>
              <a:t>I became more interested in </a:t>
            </a:r>
            <a:r>
              <a:rPr lang="en-US" baseline="0" dirty="0" smtClean="0"/>
              <a:t>mice. We know that mice exhibit </a:t>
            </a:r>
            <a:r>
              <a:rPr lang="en-US" baseline="0" dirty="0" smtClean="0"/>
              <a:t>loss of muscle in response to dexamethasone, but no one has looked into whether testosterone could prevent that loss of muscle. NEXT</a:t>
            </a:r>
          </a:p>
          <a:p>
            <a:r>
              <a:rPr lang="en-US" baseline="0" dirty="0" smtClean="0"/>
              <a:t>My first hypothesis is that testosterone alleviates dexamethasone induced loss of muscle mass in mice. </a:t>
            </a:r>
            <a:r>
              <a:rPr lang="en-US" baseline="0" dirty="0" smtClean="0"/>
              <a:t>NEXT</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6</a:t>
            </a:fld>
            <a:endParaRPr lang="en-US"/>
          </a:p>
        </p:txBody>
      </p:sp>
    </p:spTree>
    <p:extLst>
      <p:ext uri="{BB962C8B-B14F-4D97-AF65-F5344CB8AC3E}">
        <p14:creationId xmlns:p14="http://schemas.microsoft.com/office/powerpoint/2010/main" val="598300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a:t>
            </a:r>
            <a:r>
              <a:rPr lang="en-US" baseline="0" dirty="0" smtClean="0"/>
              <a:t>focus </a:t>
            </a:r>
            <a:r>
              <a:rPr lang="en-US" baseline="0" dirty="0" smtClean="0"/>
              <a:t>on the specifics of this atrophy model. As I said, rats and dexamethasone have been a more common combination in literature. NEXT</a:t>
            </a:r>
          </a:p>
          <a:p>
            <a:r>
              <a:rPr lang="en-US" dirty="0" smtClean="0"/>
              <a:t>There, we</a:t>
            </a:r>
            <a:r>
              <a:rPr lang="en-US" baseline="0" dirty="0" smtClean="0"/>
              <a:t> see the same increase in urinary </a:t>
            </a:r>
            <a:r>
              <a:rPr lang="en-US" baseline="0" dirty="0" err="1" smtClean="0"/>
              <a:t>methylhistidine</a:t>
            </a:r>
            <a:r>
              <a:rPr lang="en-US" baseline="0" dirty="0" smtClean="0"/>
              <a:t> as in human studies, </a:t>
            </a:r>
            <a:r>
              <a:rPr lang="en-US" baseline="0" dirty="0" smtClean="0"/>
              <a:t>indicating that glucocorticoids stimulate protein degradation in muscle. </a:t>
            </a:r>
            <a:r>
              <a:rPr lang="en-US" baseline="0" dirty="0" smtClean="0"/>
              <a:t>I </a:t>
            </a:r>
            <a:r>
              <a:rPr lang="en-US" baseline="0" dirty="0" smtClean="0"/>
              <a:t>am not aware of a method of accurately collecting 24 hour urine from mice, </a:t>
            </a:r>
            <a:r>
              <a:rPr lang="en-US" baseline="0" dirty="0" smtClean="0"/>
              <a:t>without upsetting its cortisol levels, so </a:t>
            </a:r>
            <a:r>
              <a:rPr lang="en-US" baseline="0" dirty="0" smtClean="0"/>
              <a:t>it is not of much help for my studies. NEXT</a:t>
            </a:r>
          </a:p>
          <a:p>
            <a:r>
              <a:rPr lang="en-US" baseline="0" dirty="0" smtClean="0"/>
              <a:t>Another rat experiment informs about the mechanism for this protein degradation. Say you take a rat and give it dexamethasone for a week. That puts it in a very catabolic state. If you </a:t>
            </a:r>
            <a:r>
              <a:rPr lang="en-US" baseline="0" dirty="0" smtClean="0"/>
              <a:t>take </a:t>
            </a:r>
            <a:r>
              <a:rPr lang="en-US" baseline="0" dirty="0" smtClean="0"/>
              <a:t>a </a:t>
            </a:r>
            <a:r>
              <a:rPr lang="en-US" baseline="0" dirty="0" smtClean="0"/>
              <a:t>muscle from this mouse, you </a:t>
            </a:r>
            <a:r>
              <a:rPr lang="en-US" baseline="0" dirty="0" smtClean="0"/>
              <a:t>will see it exuding free amino </a:t>
            </a:r>
            <a:r>
              <a:rPr lang="en-US" baseline="0" dirty="0" smtClean="0"/>
              <a:t>acids, due to that proteolytic </a:t>
            </a:r>
            <a:r>
              <a:rPr lang="en-US" baseline="0" dirty="0" smtClean="0"/>
              <a:t>activity. So let’s say you </a:t>
            </a:r>
            <a:r>
              <a:rPr lang="en-US" baseline="0" dirty="0" smtClean="0"/>
              <a:t>take a gastrocnemius from this rat, and you put </a:t>
            </a:r>
            <a:r>
              <a:rPr lang="en-US" baseline="0" dirty="0" smtClean="0"/>
              <a:t>in a test tube with warm buffer one such muscle. And then you </a:t>
            </a:r>
            <a:r>
              <a:rPr lang="en-US" baseline="0" dirty="0" smtClean="0"/>
              <a:t>take the </a:t>
            </a:r>
            <a:r>
              <a:rPr lang="en-US" baseline="0" dirty="0" smtClean="0"/>
              <a:t>other, contralateral </a:t>
            </a:r>
            <a:r>
              <a:rPr lang="en-US" baseline="0" dirty="0" smtClean="0"/>
              <a:t>muscle, and you put it </a:t>
            </a:r>
            <a:r>
              <a:rPr lang="en-US" baseline="0" dirty="0" smtClean="0"/>
              <a:t>in another test tube, with the same medium, but supplemented with MG132. This is a proteasome inhibitor. </a:t>
            </a:r>
            <a:r>
              <a:rPr lang="en-US" baseline="0" dirty="0" smtClean="0"/>
              <a:t>In the second tube, dexamethasone-stimulated </a:t>
            </a:r>
            <a:r>
              <a:rPr lang="en-US" baseline="0" dirty="0" smtClean="0"/>
              <a:t>amino acid release is </a:t>
            </a:r>
            <a:r>
              <a:rPr lang="en-US" baseline="0" dirty="0" smtClean="0"/>
              <a:t>cut down to a fifth. </a:t>
            </a:r>
            <a:r>
              <a:rPr lang="en-US" baseline="0" dirty="0" smtClean="0"/>
              <a:t>So most of the bulk protein digestion is done by a proteasome-dependent system. NEXT</a:t>
            </a:r>
          </a:p>
          <a:p>
            <a:r>
              <a:rPr lang="en-US" baseline="0" dirty="0" smtClean="0"/>
              <a:t>Recent genomics studies showed that, similar to other atrophy models, loss of muscle caused by dexamethasone is correlated with an increase in expression of two E3 ligases, enzymes that catalyze the last step in the ubiquitin-mediated proteolysis. </a:t>
            </a:r>
            <a:r>
              <a:rPr lang="en-US" baseline="0" dirty="0" smtClean="0"/>
              <a:t>These are called atrogenes. So </a:t>
            </a:r>
            <a:r>
              <a:rPr lang="en-US" baseline="0" dirty="0" smtClean="0"/>
              <a:t>this is another line of evidence showing that muscle loss caused by glucocorticoids is reliant on the ubiquitin-proteasome system. NEXT</a:t>
            </a:r>
          </a:p>
          <a:p>
            <a:r>
              <a:rPr lang="en-US" baseline="0" dirty="0" smtClean="0"/>
              <a:t>Before </a:t>
            </a:r>
            <a:r>
              <a:rPr lang="en-US" baseline="0" dirty="0" smtClean="0"/>
              <a:t>moving from proteolysis, </a:t>
            </a:r>
            <a:r>
              <a:rPr lang="en-US" baseline="0" dirty="0" smtClean="0"/>
              <a:t>we must recall that 20% of the increase in protein degradation seems independent of the proteasome. So other proteolytic systems may be involved.</a:t>
            </a:r>
          </a:p>
        </p:txBody>
      </p:sp>
      <p:sp>
        <p:nvSpPr>
          <p:cNvPr id="4" name="Slide Number Placeholder 3"/>
          <p:cNvSpPr>
            <a:spLocks noGrp="1"/>
          </p:cNvSpPr>
          <p:nvPr>
            <p:ph type="sldNum" sz="quarter" idx="10"/>
          </p:nvPr>
        </p:nvSpPr>
        <p:spPr/>
        <p:txBody>
          <a:bodyPr/>
          <a:lstStyle/>
          <a:p>
            <a:fld id="{CDEBFCCB-4480-4421-83B3-91705CD04180}" type="slidenum">
              <a:rPr lang="en-US" smtClean="0"/>
              <a:t>7</a:t>
            </a:fld>
            <a:endParaRPr lang="en-US"/>
          </a:p>
        </p:txBody>
      </p:sp>
    </p:spTree>
    <p:extLst>
      <p:ext uri="{BB962C8B-B14F-4D97-AF65-F5344CB8AC3E}">
        <p14:creationId xmlns:p14="http://schemas.microsoft.com/office/powerpoint/2010/main" val="2106767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a:t>
            </a:r>
            <a:r>
              <a:rPr lang="en-US" baseline="0" dirty="0" smtClean="0"/>
              <a:t> a series of molecular clues that glucocorticoids, in addition to stimulating protein degradation, reduce protein synthesis. Unfortunately, studies looking directly at the rate of protein synthesis are rare and </a:t>
            </a:r>
            <a:r>
              <a:rPr lang="en-US" baseline="0" dirty="0" smtClean="0"/>
              <a:t>inconclusive.</a:t>
            </a:r>
          </a:p>
          <a:p>
            <a:r>
              <a:rPr lang="en-US" baseline="0" dirty="0" smtClean="0"/>
              <a:t>In </a:t>
            </a:r>
            <a:r>
              <a:rPr lang="en-US" baseline="0" dirty="0" smtClean="0"/>
              <a:t>fact, this is the only study of protein synthesis rate in response to dexamethasone in mice. After three days, protein synthesis rate is reduced by dexamethasone. But after 14 days, protein synthesis is </a:t>
            </a:r>
            <a:r>
              <a:rPr lang="en-US" baseline="0" dirty="0" smtClean="0"/>
              <a:t>increased. Literature </a:t>
            </a:r>
            <a:r>
              <a:rPr lang="en-US" baseline="0" dirty="0" smtClean="0"/>
              <a:t>does not describe similar changes in protein degradation. </a:t>
            </a:r>
            <a:r>
              <a:rPr lang="en-US" baseline="0" dirty="0" smtClean="0"/>
              <a:t>This </a:t>
            </a:r>
            <a:r>
              <a:rPr lang="en-US" baseline="0" dirty="0" smtClean="0"/>
              <a:t>may mean that after sustained muscle loss, feedback mechanisms kick in, and protein synthesis responds. It also means that change in protein synthesis here, and in many other models of atrophy, is quite hard to prove. Choice of experimental conditions becomes very important. NEXT</a:t>
            </a:r>
          </a:p>
        </p:txBody>
      </p:sp>
      <p:sp>
        <p:nvSpPr>
          <p:cNvPr id="4" name="Slide Number Placeholder 3"/>
          <p:cNvSpPr>
            <a:spLocks noGrp="1"/>
          </p:cNvSpPr>
          <p:nvPr>
            <p:ph type="sldNum" sz="quarter" idx="10"/>
          </p:nvPr>
        </p:nvSpPr>
        <p:spPr/>
        <p:txBody>
          <a:bodyPr/>
          <a:lstStyle/>
          <a:p>
            <a:fld id="{CDEBFCCB-4480-4421-83B3-91705CD04180}" type="slidenum">
              <a:rPr lang="en-US" smtClean="0"/>
              <a:t>8</a:t>
            </a:fld>
            <a:endParaRPr lang="en-US"/>
          </a:p>
        </p:txBody>
      </p:sp>
    </p:spTree>
    <p:extLst>
      <p:ext uri="{BB962C8B-B14F-4D97-AF65-F5344CB8AC3E}">
        <p14:creationId xmlns:p14="http://schemas.microsoft.com/office/powerpoint/2010/main" val="4170599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is testosterone working? As I said</a:t>
            </a:r>
            <a:r>
              <a:rPr lang="en-US" baseline="0" dirty="0" smtClean="0"/>
              <a:t>, it may depend from condition to condition, but in many other conditions, it improves protein synthesis rate. Recently, it has been shown that muscle may also lower the rate of protein degradation.</a:t>
            </a:r>
          </a:p>
          <a:p>
            <a:r>
              <a:rPr lang="en-US" baseline="0" dirty="0" smtClean="0"/>
              <a:t>In Texas there is a group that measures proteasome catalytic activity in men receiving testosterone. They had shown testosterone’s protective effect in people with burns. Now, burns cause muscle loss and an increase in cortisol. It is not clear how </a:t>
            </a:r>
            <a:r>
              <a:rPr lang="en-US" baseline="0" dirty="0" smtClean="0"/>
              <a:t>much </a:t>
            </a:r>
            <a:r>
              <a:rPr lang="en-US" baseline="0" dirty="0" smtClean="0"/>
              <a:t>hypercortisolism </a:t>
            </a:r>
            <a:r>
              <a:rPr lang="en-US" baseline="0" dirty="0" smtClean="0"/>
              <a:t>affects muscle mass in </a:t>
            </a:r>
            <a:r>
              <a:rPr lang="en-US" baseline="0" dirty="0" smtClean="0"/>
              <a:t>the burned. But if hypercortisolism turns out to be </a:t>
            </a:r>
            <a:r>
              <a:rPr lang="en-US" baseline="0" dirty="0" smtClean="0"/>
              <a:t>the mechanism of muscle loss in </a:t>
            </a:r>
            <a:r>
              <a:rPr lang="en-US" baseline="0" dirty="0" smtClean="0"/>
              <a:t>burns, proteasome inhibition emerges as an important muscle protective mechanism. NEXT</a:t>
            </a:r>
          </a:p>
          <a:p>
            <a:r>
              <a:rPr lang="en-US" baseline="0" dirty="0" smtClean="0"/>
              <a:t>Another study was run by Dr. </a:t>
            </a:r>
            <a:r>
              <a:rPr lang="en-US" baseline="0" dirty="0" err="1" smtClean="0"/>
              <a:t>Bhasin</a:t>
            </a:r>
            <a:r>
              <a:rPr lang="en-US" baseline="0" dirty="0" smtClean="0"/>
              <a:t> in my first year in his lab. I volunteered the idea that proteasome catalytic activity may be a good readout of the ubiquitin proteasome system. Indeed, castrating mice led to rapid loss of muscle, especially in </a:t>
            </a:r>
            <a:r>
              <a:rPr lang="en-US" baseline="0" dirty="0" err="1" smtClean="0"/>
              <a:t>levator</a:t>
            </a:r>
            <a:r>
              <a:rPr lang="en-US" baseline="0" dirty="0" smtClean="0"/>
              <a:t> </a:t>
            </a:r>
            <a:r>
              <a:rPr lang="en-US" baseline="0" dirty="0" err="1" smtClean="0"/>
              <a:t>ani</a:t>
            </a:r>
            <a:r>
              <a:rPr lang="en-US" baseline="0" dirty="0" smtClean="0"/>
              <a:t>, a perineal muscle, very sensitive to levels of testosterone. There, the loss of muscle was correlated with increased proteasome activity and with </a:t>
            </a:r>
            <a:r>
              <a:rPr lang="en-US" baseline="0" dirty="0" err="1" smtClean="0"/>
              <a:t>atrogene</a:t>
            </a:r>
            <a:r>
              <a:rPr lang="en-US" baseline="0" dirty="0" smtClean="0"/>
              <a:t> expression. Giving testosterone back to these castrated mice restored their muscle mass, and repressed their proteasome activity.</a:t>
            </a:r>
          </a:p>
        </p:txBody>
      </p:sp>
      <p:sp>
        <p:nvSpPr>
          <p:cNvPr id="4" name="Slide Number Placeholder 3"/>
          <p:cNvSpPr>
            <a:spLocks noGrp="1"/>
          </p:cNvSpPr>
          <p:nvPr>
            <p:ph type="sldNum" sz="quarter" idx="10"/>
          </p:nvPr>
        </p:nvSpPr>
        <p:spPr/>
        <p:txBody>
          <a:bodyPr/>
          <a:lstStyle/>
          <a:p>
            <a:fld id="{CDEBFCCB-4480-4421-83B3-91705CD04180}" type="slidenum">
              <a:rPr lang="en-US" smtClean="0"/>
              <a:t>9</a:t>
            </a:fld>
            <a:endParaRPr lang="en-US"/>
          </a:p>
        </p:txBody>
      </p:sp>
    </p:spTree>
    <p:extLst>
      <p:ext uri="{BB962C8B-B14F-4D97-AF65-F5344CB8AC3E}">
        <p14:creationId xmlns:p14="http://schemas.microsoft.com/office/powerpoint/2010/main" val="1516756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E54D729-5B01-4BAB-9E7A-5BDEA27ECD42}" type="datetimeFigureOut">
              <a:rPr lang="en-US" smtClean="0"/>
              <a:t>7/12/2015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A84B6F-B634-4A7D-826E-E449C47F2C35}" type="slidenum">
              <a:rPr lang="en-US" smtClean="0"/>
              <a:t>‹#›</a:t>
            </a:fld>
            <a:endParaRPr lang="en-US"/>
          </a:p>
        </p:txBody>
      </p:sp>
    </p:spTree>
    <p:extLst>
      <p:ext uri="{BB962C8B-B14F-4D97-AF65-F5344CB8AC3E}">
        <p14:creationId xmlns:p14="http://schemas.microsoft.com/office/powerpoint/2010/main" val="388025768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E54D729-5B01-4BAB-9E7A-5BDEA27ECD42}" type="datetimeFigureOut">
              <a:rPr lang="en-US" smtClean="0"/>
              <a:t>7/12/2015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A84B6F-B634-4A7D-826E-E449C47F2C35}" type="slidenum">
              <a:rPr lang="en-US" smtClean="0"/>
              <a:t>‹#›</a:t>
            </a:fld>
            <a:endParaRPr lang="en-US"/>
          </a:p>
        </p:txBody>
      </p:sp>
    </p:spTree>
    <p:extLst>
      <p:ext uri="{BB962C8B-B14F-4D97-AF65-F5344CB8AC3E}">
        <p14:creationId xmlns:p14="http://schemas.microsoft.com/office/powerpoint/2010/main" val="2004292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DE54D729-5B01-4BAB-9E7A-5BDEA27ECD42}" type="datetimeFigureOut">
              <a:rPr lang="en-US" smtClean="0"/>
              <a:t>7/12/2015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A84B6F-B634-4A7D-826E-E449C47F2C35}" type="slidenum">
              <a:rPr lang="en-US" smtClean="0"/>
              <a:t>‹#›</a:t>
            </a:fld>
            <a:endParaRPr lang="en-US"/>
          </a:p>
        </p:txBody>
      </p:sp>
    </p:spTree>
    <p:extLst>
      <p:ext uri="{BB962C8B-B14F-4D97-AF65-F5344CB8AC3E}">
        <p14:creationId xmlns:p14="http://schemas.microsoft.com/office/powerpoint/2010/main" val="64434263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E54D729-5B01-4BAB-9E7A-5BDEA27ECD42}" type="datetimeFigureOut">
              <a:rPr lang="en-US" smtClean="0"/>
              <a:t>7/12/2015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A84B6F-B634-4A7D-826E-E449C47F2C35}" type="slidenum">
              <a:rPr lang="en-US" smtClean="0"/>
              <a:t>‹#›</a:t>
            </a:fld>
            <a:endParaRPr lang="en-US"/>
          </a:p>
        </p:txBody>
      </p:sp>
    </p:spTree>
    <p:extLst>
      <p:ext uri="{BB962C8B-B14F-4D97-AF65-F5344CB8AC3E}">
        <p14:creationId xmlns:p14="http://schemas.microsoft.com/office/powerpoint/2010/main" val="121951592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E54D729-5B01-4BAB-9E7A-5BDEA27ECD42}" type="datetimeFigureOut">
              <a:rPr lang="en-US" smtClean="0"/>
              <a:t>7/12/2015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A84B6F-B634-4A7D-826E-E449C47F2C35}" type="slidenum">
              <a:rPr lang="en-US" smtClean="0"/>
              <a:t>‹#›</a:t>
            </a:fld>
            <a:endParaRPr lang="en-US"/>
          </a:p>
        </p:txBody>
      </p:sp>
    </p:spTree>
    <p:extLst>
      <p:ext uri="{BB962C8B-B14F-4D97-AF65-F5344CB8AC3E}">
        <p14:creationId xmlns:p14="http://schemas.microsoft.com/office/powerpoint/2010/main" val="4137498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E54D729-5B01-4BAB-9E7A-5BDEA27ECD42}" type="datetimeFigureOut">
              <a:rPr lang="en-US" smtClean="0"/>
              <a:t>7/12/2015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A84B6F-B634-4A7D-826E-E449C47F2C35}" type="slidenum">
              <a:rPr lang="en-US" smtClean="0"/>
              <a:t>‹#›</a:t>
            </a:fld>
            <a:endParaRPr lang="en-US"/>
          </a:p>
        </p:txBody>
      </p:sp>
    </p:spTree>
    <p:extLst>
      <p:ext uri="{BB962C8B-B14F-4D97-AF65-F5344CB8AC3E}">
        <p14:creationId xmlns:p14="http://schemas.microsoft.com/office/powerpoint/2010/main" val="31112343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E54D729-5B01-4BAB-9E7A-5BDEA27ECD42}" type="datetimeFigureOut">
              <a:rPr lang="en-US" smtClean="0"/>
              <a:t>7/12/2015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A84B6F-B634-4A7D-826E-E449C47F2C35}" type="slidenum">
              <a:rPr lang="en-US" smtClean="0"/>
              <a:t>‹#›</a:t>
            </a:fld>
            <a:endParaRPr lang="en-US"/>
          </a:p>
        </p:txBody>
      </p:sp>
    </p:spTree>
    <p:extLst>
      <p:ext uri="{BB962C8B-B14F-4D97-AF65-F5344CB8AC3E}">
        <p14:creationId xmlns:p14="http://schemas.microsoft.com/office/powerpoint/2010/main" val="3550640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E54D729-5B01-4BAB-9E7A-5BDEA27ECD42}" type="datetimeFigureOut">
              <a:rPr lang="en-US" smtClean="0"/>
              <a:t>7/12/2015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A84B6F-B634-4A7D-826E-E449C47F2C35}" type="slidenum">
              <a:rPr lang="en-US" smtClean="0"/>
              <a:t>‹#›</a:t>
            </a:fld>
            <a:endParaRPr lang="en-US"/>
          </a:p>
        </p:txBody>
      </p:sp>
    </p:spTree>
    <p:extLst>
      <p:ext uri="{BB962C8B-B14F-4D97-AF65-F5344CB8AC3E}">
        <p14:creationId xmlns:p14="http://schemas.microsoft.com/office/powerpoint/2010/main" val="1430501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54D729-5B01-4BAB-9E7A-5BDEA27ECD42}" type="datetimeFigureOut">
              <a:rPr lang="en-US" smtClean="0"/>
              <a:t>7/12/2015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A84B6F-B634-4A7D-826E-E449C47F2C35}" type="slidenum">
              <a:rPr lang="en-US" smtClean="0"/>
              <a:t>‹#›</a:t>
            </a:fld>
            <a:endParaRPr lang="en-US"/>
          </a:p>
        </p:txBody>
      </p:sp>
    </p:spTree>
    <p:extLst>
      <p:ext uri="{BB962C8B-B14F-4D97-AF65-F5344CB8AC3E}">
        <p14:creationId xmlns:p14="http://schemas.microsoft.com/office/powerpoint/2010/main" val="3979428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54D729-5B01-4BAB-9E7A-5BDEA27ECD42}" type="datetimeFigureOut">
              <a:rPr lang="en-US" smtClean="0"/>
              <a:t>7/12/2015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A84B6F-B634-4A7D-826E-E449C47F2C35}" type="slidenum">
              <a:rPr lang="en-US" smtClean="0"/>
              <a:t>‹#›</a:t>
            </a:fld>
            <a:endParaRPr lang="en-US"/>
          </a:p>
        </p:txBody>
      </p:sp>
    </p:spTree>
    <p:extLst>
      <p:ext uri="{BB962C8B-B14F-4D97-AF65-F5344CB8AC3E}">
        <p14:creationId xmlns:p14="http://schemas.microsoft.com/office/powerpoint/2010/main" val="2936599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54D729-5B01-4BAB-9E7A-5BDEA27ECD42}" type="datetimeFigureOut">
              <a:rPr lang="en-US" smtClean="0"/>
              <a:t>7/12/2015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A84B6F-B634-4A7D-826E-E449C47F2C35}" type="slidenum">
              <a:rPr lang="en-US" smtClean="0"/>
              <a:t>‹#›</a:t>
            </a:fld>
            <a:endParaRPr lang="en-US"/>
          </a:p>
        </p:txBody>
      </p:sp>
    </p:spTree>
    <p:extLst>
      <p:ext uri="{BB962C8B-B14F-4D97-AF65-F5344CB8AC3E}">
        <p14:creationId xmlns:p14="http://schemas.microsoft.com/office/powerpoint/2010/main" val="3798202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54D729-5B01-4BAB-9E7A-5BDEA27ECD42}" type="datetimeFigureOut">
              <a:rPr lang="en-US" smtClean="0"/>
              <a:t>7/12/2015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A84B6F-B634-4A7D-826E-E449C47F2C35}" type="slidenum">
              <a:rPr lang="en-US" smtClean="0"/>
              <a:t>‹#›</a:t>
            </a:fld>
            <a:endParaRPr lang="en-US"/>
          </a:p>
        </p:txBody>
      </p:sp>
    </p:spTree>
    <p:extLst>
      <p:ext uri="{BB962C8B-B14F-4D97-AF65-F5344CB8AC3E}">
        <p14:creationId xmlns:p14="http://schemas.microsoft.com/office/powerpoint/2010/main" val="37315387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emf"/><Relationship Id="rId7" Type="http://schemas.microsoft.com/office/2007/relationships/hdphoto" Target="../media/hdphoto2.wdp"/><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2.png"/><Relationship Id="rId5" Type="http://schemas.microsoft.com/office/2007/relationships/hdphoto" Target="../media/hdphoto1.wdp"/><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4.png"/><Relationship Id="rId7" Type="http://schemas.openxmlformats.org/officeDocument/2006/relationships/image" Target="../media/image28.em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em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31.png"/><Relationship Id="rId4" Type="http://schemas.microsoft.com/office/2007/relationships/hdphoto" Target="../media/hdphoto3.wdp"/></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microsoft.com/office/2007/relationships/hdphoto" Target="../media/hdphoto6.wdp"/><Relationship Id="rId11" Type="http://schemas.openxmlformats.org/officeDocument/2006/relationships/image" Target="../media/image44.emf"/><Relationship Id="rId5" Type="http://schemas.openxmlformats.org/officeDocument/2006/relationships/image" Target="../media/image41.png"/><Relationship Id="rId10" Type="http://schemas.microsoft.com/office/2007/relationships/hdphoto" Target="../media/hdphoto8.wdp"/><Relationship Id="rId4" Type="http://schemas.microsoft.com/office/2007/relationships/hdphoto" Target="../media/hdphoto5.wdp"/><Relationship Id="rId9" Type="http://schemas.openxmlformats.org/officeDocument/2006/relationships/image" Target="../media/image4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microsoft.com/office/2007/relationships/hdphoto" Target="../media/hdphoto9.wdp"/><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microsoft.com/office/2007/relationships/hdphoto" Target="../media/hdphoto10.wdp"/><Relationship Id="rId5" Type="http://schemas.openxmlformats.org/officeDocument/2006/relationships/image" Target="../media/image47.png"/><Relationship Id="rId4" Type="http://schemas.microsoft.com/office/2007/relationships/hdphoto" Target="../media/hdphoto9.wdp"/></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emf"/><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122363"/>
            <a:ext cx="9144000" cy="2387600"/>
          </a:xfrm>
        </p:spPr>
        <p:txBody>
          <a:bodyPr>
            <a:noAutofit/>
          </a:bodyPr>
          <a:lstStyle/>
          <a:p>
            <a:r>
              <a:rPr lang="en-US" sz="4800" dirty="0"/>
              <a:t>A murine model of glucocorticoid myopathy alleviation using androgen therapy</a:t>
            </a:r>
          </a:p>
        </p:txBody>
      </p:sp>
      <p:sp>
        <p:nvSpPr>
          <p:cNvPr id="3" name="Subtitle 2"/>
          <p:cNvSpPr>
            <a:spLocks noGrp="1"/>
          </p:cNvSpPr>
          <p:nvPr>
            <p:ph type="subTitle" idx="1"/>
          </p:nvPr>
        </p:nvSpPr>
        <p:spPr/>
        <p:txBody>
          <a:bodyPr/>
          <a:lstStyle/>
          <a:p>
            <a:r>
              <a:rPr lang="en-US" dirty="0"/>
              <a:t>Nicolae Lucian </a:t>
            </a:r>
            <a:r>
              <a:rPr lang="en-US" dirty="0" smtClean="0"/>
              <a:t>Sandor</a:t>
            </a:r>
          </a:p>
          <a:p>
            <a:r>
              <a:rPr lang="en-US" dirty="0" smtClean="0"/>
              <a:t>July </a:t>
            </a:r>
            <a:r>
              <a:rPr lang="en-US" dirty="0"/>
              <a:t>13th, 2015</a:t>
            </a:r>
          </a:p>
        </p:txBody>
      </p:sp>
    </p:spTree>
    <p:extLst>
      <p:ext uri="{BB962C8B-B14F-4D97-AF65-F5344CB8AC3E}">
        <p14:creationId xmlns:p14="http://schemas.microsoft.com/office/powerpoint/2010/main" val="17391492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Hypotheses</a:t>
            </a:r>
            <a:endParaRPr lang="en-US" dirty="0"/>
          </a:p>
        </p:txBody>
      </p:sp>
      <p:sp>
        <p:nvSpPr>
          <p:cNvPr id="3" name="Content Placeholder 2"/>
          <p:cNvSpPr>
            <a:spLocks noGrp="1"/>
          </p:cNvSpPr>
          <p:nvPr>
            <p:ph idx="1"/>
          </p:nvPr>
        </p:nvSpPr>
        <p:spPr/>
        <p:txBody>
          <a:bodyPr/>
          <a:lstStyle/>
          <a:p>
            <a:r>
              <a:rPr lang="en-US" dirty="0"/>
              <a:t>Testosterone alleviates dexamethasone-induced muscle atrophy in </a:t>
            </a:r>
            <a:r>
              <a:rPr lang="en-US" dirty="0" smtClean="0"/>
              <a:t>mice.</a:t>
            </a:r>
          </a:p>
          <a:p>
            <a:r>
              <a:rPr lang="en-US" dirty="0" smtClean="0"/>
              <a:t>Testosterone’s </a:t>
            </a:r>
            <a:r>
              <a:rPr lang="en-US" dirty="0"/>
              <a:t>myoprotective action </a:t>
            </a:r>
            <a:r>
              <a:rPr lang="en-US" dirty="0" smtClean="0"/>
              <a:t>includes an anti-catabolic component.</a:t>
            </a:r>
            <a:endParaRPr lang="en-US" dirty="0"/>
          </a:p>
        </p:txBody>
      </p:sp>
    </p:spTree>
    <p:extLst>
      <p:ext uri="{BB962C8B-B14F-4D97-AF65-F5344CB8AC3E}">
        <p14:creationId xmlns:p14="http://schemas.microsoft.com/office/powerpoint/2010/main" val="11360545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Glucocorticoids’ transcriptional </a:t>
            </a:r>
            <a:r>
              <a:rPr lang="en-US" dirty="0"/>
              <a:t>effect</a:t>
            </a:r>
          </a:p>
        </p:txBody>
      </p:sp>
      <p:sp>
        <p:nvSpPr>
          <p:cNvPr id="4" name="Rounded Rectangle 3"/>
          <p:cNvSpPr/>
          <p:nvPr/>
        </p:nvSpPr>
        <p:spPr>
          <a:xfrm>
            <a:off x="1067278" y="3770874"/>
            <a:ext cx="587209" cy="374571"/>
          </a:xfrm>
          <a:prstGeom prst="roundRect">
            <a:avLst/>
          </a:prstGeom>
          <a:noFill/>
          <a:ln w="25400">
            <a:solidFill>
              <a:schemeClr val="tx1"/>
            </a:solidFill>
          </a:ln>
        </p:spPr>
        <p:txBody>
          <a:bodyPr wrap="square">
            <a:spAutoFit/>
          </a:bodyPr>
          <a:lstStyle/>
          <a:p>
            <a:pPr algn="ctr"/>
            <a:r>
              <a:rPr lang="en-US" sz="1600" dirty="0" smtClean="0"/>
              <a:t>GR</a:t>
            </a:r>
            <a:endParaRPr lang="en-US" sz="1600" dirty="0"/>
          </a:p>
        </p:txBody>
      </p:sp>
      <p:sp>
        <p:nvSpPr>
          <p:cNvPr id="5" name="Rounded Rectangle 4"/>
          <p:cNvSpPr/>
          <p:nvPr/>
        </p:nvSpPr>
        <p:spPr>
          <a:xfrm>
            <a:off x="1008456" y="4145445"/>
            <a:ext cx="704852" cy="374571"/>
          </a:xfrm>
          <a:prstGeom prst="roundRect">
            <a:avLst/>
          </a:prstGeom>
          <a:noFill/>
          <a:ln w="25400">
            <a:solidFill>
              <a:schemeClr val="tx1"/>
            </a:solidFill>
          </a:ln>
        </p:spPr>
        <p:txBody>
          <a:bodyPr wrap="square">
            <a:spAutoFit/>
          </a:bodyPr>
          <a:lstStyle/>
          <a:p>
            <a:pPr algn="ctr"/>
            <a:r>
              <a:rPr lang="en-US" sz="1600" dirty="0" smtClean="0"/>
              <a:t>Dexa</a:t>
            </a:r>
            <a:endParaRPr lang="en-US" sz="1600" dirty="0"/>
          </a:p>
        </p:txBody>
      </p:sp>
      <p:cxnSp>
        <p:nvCxnSpPr>
          <p:cNvPr id="7" name="Straight Arrow Connector 6"/>
          <p:cNvCxnSpPr/>
          <p:nvPr/>
        </p:nvCxnSpPr>
        <p:spPr>
          <a:xfrm>
            <a:off x="1779749" y="4145445"/>
            <a:ext cx="1699260" cy="101285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3479009" y="5158301"/>
            <a:ext cx="678180" cy="374571"/>
          </a:xfrm>
          <a:prstGeom prst="roundRect">
            <a:avLst/>
          </a:prstGeom>
          <a:noFill/>
          <a:ln w="25400">
            <a:solidFill>
              <a:schemeClr val="tx1"/>
            </a:solidFill>
          </a:ln>
        </p:spPr>
        <p:txBody>
          <a:bodyPr wrap="square">
            <a:spAutoFit/>
          </a:bodyPr>
          <a:lstStyle/>
          <a:p>
            <a:pPr algn="ctr"/>
            <a:r>
              <a:rPr lang="en-US" sz="1600" dirty="0" smtClean="0"/>
              <a:t>Foxo</a:t>
            </a:r>
            <a:endParaRPr lang="en-US" sz="1600" dirty="0"/>
          </a:p>
        </p:txBody>
      </p:sp>
      <p:cxnSp>
        <p:nvCxnSpPr>
          <p:cNvPr id="10" name="Straight Arrow Connector 9"/>
          <p:cNvCxnSpPr/>
          <p:nvPr/>
        </p:nvCxnSpPr>
        <p:spPr>
          <a:xfrm flipV="1">
            <a:off x="4157189" y="4145445"/>
            <a:ext cx="1630680" cy="101285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5909341" y="3872737"/>
            <a:ext cx="838200" cy="374571"/>
          </a:xfrm>
          <a:prstGeom prst="roundRect">
            <a:avLst/>
          </a:prstGeom>
          <a:noFill/>
          <a:ln w="25400">
            <a:solidFill>
              <a:schemeClr val="tx1"/>
            </a:solidFill>
          </a:ln>
        </p:spPr>
        <p:txBody>
          <a:bodyPr wrap="square">
            <a:spAutoFit/>
          </a:bodyPr>
          <a:lstStyle/>
          <a:p>
            <a:pPr algn="ctr"/>
            <a:r>
              <a:rPr lang="en-US" sz="1600" dirty="0" smtClean="0"/>
              <a:t>MuRF1</a:t>
            </a:r>
            <a:endParaRPr lang="en-US" sz="1600" dirty="0"/>
          </a:p>
        </p:txBody>
      </p:sp>
      <p:cxnSp>
        <p:nvCxnSpPr>
          <p:cNvPr id="13" name="Straight Arrow Connector 12"/>
          <p:cNvCxnSpPr/>
          <p:nvPr/>
        </p:nvCxnSpPr>
        <p:spPr>
          <a:xfrm flipV="1">
            <a:off x="1779749" y="2945302"/>
            <a:ext cx="1630680" cy="101285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3479009" y="2569729"/>
            <a:ext cx="678180" cy="374571"/>
          </a:xfrm>
          <a:prstGeom prst="roundRect">
            <a:avLst/>
          </a:prstGeom>
          <a:noFill/>
          <a:ln w="25400">
            <a:solidFill>
              <a:schemeClr val="tx1"/>
            </a:solidFill>
          </a:ln>
        </p:spPr>
        <p:txBody>
          <a:bodyPr wrap="square">
            <a:spAutoFit/>
          </a:bodyPr>
          <a:lstStyle/>
          <a:p>
            <a:pPr algn="ctr"/>
            <a:r>
              <a:rPr lang="en-US" sz="1600" dirty="0" smtClean="0"/>
              <a:t>Klf15</a:t>
            </a:r>
            <a:endParaRPr lang="en-US" sz="1600" dirty="0"/>
          </a:p>
        </p:txBody>
      </p:sp>
      <p:cxnSp>
        <p:nvCxnSpPr>
          <p:cNvPr id="15" name="Straight Arrow Connector 14"/>
          <p:cNvCxnSpPr/>
          <p:nvPr/>
        </p:nvCxnSpPr>
        <p:spPr>
          <a:xfrm>
            <a:off x="4088609" y="2945302"/>
            <a:ext cx="1699260" cy="101285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779749" y="4060024"/>
            <a:ext cx="4008120" cy="1"/>
          </a:xfrm>
          <a:prstGeom prst="straightConnector1">
            <a:avLst/>
          </a:prstGeom>
          <a:ln w="25400">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3812384" y="3021603"/>
            <a:ext cx="3810" cy="2076841"/>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2983311" y="1910609"/>
            <a:ext cx="1600996" cy="374571"/>
          </a:xfrm>
          <a:prstGeom prst="roundRect">
            <a:avLst/>
          </a:prstGeom>
          <a:noFill/>
          <a:ln w="25400">
            <a:solidFill>
              <a:schemeClr val="tx1"/>
            </a:solidFill>
          </a:ln>
        </p:spPr>
        <p:txBody>
          <a:bodyPr wrap="square">
            <a:spAutoFit/>
          </a:bodyPr>
          <a:lstStyle/>
          <a:p>
            <a:pPr algn="ctr"/>
            <a:r>
              <a:rPr lang="en-US" sz="1600" dirty="0" smtClean="0"/>
              <a:t>Myostatin</a:t>
            </a:r>
            <a:endParaRPr lang="en-US" sz="1600" dirty="0"/>
          </a:p>
        </p:txBody>
      </p:sp>
      <p:cxnSp>
        <p:nvCxnSpPr>
          <p:cNvPr id="26" name="Straight Arrow Connector 25"/>
          <p:cNvCxnSpPr/>
          <p:nvPr/>
        </p:nvCxnSpPr>
        <p:spPr>
          <a:xfrm flipV="1">
            <a:off x="1453335" y="2224353"/>
            <a:ext cx="1407502" cy="1465122"/>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1534202" y="4660478"/>
            <a:ext cx="1632270" cy="1259811"/>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7710601" y="3770874"/>
            <a:ext cx="1151053" cy="646986"/>
          </a:xfrm>
          <a:prstGeom prst="roundRect">
            <a:avLst/>
          </a:prstGeom>
          <a:noFill/>
          <a:ln w="25400">
            <a:solidFill>
              <a:schemeClr val="tx1"/>
            </a:solidFill>
          </a:ln>
        </p:spPr>
        <p:txBody>
          <a:bodyPr wrap="square">
            <a:spAutoFit/>
          </a:bodyPr>
          <a:lstStyle/>
          <a:p>
            <a:pPr algn="ctr"/>
            <a:r>
              <a:rPr lang="en-US" sz="1600" dirty="0" smtClean="0"/>
              <a:t>muscle</a:t>
            </a:r>
          </a:p>
          <a:p>
            <a:pPr algn="ctr"/>
            <a:r>
              <a:rPr lang="en-US" sz="1600" dirty="0" smtClean="0"/>
              <a:t>loss</a:t>
            </a:r>
            <a:endParaRPr lang="en-US" sz="1600" dirty="0"/>
          </a:p>
        </p:txBody>
      </p:sp>
      <p:sp>
        <p:nvSpPr>
          <p:cNvPr id="34" name="Rounded Rectangle 33"/>
          <p:cNvSpPr/>
          <p:nvPr/>
        </p:nvSpPr>
        <p:spPr>
          <a:xfrm>
            <a:off x="3274630" y="5991997"/>
            <a:ext cx="1600996" cy="374571"/>
          </a:xfrm>
          <a:prstGeom prst="roundRect">
            <a:avLst/>
          </a:prstGeom>
          <a:noFill/>
          <a:ln w="25400">
            <a:solidFill>
              <a:schemeClr val="tx1"/>
            </a:solidFill>
          </a:ln>
        </p:spPr>
        <p:txBody>
          <a:bodyPr wrap="square">
            <a:spAutoFit/>
          </a:bodyPr>
          <a:lstStyle/>
          <a:p>
            <a:pPr algn="ctr"/>
            <a:r>
              <a:rPr lang="en-US" sz="1600" dirty="0" smtClean="0"/>
              <a:t>4EBP</a:t>
            </a:r>
            <a:endParaRPr lang="en-US" sz="1600" dirty="0"/>
          </a:p>
        </p:txBody>
      </p:sp>
      <p:cxnSp>
        <p:nvCxnSpPr>
          <p:cNvPr id="36" name="Straight Arrow Connector 35"/>
          <p:cNvCxnSpPr/>
          <p:nvPr/>
        </p:nvCxnSpPr>
        <p:spPr>
          <a:xfrm flipV="1">
            <a:off x="6869013" y="4060022"/>
            <a:ext cx="673991" cy="62"/>
          </a:xfrm>
          <a:prstGeom prst="straightConnector1">
            <a:avLst/>
          </a:prstGeom>
          <a:ln w="25400">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779254" y="2224353"/>
            <a:ext cx="2763750" cy="1546521"/>
          </a:xfrm>
          <a:prstGeom prst="straightConnector1">
            <a:avLst/>
          </a:prstGeom>
          <a:ln w="25400">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4972529" y="4491823"/>
            <a:ext cx="2570475" cy="1428466"/>
          </a:xfrm>
          <a:prstGeom prst="straightConnector1">
            <a:avLst/>
          </a:prstGeom>
          <a:ln w="25400">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6988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2" grpId="0" animBg="1"/>
      <p:bldP spid="14" grpId="0" animBg="1"/>
      <p:bldP spid="25" grpId="0" animBg="1"/>
      <p:bldP spid="32" grpId="0" animBg="1"/>
      <p:bldP spid="3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Insulin signaling desensitization</a:t>
            </a:r>
            <a:endParaRPr lang="en-US"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75729"/>
            <a:ext cx="9144000" cy="5039360"/>
          </a:xfrm>
          <a:prstGeom prst="rect">
            <a:avLst/>
          </a:prstGeom>
        </p:spPr>
      </p:pic>
      <p:sp>
        <p:nvSpPr>
          <p:cNvPr id="16" name="TextBox 5"/>
          <p:cNvSpPr txBox="1">
            <a:spLocks noChangeArrowheads="1"/>
          </p:cNvSpPr>
          <p:nvPr/>
        </p:nvSpPr>
        <p:spPr bwMode="auto">
          <a:xfrm>
            <a:off x="0" y="6447653"/>
            <a:ext cx="68212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r>
              <a:rPr lang="en-US" altLang="en-US" sz="1800" dirty="0" smtClean="0">
                <a:latin typeface="+mn-lt"/>
              </a:rPr>
              <a:t>Putative points of inhibition include IRS 1 and p85.</a:t>
            </a:r>
            <a:endParaRPr lang="en-US" altLang="en-US" sz="1800" dirty="0">
              <a:latin typeface="+mn-lt"/>
            </a:endParaRPr>
          </a:p>
        </p:txBody>
      </p:sp>
      <p:sp>
        <p:nvSpPr>
          <p:cNvPr id="7" name="Rectangle 6"/>
          <p:cNvSpPr/>
          <p:nvPr/>
        </p:nvSpPr>
        <p:spPr>
          <a:xfrm>
            <a:off x="6737951" y="5060871"/>
            <a:ext cx="2123768" cy="307777"/>
          </a:xfrm>
          <a:prstGeom prst="rect">
            <a:avLst/>
          </a:prstGeom>
        </p:spPr>
        <p:txBody>
          <a:bodyPr wrap="square">
            <a:spAutoFit/>
          </a:bodyPr>
          <a:lstStyle/>
          <a:p>
            <a:pPr algn="r"/>
            <a:r>
              <a:rPr lang="en-US" sz="1400" dirty="0" smtClean="0"/>
              <a:t>May, 2010</a:t>
            </a:r>
            <a:endParaRPr lang="en-US" sz="1400" dirty="0"/>
          </a:p>
        </p:txBody>
      </p:sp>
      <p:sp>
        <p:nvSpPr>
          <p:cNvPr id="3" name="Lightning Bolt 2"/>
          <p:cNvSpPr/>
          <p:nvPr/>
        </p:nvSpPr>
        <p:spPr>
          <a:xfrm>
            <a:off x="1259214" y="2635551"/>
            <a:ext cx="481148" cy="493486"/>
          </a:xfrm>
          <a:prstGeom prst="lightningBol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ightning Bolt 7"/>
          <p:cNvSpPr/>
          <p:nvPr/>
        </p:nvSpPr>
        <p:spPr>
          <a:xfrm>
            <a:off x="2022567" y="2286967"/>
            <a:ext cx="481148" cy="493486"/>
          </a:xfrm>
          <a:prstGeom prst="lightningBol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5"/>
          <p:cNvSpPr txBox="1">
            <a:spLocks noChangeArrowheads="1"/>
          </p:cNvSpPr>
          <p:nvPr/>
        </p:nvSpPr>
        <p:spPr bwMode="auto">
          <a:xfrm>
            <a:off x="0" y="6078321"/>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r>
              <a:rPr lang="en-US" altLang="en-US" sz="1800" dirty="0" smtClean="0">
                <a:latin typeface="+mn-lt"/>
              </a:rPr>
              <a:t>Glucocorticoids increase glucose and insulin, but lower glucose uptake.</a:t>
            </a:r>
            <a:endParaRPr lang="en-US" altLang="en-US" sz="1800" dirty="0">
              <a:latin typeface="+mn-lt"/>
            </a:endParaRPr>
          </a:p>
        </p:txBody>
      </p:sp>
    </p:spTree>
    <p:extLst>
      <p:ext uri="{BB962C8B-B14F-4D97-AF65-F5344CB8AC3E}">
        <p14:creationId xmlns:p14="http://schemas.microsoft.com/office/powerpoint/2010/main" val="171647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7" grpId="0"/>
      <p:bldP spid="3"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347075"/>
            <a:ext cx="9144000" cy="5039360"/>
          </a:xfrm>
        </p:spPr>
      </p:pic>
      <p:sp>
        <p:nvSpPr>
          <p:cNvPr id="6" name="Oval 5"/>
          <p:cNvSpPr/>
          <p:nvPr/>
        </p:nvSpPr>
        <p:spPr>
          <a:xfrm>
            <a:off x="4505325" y="3356770"/>
            <a:ext cx="733425" cy="352425"/>
          </a:xfrm>
          <a:prstGeom prst="ellipse">
            <a:avLst/>
          </a:prstGeom>
          <a:solidFill>
            <a:srgbClr val="FF0000">
              <a:alpha val="21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14325" y="109488"/>
            <a:ext cx="8515350" cy="1325563"/>
          </a:xfrm>
        </p:spPr>
        <p:txBody>
          <a:bodyPr/>
          <a:lstStyle/>
          <a:p>
            <a:r>
              <a:rPr lang="en-US" dirty="0" smtClean="0"/>
              <a:t>Results of Akt desensitization</a:t>
            </a:r>
            <a:endParaRPr lang="en-US" dirty="0"/>
          </a:p>
        </p:txBody>
      </p:sp>
      <p:sp>
        <p:nvSpPr>
          <p:cNvPr id="9" name="Oval 8"/>
          <p:cNvSpPr/>
          <p:nvPr/>
        </p:nvSpPr>
        <p:spPr>
          <a:xfrm>
            <a:off x="2087053" y="5442789"/>
            <a:ext cx="2418272" cy="1182297"/>
          </a:xfrm>
          <a:prstGeom prst="ellipse">
            <a:avLst/>
          </a:prstGeom>
          <a:solidFill>
            <a:srgbClr val="FF0000">
              <a:alpha val="21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471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Insulin desensitization </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197" y="2229826"/>
            <a:ext cx="4608196" cy="3062278"/>
          </a:xfrm>
          <a:prstGeom prst="rect">
            <a:avLst/>
          </a:prstGeom>
        </p:spPr>
      </p:pic>
      <p:sp>
        <p:nvSpPr>
          <p:cNvPr id="7" name="Rectangle 6"/>
          <p:cNvSpPr/>
          <p:nvPr/>
        </p:nvSpPr>
        <p:spPr>
          <a:xfrm>
            <a:off x="1257351" y="5285674"/>
            <a:ext cx="3779831" cy="307777"/>
          </a:xfrm>
          <a:prstGeom prst="rect">
            <a:avLst/>
          </a:prstGeom>
        </p:spPr>
        <p:txBody>
          <a:bodyPr wrap="square">
            <a:spAutoFit/>
          </a:bodyPr>
          <a:lstStyle/>
          <a:p>
            <a:pPr algn="r"/>
            <a:r>
              <a:rPr lang="en-US" sz="1400" dirty="0" err="1" smtClean="0"/>
              <a:t>Dardevet</a:t>
            </a:r>
            <a:r>
              <a:rPr lang="en-US" sz="1400" dirty="0" smtClean="0"/>
              <a:t> et al., </a:t>
            </a:r>
            <a:r>
              <a:rPr lang="en-US" sz="1400" i="1" dirty="0" smtClean="0"/>
              <a:t>J </a:t>
            </a:r>
            <a:r>
              <a:rPr lang="en-US" sz="1400" i="1" dirty="0" err="1" smtClean="0"/>
              <a:t>Endocr</a:t>
            </a:r>
            <a:r>
              <a:rPr lang="en-US" sz="1400" dirty="0" smtClean="0"/>
              <a:t>, 1998.</a:t>
            </a:r>
            <a:endParaRPr lang="en-US" sz="1400" dirty="0"/>
          </a:p>
        </p:txBody>
      </p:sp>
      <p:cxnSp>
        <p:nvCxnSpPr>
          <p:cNvPr id="4" name="Straight Arrow Connector 3"/>
          <p:cNvCxnSpPr/>
          <p:nvPr/>
        </p:nvCxnSpPr>
        <p:spPr>
          <a:xfrm flipH="1">
            <a:off x="2295525" y="3207544"/>
            <a:ext cx="304800" cy="719137"/>
          </a:xfrm>
          <a:prstGeom prst="straightConnector1">
            <a:avLst/>
          </a:prstGeom>
          <a:ln w="635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3607594" y="3779044"/>
            <a:ext cx="314326" cy="364943"/>
          </a:xfrm>
          <a:prstGeom prst="straightConnector1">
            <a:avLst/>
          </a:prstGeom>
          <a:ln w="635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2295525" y="3926681"/>
            <a:ext cx="1312070" cy="217306"/>
          </a:xfrm>
          <a:prstGeom prst="straightConnector1">
            <a:avLst/>
          </a:prstGeom>
          <a:ln w="635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2600325" y="3207544"/>
            <a:ext cx="1321595" cy="554832"/>
          </a:xfrm>
          <a:prstGeom prst="straightConnector1">
            <a:avLst/>
          </a:prstGeom>
          <a:ln w="635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041375" y="2007704"/>
            <a:ext cx="4068808" cy="3779268"/>
          </a:xfrm>
        </p:spPr>
      </p:pic>
      <p:sp>
        <p:nvSpPr>
          <p:cNvPr id="12" name="Rectangle 11"/>
          <p:cNvSpPr/>
          <p:nvPr/>
        </p:nvSpPr>
        <p:spPr>
          <a:xfrm>
            <a:off x="5330352" y="5786972"/>
            <a:ext cx="3779831" cy="307777"/>
          </a:xfrm>
          <a:prstGeom prst="rect">
            <a:avLst/>
          </a:prstGeom>
        </p:spPr>
        <p:txBody>
          <a:bodyPr wrap="square">
            <a:spAutoFit/>
          </a:bodyPr>
          <a:lstStyle/>
          <a:p>
            <a:pPr algn="r"/>
            <a:r>
              <a:rPr lang="en-US" sz="1400" dirty="0" smtClean="0"/>
              <a:t>Rojas et al., </a:t>
            </a:r>
            <a:r>
              <a:rPr lang="en-US" sz="1400" i="1" dirty="0" err="1" smtClean="0"/>
              <a:t>Endocrin</a:t>
            </a:r>
            <a:r>
              <a:rPr lang="en-US" sz="1400" dirty="0" smtClean="0"/>
              <a:t>, 2003.</a:t>
            </a:r>
            <a:endParaRPr lang="en-US" sz="1400" dirty="0"/>
          </a:p>
        </p:txBody>
      </p:sp>
      <p:cxnSp>
        <p:nvCxnSpPr>
          <p:cNvPr id="13" name="Straight Arrow Connector 12"/>
          <p:cNvCxnSpPr/>
          <p:nvPr/>
        </p:nvCxnSpPr>
        <p:spPr>
          <a:xfrm flipH="1">
            <a:off x="6909249" y="5274525"/>
            <a:ext cx="1215576" cy="34978"/>
          </a:xfrm>
          <a:prstGeom prst="straightConnector1">
            <a:avLst/>
          </a:prstGeom>
          <a:ln w="635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7517038" y="4543721"/>
            <a:ext cx="1149337" cy="229384"/>
          </a:xfrm>
          <a:prstGeom prst="straightConnector1">
            <a:avLst/>
          </a:prstGeom>
          <a:ln w="635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5"/>
          <p:cNvSpPr txBox="1">
            <a:spLocks noChangeArrowheads="1"/>
          </p:cNvSpPr>
          <p:nvPr/>
        </p:nvSpPr>
        <p:spPr bwMode="auto">
          <a:xfrm>
            <a:off x="-1" y="6211669"/>
            <a:ext cx="91101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marL="285750" indent="-285750">
              <a:lnSpc>
                <a:spcPct val="100000"/>
              </a:lnSpc>
              <a:spcBef>
                <a:spcPct val="0"/>
              </a:spcBef>
            </a:pPr>
            <a:r>
              <a:rPr lang="en-US" altLang="en-US" sz="1800" dirty="0" smtClean="0">
                <a:latin typeface="+mn-lt"/>
              </a:rPr>
              <a:t>Also seen with IGF-I.</a:t>
            </a:r>
            <a:endParaRPr lang="en-US" altLang="en-US" sz="1800" dirty="0">
              <a:latin typeface="+mn-lt"/>
            </a:endParaRPr>
          </a:p>
        </p:txBody>
      </p:sp>
      <p:sp>
        <p:nvSpPr>
          <p:cNvPr id="17" name="TextBox 5"/>
          <p:cNvSpPr txBox="1">
            <a:spLocks noChangeArrowheads="1"/>
          </p:cNvSpPr>
          <p:nvPr/>
        </p:nvSpPr>
        <p:spPr bwMode="auto">
          <a:xfrm>
            <a:off x="-1" y="6488668"/>
            <a:ext cx="91101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marL="285750" indent="-285750">
              <a:lnSpc>
                <a:spcPct val="100000"/>
              </a:lnSpc>
              <a:spcBef>
                <a:spcPct val="0"/>
              </a:spcBef>
            </a:pPr>
            <a:r>
              <a:rPr lang="en-US" altLang="en-US" sz="1800" dirty="0" smtClean="0">
                <a:latin typeface="+mn-lt"/>
              </a:rPr>
              <a:t>Dexa effect is easy to miss.</a:t>
            </a:r>
            <a:endParaRPr lang="en-US" altLang="en-US" sz="1800" dirty="0">
              <a:latin typeface="+mn-lt"/>
            </a:endParaRPr>
          </a:p>
        </p:txBody>
      </p:sp>
      <p:sp>
        <p:nvSpPr>
          <p:cNvPr id="3" name="Rectangle 2"/>
          <p:cNvSpPr/>
          <p:nvPr/>
        </p:nvSpPr>
        <p:spPr>
          <a:xfrm>
            <a:off x="3175849" y="1974708"/>
            <a:ext cx="1794295" cy="27983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2067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528" y="239615"/>
            <a:ext cx="7886700" cy="1325563"/>
          </a:xfrm>
        </p:spPr>
        <p:txBody>
          <a:bodyPr/>
          <a:lstStyle/>
          <a:p>
            <a:r>
              <a:rPr lang="en-US" dirty="0" smtClean="0"/>
              <a:t>Foxo as mediators of testosterone muscle protection</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0589" y="1690689"/>
            <a:ext cx="2371661" cy="3581400"/>
          </a:xfrm>
          <a:prstGeom prst="rect">
            <a:avLst/>
          </a:prstGeom>
        </p:spPr>
      </p:pic>
      <p:sp>
        <p:nvSpPr>
          <p:cNvPr id="5" name="Rectangle 4"/>
          <p:cNvSpPr/>
          <p:nvPr/>
        </p:nvSpPr>
        <p:spPr>
          <a:xfrm>
            <a:off x="5364169" y="5272089"/>
            <a:ext cx="3779831" cy="307777"/>
          </a:xfrm>
          <a:prstGeom prst="rect">
            <a:avLst/>
          </a:prstGeom>
        </p:spPr>
        <p:txBody>
          <a:bodyPr wrap="square">
            <a:spAutoFit/>
          </a:bodyPr>
          <a:lstStyle/>
          <a:p>
            <a:pPr algn="r"/>
            <a:r>
              <a:rPr lang="en-US" sz="1400" dirty="0" smtClean="0"/>
              <a:t>Qin et al., </a:t>
            </a:r>
            <a:r>
              <a:rPr lang="en-US" sz="1400" i="1" dirty="0" smtClean="0"/>
              <a:t>BBRC</a:t>
            </a:r>
            <a:r>
              <a:rPr lang="en-US" sz="1400" dirty="0" smtClean="0"/>
              <a:t>, 2010.</a:t>
            </a:r>
            <a:endParaRPr lang="en-US" sz="1400"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90689"/>
            <a:ext cx="6282472" cy="3960811"/>
          </a:xfrm>
          <a:prstGeom prst="rect">
            <a:avLst/>
          </a:prstGeom>
        </p:spPr>
      </p:pic>
      <p:sp>
        <p:nvSpPr>
          <p:cNvPr id="7" name="Rectangle 6"/>
          <p:cNvSpPr/>
          <p:nvPr/>
        </p:nvSpPr>
        <p:spPr>
          <a:xfrm>
            <a:off x="2502641" y="5705377"/>
            <a:ext cx="3779831" cy="307777"/>
          </a:xfrm>
          <a:prstGeom prst="rect">
            <a:avLst/>
          </a:prstGeom>
        </p:spPr>
        <p:txBody>
          <a:bodyPr wrap="square">
            <a:spAutoFit/>
          </a:bodyPr>
          <a:lstStyle/>
          <a:p>
            <a:pPr algn="r"/>
            <a:r>
              <a:rPr lang="en-US" sz="1400" dirty="0" smtClean="0"/>
              <a:t>Wu et al., </a:t>
            </a:r>
            <a:r>
              <a:rPr lang="en-US" sz="1400" i="1" dirty="0" smtClean="0"/>
              <a:t>Endocrinology</a:t>
            </a:r>
            <a:r>
              <a:rPr lang="en-US" sz="1400" dirty="0" smtClean="0"/>
              <a:t>, 2010.</a:t>
            </a:r>
            <a:endParaRPr lang="en-US" sz="1400" dirty="0"/>
          </a:p>
        </p:txBody>
      </p:sp>
    </p:spTree>
    <p:extLst>
      <p:ext uri="{BB962C8B-B14F-4D97-AF65-F5344CB8AC3E}">
        <p14:creationId xmlns:p14="http://schemas.microsoft.com/office/powerpoint/2010/main" val="2443811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t>
            </a:r>
            <a:r>
              <a:rPr lang="en-US" dirty="0" smtClean="0"/>
              <a:t>ypotheses</a:t>
            </a:r>
            <a:endParaRPr lang="en-US" dirty="0"/>
          </a:p>
        </p:txBody>
      </p:sp>
      <p:sp>
        <p:nvSpPr>
          <p:cNvPr id="3" name="Content Placeholder 2"/>
          <p:cNvSpPr>
            <a:spLocks noGrp="1"/>
          </p:cNvSpPr>
          <p:nvPr>
            <p:ph idx="1"/>
          </p:nvPr>
        </p:nvSpPr>
        <p:spPr/>
        <p:txBody>
          <a:bodyPr/>
          <a:lstStyle/>
          <a:p>
            <a:r>
              <a:rPr lang="en-US" dirty="0"/>
              <a:t>Testosterone alleviates dexamethasone-induced muscle atrophy in mice.</a:t>
            </a:r>
          </a:p>
          <a:p>
            <a:r>
              <a:rPr lang="en-US" dirty="0" smtClean="0"/>
              <a:t>Testosterone’s </a:t>
            </a:r>
            <a:r>
              <a:rPr lang="en-US" dirty="0"/>
              <a:t>myoprotective action includes an anti-catabolic </a:t>
            </a:r>
            <a:r>
              <a:rPr lang="en-US" dirty="0" smtClean="0"/>
              <a:t>component.</a:t>
            </a:r>
          </a:p>
          <a:p>
            <a:r>
              <a:rPr lang="en-US" dirty="0" smtClean="0"/>
              <a:t>Testosterone’s </a:t>
            </a:r>
            <a:r>
              <a:rPr lang="en-US" dirty="0"/>
              <a:t>myoprotective action </a:t>
            </a:r>
            <a:r>
              <a:rPr lang="en-US" dirty="0" smtClean="0"/>
              <a:t>relies on inhibition of Foxo facilitated by restoration of IGF-I.</a:t>
            </a:r>
            <a:endParaRPr lang="en-US" dirty="0"/>
          </a:p>
        </p:txBody>
      </p:sp>
    </p:spTree>
    <p:extLst>
      <p:ext uri="{BB962C8B-B14F-4D97-AF65-F5344CB8AC3E}">
        <p14:creationId xmlns:p14="http://schemas.microsoft.com/office/powerpoint/2010/main" val="35583741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vivo test</a:t>
            </a:r>
            <a:endParaRPr lang="en-US" dirty="0"/>
          </a:p>
        </p:txBody>
      </p:sp>
      <p:grpSp>
        <p:nvGrpSpPr>
          <p:cNvPr id="4" name="Group 1"/>
          <p:cNvGrpSpPr>
            <a:grpSpLocks/>
          </p:cNvGrpSpPr>
          <p:nvPr/>
        </p:nvGrpSpPr>
        <p:grpSpPr bwMode="auto">
          <a:xfrm>
            <a:off x="1494844" y="3532341"/>
            <a:ext cx="6445327" cy="212301"/>
            <a:chOff x="614" y="1118"/>
            <a:chExt cx="2702" cy="89"/>
          </a:xfrm>
        </p:grpSpPr>
        <p:sp>
          <p:nvSpPr>
            <p:cNvPr id="5" name="Line 2"/>
            <p:cNvSpPr>
              <a:spLocks noChangeShapeType="1"/>
            </p:cNvSpPr>
            <p:nvPr/>
          </p:nvSpPr>
          <p:spPr bwMode="auto">
            <a:xfrm>
              <a:off x="614" y="1170"/>
              <a:ext cx="2702" cy="0"/>
            </a:xfrm>
            <a:prstGeom prst="line">
              <a:avLst/>
            </a:prstGeom>
            <a:noFill/>
            <a:ln w="1260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 name="Line 3"/>
            <p:cNvSpPr>
              <a:spLocks noChangeShapeType="1"/>
            </p:cNvSpPr>
            <p:nvPr/>
          </p:nvSpPr>
          <p:spPr bwMode="auto">
            <a:xfrm>
              <a:off x="828"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 name="Line 4"/>
            <p:cNvSpPr>
              <a:spLocks noChangeShapeType="1"/>
            </p:cNvSpPr>
            <p:nvPr/>
          </p:nvSpPr>
          <p:spPr bwMode="auto">
            <a:xfrm>
              <a:off x="1089"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 name="Line 5"/>
            <p:cNvSpPr>
              <a:spLocks noChangeShapeType="1"/>
            </p:cNvSpPr>
            <p:nvPr/>
          </p:nvSpPr>
          <p:spPr bwMode="auto">
            <a:xfrm>
              <a:off x="1612"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 name="Line 6"/>
            <p:cNvSpPr>
              <a:spLocks noChangeShapeType="1"/>
            </p:cNvSpPr>
            <p:nvPr/>
          </p:nvSpPr>
          <p:spPr bwMode="auto">
            <a:xfrm>
              <a:off x="1873"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 name="Line 7"/>
            <p:cNvSpPr>
              <a:spLocks noChangeShapeType="1"/>
            </p:cNvSpPr>
            <p:nvPr/>
          </p:nvSpPr>
          <p:spPr bwMode="auto">
            <a:xfrm>
              <a:off x="2135"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 name="Line 8"/>
            <p:cNvSpPr>
              <a:spLocks noChangeShapeType="1"/>
            </p:cNvSpPr>
            <p:nvPr/>
          </p:nvSpPr>
          <p:spPr bwMode="auto">
            <a:xfrm>
              <a:off x="2397"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 name="Line 9"/>
            <p:cNvSpPr>
              <a:spLocks noChangeShapeType="1"/>
            </p:cNvSpPr>
            <p:nvPr/>
          </p:nvSpPr>
          <p:spPr bwMode="auto">
            <a:xfrm>
              <a:off x="2657"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 name="Line 10"/>
            <p:cNvSpPr>
              <a:spLocks noChangeShapeType="1"/>
            </p:cNvSpPr>
            <p:nvPr/>
          </p:nvSpPr>
          <p:spPr bwMode="auto">
            <a:xfrm>
              <a:off x="1350"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4" name="Rectangle 11"/>
          <p:cNvSpPr>
            <a:spLocks noChangeArrowheads="1"/>
          </p:cNvSpPr>
          <p:nvPr/>
        </p:nvSpPr>
        <p:spPr bwMode="auto">
          <a:xfrm>
            <a:off x="6306179" y="3727943"/>
            <a:ext cx="1641149" cy="3339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9pPr>
          </a:lstStyle>
          <a:p>
            <a:pPr algn="r">
              <a:lnSpc>
                <a:spcPct val="100000"/>
              </a:lnSpc>
              <a:buClrTx/>
              <a:buFontTx/>
              <a:buNone/>
            </a:pPr>
            <a:r>
              <a:rPr lang="en-US" altLang="en-US" sz="1600" dirty="0">
                <a:latin typeface="+mn-lt"/>
              </a:rPr>
              <a:t>Time (days)</a:t>
            </a:r>
          </a:p>
        </p:txBody>
      </p:sp>
      <p:grpSp>
        <p:nvGrpSpPr>
          <p:cNvPr id="15" name="Group 12"/>
          <p:cNvGrpSpPr>
            <a:grpSpLocks/>
          </p:cNvGrpSpPr>
          <p:nvPr/>
        </p:nvGrpSpPr>
        <p:grpSpPr bwMode="auto">
          <a:xfrm>
            <a:off x="533400" y="2888285"/>
            <a:ext cx="920761" cy="462766"/>
            <a:chOff x="179" y="848"/>
            <a:chExt cx="386" cy="194"/>
          </a:xfrm>
        </p:grpSpPr>
        <p:sp>
          <p:nvSpPr>
            <p:cNvPr id="16" name="Freeform 13"/>
            <p:cNvSpPr>
              <a:spLocks noChangeArrowheads="1"/>
            </p:cNvSpPr>
            <p:nvPr/>
          </p:nvSpPr>
          <p:spPr bwMode="auto">
            <a:xfrm>
              <a:off x="179" y="848"/>
              <a:ext cx="384" cy="192"/>
            </a:xfrm>
            <a:custGeom>
              <a:avLst/>
              <a:gdLst>
                <a:gd name="T0" fmla="*/ 359 w 1013"/>
                <a:gd name="T1" fmla="*/ 498 h 509"/>
                <a:gd name="T2" fmla="*/ 344 w 1013"/>
                <a:gd name="T3" fmla="*/ 422 h 509"/>
                <a:gd name="T4" fmla="*/ 269 w 1013"/>
                <a:gd name="T5" fmla="*/ 374 h 509"/>
                <a:gd name="T6" fmla="*/ 162 w 1013"/>
                <a:gd name="T7" fmla="*/ 353 h 509"/>
                <a:gd name="T8" fmla="*/ 85 w 1013"/>
                <a:gd name="T9" fmla="*/ 318 h 509"/>
                <a:gd name="T10" fmla="*/ 48 w 1013"/>
                <a:gd name="T11" fmla="*/ 276 h 509"/>
                <a:gd name="T12" fmla="*/ 78 w 1013"/>
                <a:gd name="T13" fmla="*/ 183 h 509"/>
                <a:gd name="T14" fmla="*/ 137 w 1013"/>
                <a:gd name="T15" fmla="*/ 167 h 509"/>
                <a:gd name="T16" fmla="*/ 308 w 1013"/>
                <a:gd name="T17" fmla="*/ 205 h 509"/>
                <a:gd name="T18" fmla="*/ 330 w 1013"/>
                <a:gd name="T19" fmla="*/ 246 h 509"/>
                <a:gd name="T20" fmla="*/ 383 w 1013"/>
                <a:gd name="T21" fmla="*/ 310 h 509"/>
                <a:gd name="T22" fmla="*/ 401 w 1013"/>
                <a:gd name="T23" fmla="*/ 369 h 509"/>
                <a:gd name="T24" fmla="*/ 458 w 1013"/>
                <a:gd name="T25" fmla="*/ 428 h 509"/>
                <a:gd name="T26" fmla="*/ 491 w 1013"/>
                <a:gd name="T27" fmla="*/ 423 h 509"/>
                <a:gd name="T28" fmla="*/ 543 w 1013"/>
                <a:gd name="T29" fmla="*/ 426 h 509"/>
                <a:gd name="T30" fmla="*/ 538 w 1013"/>
                <a:gd name="T31" fmla="*/ 398 h 509"/>
                <a:gd name="T32" fmla="*/ 476 w 1013"/>
                <a:gd name="T33" fmla="*/ 375 h 509"/>
                <a:gd name="T34" fmla="*/ 463 w 1013"/>
                <a:gd name="T35" fmla="*/ 354 h 509"/>
                <a:gd name="T36" fmla="*/ 567 w 1013"/>
                <a:gd name="T37" fmla="*/ 371 h 509"/>
                <a:gd name="T38" fmla="*/ 587 w 1013"/>
                <a:gd name="T39" fmla="*/ 348 h 509"/>
                <a:gd name="T40" fmla="*/ 661 w 1013"/>
                <a:gd name="T41" fmla="*/ 379 h 509"/>
                <a:gd name="T42" fmla="*/ 738 w 1013"/>
                <a:gd name="T43" fmla="*/ 468 h 509"/>
                <a:gd name="T44" fmla="*/ 783 w 1013"/>
                <a:gd name="T45" fmla="*/ 487 h 509"/>
                <a:gd name="T46" fmla="*/ 793 w 1013"/>
                <a:gd name="T47" fmla="*/ 464 h 509"/>
                <a:gd name="T48" fmla="*/ 808 w 1013"/>
                <a:gd name="T49" fmla="*/ 441 h 509"/>
                <a:gd name="T50" fmla="*/ 782 w 1013"/>
                <a:gd name="T51" fmla="*/ 414 h 509"/>
                <a:gd name="T52" fmla="*/ 835 w 1013"/>
                <a:gd name="T53" fmla="*/ 415 h 509"/>
                <a:gd name="T54" fmla="*/ 856 w 1013"/>
                <a:gd name="T55" fmla="*/ 438 h 509"/>
                <a:gd name="T56" fmla="*/ 879 w 1013"/>
                <a:gd name="T57" fmla="*/ 402 h 509"/>
                <a:gd name="T58" fmla="*/ 852 w 1013"/>
                <a:gd name="T59" fmla="*/ 370 h 509"/>
                <a:gd name="T60" fmla="*/ 832 w 1013"/>
                <a:gd name="T61" fmla="*/ 334 h 509"/>
                <a:gd name="T62" fmla="*/ 862 w 1013"/>
                <a:gd name="T63" fmla="*/ 314 h 509"/>
                <a:gd name="T64" fmla="*/ 920 w 1013"/>
                <a:gd name="T65" fmla="*/ 311 h 509"/>
                <a:gd name="T66" fmla="*/ 1012 w 1013"/>
                <a:gd name="T67" fmla="*/ 284 h 509"/>
                <a:gd name="T68" fmla="*/ 950 w 1013"/>
                <a:gd name="T69" fmla="*/ 195 h 509"/>
                <a:gd name="T70" fmla="*/ 903 w 1013"/>
                <a:gd name="T71" fmla="*/ 171 h 509"/>
                <a:gd name="T72" fmla="*/ 912 w 1013"/>
                <a:gd name="T73" fmla="*/ 122 h 509"/>
                <a:gd name="T74" fmla="*/ 872 w 1013"/>
                <a:gd name="T75" fmla="*/ 99 h 509"/>
                <a:gd name="T76" fmla="*/ 836 w 1013"/>
                <a:gd name="T77" fmla="*/ 116 h 509"/>
                <a:gd name="T78" fmla="*/ 761 w 1013"/>
                <a:gd name="T79" fmla="*/ 119 h 509"/>
                <a:gd name="T80" fmla="*/ 681 w 1013"/>
                <a:gd name="T81" fmla="*/ 47 h 509"/>
                <a:gd name="T82" fmla="*/ 571 w 1013"/>
                <a:gd name="T83" fmla="*/ 0 h 509"/>
                <a:gd name="T84" fmla="*/ 499 w 1013"/>
                <a:gd name="T85" fmla="*/ 0 h 509"/>
                <a:gd name="T86" fmla="*/ 346 w 1013"/>
                <a:gd name="T87" fmla="*/ 102 h 509"/>
                <a:gd name="T88" fmla="*/ 339 w 1013"/>
                <a:gd name="T89" fmla="*/ 139 h 509"/>
                <a:gd name="T90" fmla="*/ 255 w 1013"/>
                <a:gd name="T91" fmla="*/ 134 h 509"/>
                <a:gd name="T92" fmla="*/ 136 w 1013"/>
                <a:gd name="T93" fmla="*/ 122 h 509"/>
                <a:gd name="T94" fmla="*/ 67 w 1013"/>
                <a:gd name="T95" fmla="*/ 144 h 509"/>
                <a:gd name="T96" fmla="*/ 20 w 1013"/>
                <a:gd name="T97" fmla="*/ 195 h 509"/>
                <a:gd name="T98" fmla="*/ 10 w 1013"/>
                <a:gd name="T99" fmla="*/ 284 h 509"/>
                <a:gd name="T100" fmla="*/ 70 w 1013"/>
                <a:gd name="T101" fmla="*/ 346 h 509"/>
                <a:gd name="T102" fmla="*/ 190 w 1013"/>
                <a:gd name="T103" fmla="*/ 391 h 509"/>
                <a:gd name="T104" fmla="*/ 289 w 1013"/>
                <a:gd name="T105" fmla="*/ 415 h 509"/>
                <a:gd name="T106" fmla="*/ 321 w 1013"/>
                <a:gd name="T107" fmla="*/ 445 h 509"/>
                <a:gd name="T108" fmla="*/ 340 w 1013"/>
                <a:gd name="T109" fmla="*/ 508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13" h="509">
                  <a:moveTo>
                    <a:pt x="347" y="508"/>
                  </a:moveTo>
                  <a:cubicBezTo>
                    <a:pt x="351" y="508"/>
                    <a:pt x="356" y="504"/>
                    <a:pt x="359" y="498"/>
                  </a:cubicBezTo>
                  <a:lnTo>
                    <a:pt x="363" y="488"/>
                  </a:lnTo>
                  <a:lnTo>
                    <a:pt x="344" y="422"/>
                  </a:lnTo>
                  <a:lnTo>
                    <a:pt x="317" y="401"/>
                  </a:lnTo>
                  <a:cubicBezTo>
                    <a:pt x="302" y="390"/>
                    <a:pt x="280" y="377"/>
                    <a:pt x="269" y="374"/>
                  </a:cubicBezTo>
                  <a:cubicBezTo>
                    <a:pt x="257" y="370"/>
                    <a:pt x="229" y="364"/>
                    <a:pt x="205" y="360"/>
                  </a:cubicBezTo>
                  <a:lnTo>
                    <a:pt x="162" y="353"/>
                  </a:lnTo>
                  <a:lnTo>
                    <a:pt x="124" y="336"/>
                  </a:lnTo>
                  <a:lnTo>
                    <a:pt x="85" y="318"/>
                  </a:lnTo>
                  <a:lnTo>
                    <a:pt x="67" y="297"/>
                  </a:lnTo>
                  <a:lnTo>
                    <a:pt x="48" y="276"/>
                  </a:lnTo>
                  <a:lnTo>
                    <a:pt x="48" y="234"/>
                  </a:lnTo>
                  <a:lnTo>
                    <a:pt x="78" y="183"/>
                  </a:lnTo>
                  <a:lnTo>
                    <a:pt x="99" y="175"/>
                  </a:lnTo>
                  <a:cubicBezTo>
                    <a:pt x="110" y="171"/>
                    <a:pt x="127" y="167"/>
                    <a:pt x="137" y="167"/>
                  </a:cubicBezTo>
                  <a:cubicBezTo>
                    <a:pt x="147" y="167"/>
                    <a:pt x="185" y="173"/>
                    <a:pt x="221" y="181"/>
                  </a:cubicBezTo>
                  <a:cubicBezTo>
                    <a:pt x="257" y="189"/>
                    <a:pt x="296" y="199"/>
                    <a:pt x="308" y="205"/>
                  </a:cubicBezTo>
                  <a:lnTo>
                    <a:pt x="330" y="214"/>
                  </a:lnTo>
                  <a:lnTo>
                    <a:pt x="330" y="246"/>
                  </a:lnTo>
                  <a:lnTo>
                    <a:pt x="348" y="265"/>
                  </a:lnTo>
                  <a:cubicBezTo>
                    <a:pt x="358" y="276"/>
                    <a:pt x="374" y="296"/>
                    <a:pt x="383" y="310"/>
                  </a:cubicBezTo>
                  <a:lnTo>
                    <a:pt x="401" y="335"/>
                  </a:lnTo>
                  <a:lnTo>
                    <a:pt x="401" y="369"/>
                  </a:lnTo>
                  <a:lnTo>
                    <a:pt x="429" y="398"/>
                  </a:lnTo>
                  <a:lnTo>
                    <a:pt x="458" y="428"/>
                  </a:lnTo>
                  <a:lnTo>
                    <a:pt x="476" y="415"/>
                  </a:lnTo>
                  <a:lnTo>
                    <a:pt x="491" y="423"/>
                  </a:lnTo>
                  <a:lnTo>
                    <a:pt x="505" y="432"/>
                  </a:lnTo>
                  <a:lnTo>
                    <a:pt x="543" y="426"/>
                  </a:lnTo>
                  <a:lnTo>
                    <a:pt x="541" y="412"/>
                  </a:lnTo>
                  <a:lnTo>
                    <a:pt x="538" y="398"/>
                  </a:lnTo>
                  <a:lnTo>
                    <a:pt x="514" y="391"/>
                  </a:lnTo>
                  <a:cubicBezTo>
                    <a:pt x="500" y="388"/>
                    <a:pt x="483" y="380"/>
                    <a:pt x="476" y="375"/>
                  </a:cubicBezTo>
                  <a:cubicBezTo>
                    <a:pt x="469" y="370"/>
                    <a:pt x="463" y="364"/>
                    <a:pt x="463" y="360"/>
                  </a:cubicBezTo>
                  <a:lnTo>
                    <a:pt x="463" y="354"/>
                  </a:lnTo>
                  <a:lnTo>
                    <a:pt x="513" y="354"/>
                  </a:lnTo>
                  <a:lnTo>
                    <a:pt x="567" y="371"/>
                  </a:lnTo>
                  <a:lnTo>
                    <a:pt x="577" y="359"/>
                  </a:lnTo>
                  <a:lnTo>
                    <a:pt x="587" y="348"/>
                  </a:lnTo>
                  <a:lnTo>
                    <a:pt x="625" y="348"/>
                  </a:lnTo>
                  <a:lnTo>
                    <a:pt x="661" y="379"/>
                  </a:lnTo>
                  <a:cubicBezTo>
                    <a:pt x="681" y="397"/>
                    <a:pt x="706" y="424"/>
                    <a:pt x="718" y="439"/>
                  </a:cubicBezTo>
                  <a:lnTo>
                    <a:pt x="738" y="468"/>
                  </a:lnTo>
                  <a:lnTo>
                    <a:pt x="761" y="477"/>
                  </a:lnTo>
                  <a:lnTo>
                    <a:pt x="783" y="487"/>
                  </a:lnTo>
                  <a:lnTo>
                    <a:pt x="788" y="483"/>
                  </a:lnTo>
                  <a:cubicBezTo>
                    <a:pt x="791" y="481"/>
                    <a:pt x="793" y="472"/>
                    <a:pt x="793" y="464"/>
                  </a:cubicBezTo>
                  <a:lnTo>
                    <a:pt x="793" y="449"/>
                  </a:lnTo>
                  <a:lnTo>
                    <a:pt x="808" y="441"/>
                  </a:lnTo>
                  <a:lnTo>
                    <a:pt x="799" y="420"/>
                  </a:lnTo>
                  <a:lnTo>
                    <a:pt x="782" y="414"/>
                  </a:lnTo>
                  <a:lnTo>
                    <a:pt x="765" y="408"/>
                  </a:lnTo>
                  <a:lnTo>
                    <a:pt x="835" y="415"/>
                  </a:lnTo>
                  <a:lnTo>
                    <a:pt x="845" y="427"/>
                  </a:lnTo>
                  <a:lnTo>
                    <a:pt x="856" y="438"/>
                  </a:lnTo>
                  <a:lnTo>
                    <a:pt x="867" y="425"/>
                  </a:lnTo>
                  <a:cubicBezTo>
                    <a:pt x="874" y="418"/>
                    <a:pt x="879" y="408"/>
                    <a:pt x="879" y="402"/>
                  </a:cubicBezTo>
                  <a:lnTo>
                    <a:pt x="879" y="392"/>
                  </a:lnTo>
                  <a:lnTo>
                    <a:pt x="852" y="370"/>
                  </a:lnTo>
                  <a:lnTo>
                    <a:pt x="824" y="347"/>
                  </a:lnTo>
                  <a:lnTo>
                    <a:pt x="832" y="334"/>
                  </a:lnTo>
                  <a:lnTo>
                    <a:pt x="841" y="320"/>
                  </a:lnTo>
                  <a:lnTo>
                    <a:pt x="862" y="314"/>
                  </a:lnTo>
                  <a:lnTo>
                    <a:pt x="883" y="307"/>
                  </a:lnTo>
                  <a:lnTo>
                    <a:pt x="920" y="311"/>
                  </a:lnTo>
                  <a:lnTo>
                    <a:pt x="958" y="316"/>
                  </a:lnTo>
                  <a:lnTo>
                    <a:pt x="1012" y="284"/>
                  </a:lnTo>
                  <a:lnTo>
                    <a:pt x="1012" y="262"/>
                  </a:lnTo>
                  <a:lnTo>
                    <a:pt x="950" y="195"/>
                  </a:lnTo>
                  <a:lnTo>
                    <a:pt x="927" y="183"/>
                  </a:lnTo>
                  <a:lnTo>
                    <a:pt x="903" y="171"/>
                  </a:lnTo>
                  <a:lnTo>
                    <a:pt x="907" y="146"/>
                  </a:lnTo>
                  <a:lnTo>
                    <a:pt x="912" y="122"/>
                  </a:lnTo>
                  <a:lnTo>
                    <a:pt x="892" y="111"/>
                  </a:lnTo>
                  <a:lnTo>
                    <a:pt x="872" y="99"/>
                  </a:lnTo>
                  <a:lnTo>
                    <a:pt x="854" y="108"/>
                  </a:lnTo>
                  <a:lnTo>
                    <a:pt x="836" y="116"/>
                  </a:lnTo>
                  <a:lnTo>
                    <a:pt x="799" y="118"/>
                  </a:lnTo>
                  <a:lnTo>
                    <a:pt x="761" y="119"/>
                  </a:lnTo>
                  <a:lnTo>
                    <a:pt x="721" y="83"/>
                  </a:lnTo>
                  <a:lnTo>
                    <a:pt x="681" y="47"/>
                  </a:lnTo>
                  <a:lnTo>
                    <a:pt x="626" y="23"/>
                  </a:lnTo>
                  <a:lnTo>
                    <a:pt x="571" y="0"/>
                  </a:lnTo>
                  <a:lnTo>
                    <a:pt x="535" y="0"/>
                  </a:lnTo>
                  <a:lnTo>
                    <a:pt x="499" y="0"/>
                  </a:lnTo>
                  <a:lnTo>
                    <a:pt x="420" y="31"/>
                  </a:lnTo>
                  <a:lnTo>
                    <a:pt x="346" y="102"/>
                  </a:lnTo>
                  <a:lnTo>
                    <a:pt x="346" y="116"/>
                  </a:lnTo>
                  <a:cubicBezTo>
                    <a:pt x="346" y="124"/>
                    <a:pt x="343" y="134"/>
                    <a:pt x="339" y="139"/>
                  </a:cubicBezTo>
                  <a:lnTo>
                    <a:pt x="332" y="149"/>
                  </a:lnTo>
                  <a:lnTo>
                    <a:pt x="255" y="134"/>
                  </a:lnTo>
                  <a:lnTo>
                    <a:pt x="179" y="119"/>
                  </a:lnTo>
                  <a:lnTo>
                    <a:pt x="136" y="122"/>
                  </a:lnTo>
                  <a:lnTo>
                    <a:pt x="94" y="126"/>
                  </a:lnTo>
                  <a:lnTo>
                    <a:pt x="67" y="144"/>
                  </a:lnTo>
                  <a:lnTo>
                    <a:pt x="40" y="161"/>
                  </a:lnTo>
                  <a:lnTo>
                    <a:pt x="20" y="195"/>
                  </a:lnTo>
                  <a:lnTo>
                    <a:pt x="0" y="229"/>
                  </a:lnTo>
                  <a:lnTo>
                    <a:pt x="10" y="284"/>
                  </a:lnTo>
                  <a:lnTo>
                    <a:pt x="29" y="308"/>
                  </a:lnTo>
                  <a:cubicBezTo>
                    <a:pt x="40" y="321"/>
                    <a:pt x="58" y="338"/>
                    <a:pt x="70" y="346"/>
                  </a:cubicBezTo>
                  <a:cubicBezTo>
                    <a:pt x="82" y="353"/>
                    <a:pt x="107" y="365"/>
                    <a:pt x="128" y="373"/>
                  </a:cubicBezTo>
                  <a:cubicBezTo>
                    <a:pt x="148" y="380"/>
                    <a:pt x="176" y="388"/>
                    <a:pt x="190" y="391"/>
                  </a:cubicBezTo>
                  <a:cubicBezTo>
                    <a:pt x="205" y="393"/>
                    <a:pt x="233" y="400"/>
                    <a:pt x="253" y="405"/>
                  </a:cubicBezTo>
                  <a:lnTo>
                    <a:pt x="289" y="415"/>
                  </a:lnTo>
                  <a:lnTo>
                    <a:pt x="305" y="430"/>
                  </a:lnTo>
                  <a:lnTo>
                    <a:pt x="321" y="445"/>
                  </a:lnTo>
                  <a:lnTo>
                    <a:pt x="330" y="476"/>
                  </a:lnTo>
                  <a:lnTo>
                    <a:pt x="340" y="508"/>
                  </a:lnTo>
                  <a:lnTo>
                    <a:pt x="347" y="508"/>
                  </a:lnTo>
                </a:path>
              </a:pathLst>
            </a:custGeom>
            <a:solidFill>
              <a:srgbClr val="CFCFC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 name="Freeform 14"/>
            <p:cNvSpPr>
              <a:spLocks noChangeArrowheads="1"/>
            </p:cNvSpPr>
            <p:nvPr/>
          </p:nvSpPr>
          <p:spPr bwMode="auto">
            <a:xfrm>
              <a:off x="182" y="850"/>
              <a:ext cx="381" cy="192"/>
            </a:xfrm>
            <a:custGeom>
              <a:avLst/>
              <a:gdLst>
                <a:gd name="T0" fmla="*/ 348 w 1004"/>
                <a:gd name="T1" fmla="*/ 494 h 505"/>
                <a:gd name="T2" fmla="*/ 340 w 1004"/>
                <a:gd name="T3" fmla="*/ 447 h 505"/>
                <a:gd name="T4" fmla="*/ 296 w 1004"/>
                <a:gd name="T5" fmla="*/ 391 h 505"/>
                <a:gd name="T6" fmla="*/ 220 w 1004"/>
                <a:gd name="T7" fmla="*/ 363 h 505"/>
                <a:gd name="T8" fmla="*/ 112 w 1004"/>
                <a:gd name="T9" fmla="*/ 337 h 505"/>
                <a:gd name="T10" fmla="*/ 48 w 1004"/>
                <a:gd name="T11" fmla="*/ 290 h 505"/>
                <a:gd name="T12" fmla="*/ 31 w 1004"/>
                <a:gd name="T13" fmla="*/ 245 h 505"/>
                <a:gd name="T14" fmla="*/ 57 w 1004"/>
                <a:gd name="T15" fmla="*/ 190 h 505"/>
                <a:gd name="T16" fmla="*/ 96 w 1004"/>
                <a:gd name="T17" fmla="*/ 163 h 505"/>
                <a:gd name="T18" fmla="*/ 221 w 1004"/>
                <a:gd name="T19" fmla="*/ 177 h 505"/>
                <a:gd name="T20" fmla="*/ 329 w 1004"/>
                <a:gd name="T21" fmla="*/ 210 h 505"/>
                <a:gd name="T22" fmla="*/ 346 w 1004"/>
                <a:gd name="T23" fmla="*/ 268 h 505"/>
                <a:gd name="T24" fmla="*/ 395 w 1004"/>
                <a:gd name="T25" fmla="*/ 334 h 505"/>
                <a:gd name="T26" fmla="*/ 391 w 1004"/>
                <a:gd name="T27" fmla="*/ 356 h 505"/>
                <a:gd name="T28" fmla="*/ 442 w 1004"/>
                <a:gd name="T29" fmla="*/ 418 h 505"/>
                <a:gd name="T30" fmla="*/ 473 w 1004"/>
                <a:gd name="T31" fmla="*/ 411 h 505"/>
                <a:gd name="T32" fmla="*/ 493 w 1004"/>
                <a:gd name="T33" fmla="*/ 425 h 505"/>
                <a:gd name="T34" fmla="*/ 529 w 1004"/>
                <a:gd name="T35" fmla="*/ 401 h 505"/>
                <a:gd name="T36" fmla="*/ 470 w 1004"/>
                <a:gd name="T37" fmla="*/ 377 h 505"/>
                <a:gd name="T38" fmla="*/ 456 w 1004"/>
                <a:gd name="T39" fmla="*/ 361 h 505"/>
                <a:gd name="T40" fmla="*/ 467 w 1004"/>
                <a:gd name="T41" fmla="*/ 346 h 505"/>
                <a:gd name="T42" fmla="*/ 519 w 1004"/>
                <a:gd name="T43" fmla="*/ 354 h 505"/>
                <a:gd name="T44" fmla="*/ 568 w 1004"/>
                <a:gd name="T45" fmla="*/ 355 h 505"/>
                <a:gd name="T46" fmla="*/ 621 w 1004"/>
                <a:gd name="T47" fmla="*/ 344 h 505"/>
                <a:gd name="T48" fmla="*/ 710 w 1004"/>
                <a:gd name="T49" fmla="*/ 435 h 505"/>
                <a:gd name="T50" fmla="*/ 748 w 1004"/>
                <a:gd name="T51" fmla="*/ 468 h 505"/>
                <a:gd name="T52" fmla="*/ 786 w 1004"/>
                <a:gd name="T53" fmla="*/ 477 h 505"/>
                <a:gd name="T54" fmla="*/ 778 w 1004"/>
                <a:gd name="T55" fmla="*/ 444 h 505"/>
                <a:gd name="T56" fmla="*/ 796 w 1004"/>
                <a:gd name="T57" fmla="*/ 439 h 505"/>
                <a:gd name="T58" fmla="*/ 778 w 1004"/>
                <a:gd name="T59" fmla="*/ 414 h 505"/>
                <a:gd name="T60" fmla="*/ 733 w 1004"/>
                <a:gd name="T61" fmla="*/ 406 h 505"/>
                <a:gd name="T62" fmla="*/ 787 w 1004"/>
                <a:gd name="T63" fmla="*/ 403 h 505"/>
                <a:gd name="T64" fmla="*/ 850 w 1004"/>
                <a:gd name="T65" fmla="*/ 424 h 505"/>
                <a:gd name="T66" fmla="*/ 870 w 1004"/>
                <a:gd name="T67" fmla="*/ 393 h 505"/>
                <a:gd name="T68" fmla="*/ 854 w 1004"/>
                <a:gd name="T69" fmla="*/ 377 h 505"/>
                <a:gd name="T70" fmla="*/ 812 w 1004"/>
                <a:gd name="T71" fmla="*/ 335 h 505"/>
                <a:gd name="T72" fmla="*/ 855 w 1004"/>
                <a:gd name="T73" fmla="*/ 304 h 505"/>
                <a:gd name="T74" fmla="*/ 983 w 1004"/>
                <a:gd name="T75" fmla="*/ 290 h 505"/>
                <a:gd name="T76" fmla="*/ 976 w 1004"/>
                <a:gd name="T77" fmla="*/ 231 h 505"/>
                <a:gd name="T78" fmla="*/ 917 w 1004"/>
                <a:gd name="T79" fmla="*/ 181 h 505"/>
                <a:gd name="T80" fmla="*/ 895 w 1004"/>
                <a:gd name="T81" fmla="*/ 147 h 505"/>
                <a:gd name="T82" fmla="*/ 894 w 1004"/>
                <a:gd name="T83" fmla="*/ 117 h 505"/>
                <a:gd name="T84" fmla="*/ 847 w 1004"/>
                <a:gd name="T85" fmla="*/ 103 h 505"/>
                <a:gd name="T86" fmla="*/ 825 w 1004"/>
                <a:gd name="T87" fmla="*/ 131 h 505"/>
                <a:gd name="T88" fmla="*/ 813 w 1004"/>
                <a:gd name="T89" fmla="*/ 115 h 505"/>
                <a:gd name="T90" fmla="*/ 757 w 1004"/>
                <a:gd name="T91" fmla="*/ 123 h 505"/>
                <a:gd name="T92" fmla="*/ 568 w 1004"/>
                <a:gd name="T93" fmla="*/ 0 h 505"/>
                <a:gd name="T94" fmla="*/ 481 w 1004"/>
                <a:gd name="T95" fmla="*/ 1 h 505"/>
                <a:gd name="T96" fmla="*/ 398 w 1004"/>
                <a:gd name="T97" fmla="*/ 39 h 505"/>
                <a:gd name="T98" fmla="*/ 345 w 1004"/>
                <a:gd name="T99" fmla="*/ 92 h 505"/>
                <a:gd name="T100" fmla="*/ 332 w 1004"/>
                <a:gd name="T101" fmla="*/ 144 h 505"/>
                <a:gd name="T102" fmla="*/ 284 w 1004"/>
                <a:gd name="T103" fmla="*/ 139 h 505"/>
                <a:gd name="T104" fmla="*/ 139 w 1004"/>
                <a:gd name="T105" fmla="*/ 115 h 505"/>
                <a:gd name="T106" fmla="*/ 74 w 1004"/>
                <a:gd name="T107" fmla="*/ 131 h 505"/>
                <a:gd name="T108" fmla="*/ 11 w 1004"/>
                <a:gd name="T109" fmla="*/ 191 h 505"/>
                <a:gd name="T110" fmla="*/ 0 w 1004"/>
                <a:gd name="T111" fmla="*/ 264 h 505"/>
                <a:gd name="T112" fmla="*/ 21 w 1004"/>
                <a:gd name="T113" fmla="*/ 307 h 505"/>
                <a:gd name="T114" fmla="*/ 109 w 1004"/>
                <a:gd name="T115" fmla="*/ 363 h 505"/>
                <a:gd name="T116" fmla="*/ 192 w 1004"/>
                <a:gd name="T117" fmla="*/ 387 h 505"/>
                <a:gd name="T118" fmla="*/ 300 w 1004"/>
                <a:gd name="T119" fmla="*/ 419 h 505"/>
                <a:gd name="T120" fmla="*/ 329 w 1004"/>
                <a:gd name="T121" fmla="*/ 489 h 505"/>
                <a:gd name="T122" fmla="*/ 336 w 1004"/>
                <a:gd name="T123" fmla="*/ 50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04" h="505">
                  <a:moveTo>
                    <a:pt x="336" y="504"/>
                  </a:moveTo>
                  <a:cubicBezTo>
                    <a:pt x="340" y="504"/>
                    <a:pt x="345" y="499"/>
                    <a:pt x="348" y="494"/>
                  </a:cubicBezTo>
                  <a:lnTo>
                    <a:pt x="353" y="483"/>
                  </a:lnTo>
                  <a:lnTo>
                    <a:pt x="340" y="447"/>
                  </a:lnTo>
                  <a:lnTo>
                    <a:pt x="328" y="411"/>
                  </a:lnTo>
                  <a:lnTo>
                    <a:pt x="296" y="391"/>
                  </a:lnTo>
                  <a:lnTo>
                    <a:pt x="264" y="371"/>
                  </a:lnTo>
                  <a:lnTo>
                    <a:pt x="220" y="363"/>
                  </a:lnTo>
                  <a:cubicBezTo>
                    <a:pt x="196" y="359"/>
                    <a:pt x="162" y="352"/>
                    <a:pt x="144" y="346"/>
                  </a:cubicBezTo>
                  <a:lnTo>
                    <a:pt x="112" y="337"/>
                  </a:lnTo>
                  <a:lnTo>
                    <a:pt x="80" y="313"/>
                  </a:lnTo>
                  <a:lnTo>
                    <a:pt x="48" y="290"/>
                  </a:lnTo>
                  <a:lnTo>
                    <a:pt x="39" y="268"/>
                  </a:lnTo>
                  <a:lnTo>
                    <a:pt x="31" y="245"/>
                  </a:lnTo>
                  <a:lnTo>
                    <a:pt x="43" y="218"/>
                  </a:lnTo>
                  <a:lnTo>
                    <a:pt x="57" y="190"/>
                  </a:lnTo>
                  <a:lnTo>
                    <a:pt x="76" y="176"/>
                  </a:lnTo>
                  <a:lnTo>
                    <a:pt x="96" y="163"/>
                  </a:lnTo>
                  <a:lnTo>
                    <a:pt x="158" y="163"/>
                  </a:lnTo>
                  <a:lnTo>
                    <a:pt x="221" y="177"/>
                  </a:lnTo>
                  <a:cubicBezTo>
                    <a:pt x="256" y="184"/>
                    <a:pt x="295" y="195"/>
                    <a:pt x="307" y="201"/>
                  </a:cubicBezTo>
                  <a:lnTo>
                    <a:pt x="329" y="210"/>
                  </a:lnTo>
                  <a:lnTo>
                    <a:pt x="329" y="255"/>
                  </a:lnTo>
                  <a:lnTo>
                    <a:pt x="346" y="268"/>
                  </a:lnTo>
                  <a:cubicBezTo>
                    <a:pt x="354" y="275"/>
                    <a:pt x="369" y="292"/>
                    <a:pt x="378" y="307"/>
                  </a:cubicBezTo>
                  <a:lnTo>
                    <a:pt x="395" y="334"/>
                  </a:lnTo>
                  <a:lnTo>
                    <a:pt x="393" y="345"/>
                  </a:lnTo>
                  <a:lnTo>
                    <a:pt x="391" y="356"/>
                  </a:lnTo>
                  <a:lnTo>
                    <a:pt x="417" y="387"/>
                  </a:lnTo>
                  <a:lnTo>
                    <a:pt x="442" y="418"/>
                  </a:lnTo>
                  <a:lnTo>
                    <a:pt x="458" y="415"/>
                  </a:lnTo>
                  <a:lnTo>
                    <a:pt x="473" y="411"/>
                  </a:lnTo>
                  <a:lnTo>
                    <a:pt x="483" y="418"/>
                  </a:lnTo>
                  <a:lnTo>
                    <a:pt x="493" y="425"/>
                  </a:lnTo>
                  <a:lnTo>
                    <a:pt x="529" y="421"/>
                  </a:lnTo>
                  <a:lnTo>
                    <a:pt x="529" y="401"/>
                  </a:lnTo>
                  <a:lnTo>
                    <a:pt x="505" y="391"/>
                  </a:lnTo>
                  <a:cubicBezTo>
                    <a:pt x="492" y="386"/>
                    <a:pt x="477" y="379"/>
                    <a:pt x="470" y="377"/>
                  </a:cubicBezTo>
                  <a:lnTo>
                    <a:pt x="458" y="372"/>
                  </a:lnTo>
                  <a:lnTo>
                    <a:pt x="456" y="361"/>
                  </a:lnTo>
                  <a:lnTo>
                    <a:pt x="453" y="350"/>
                  </a:lnTo>
                  <a:lnTo>
                    <a:pt x="467" y="346"/>
                  </a:lnTo>
                  <a:lnTo>
                    <a:pt x="480" y="342"/>
                  </a:lnTo>
                  <a:lnTo>
                    <a:pt x="519" y="354"/>
                  </a:lnTo>
                  <a:lnTo>
                    <a:pt x="559" y="366"/>
                  </a:lnTo>
                  <a:lnTo>
                    <a:pt x="568" y="355"/>
                  </a:lnTo>
                  <a:lnTo>
                    <a:pt x="578" y="344"/>
                  </a:lnTo>
                  <a:lnTo>
                    <a:pt x="621" y="344"/>
                  </a:lnTo>
                  <a:lnTo>
                    <a:pt x="657" y="378"/>
                  </a:lnTo>
                  <a:cubicBezTo>
                    <a:pt x="677" y="397"/>
                    <a:pt x="701" y="423"/>
                    <a:pt x="710" y="435"/>
                  </a:cubicBezTo>
                  <a:lnTo>
                    <a:pt x="727" y="459"/>
                  </a:lnTo>
                  <a:lnTo>
                    <a:pt x="748" y="468"/>
                  </a:lnTo>
                  <a:cubicBezTo>
                    <a:pt x="760" y="473"/>
                    <a:pt x="773" y="477"/>
                    <a:pt x="778" y="477"/>
                  </a:cubicBezTo>
                  <a:lnTo>
                    <a:pt x="786" y="477"/>
                  </a:lnTo>
                  <a:lnTo>
                    <a:pt x="782" y="461"/>
                  </a:lnTo>
                  <a:lnTo>
                    <a:pt x="778" y="444"/>
                  </a:lnTo>
                  <a:lnTo>
                    <a:pt x="787" y="442"/>
                  </a:lnTo>
                  <a:lnTo>
                    <a:pt x="796" y="439"/>
                  </a:lnTo>
                  <a:lnTo>
                    <a:pt x="787" y="426"/>
                  </a:lnTo>
                  <a:lnTo>
                    <a:pt x="778" y="414"/>
                  </a:lnTo>
                  <a:lnTo>
                    <a:pt x="755" y="410"/>
                  </a:lnTo>
                  <a:lnTo>
                    <a:pt x="733" y="406"/>
                  </a:lnTo>
                  <a:lnTo>
                    <a:pt x="752" y="404"/>
                  </a:lnTo>
                  <a:cubicBezTo>
                    <a:pt x="763" y="403"/>
                    <a:pt x="779" y="402"/>
                    <a:pt x="787" y="403"/>
                  </a:cubicBezTo>
                  <a:cubicBezTo>
                    <a:pt x="796" y="404"/>
                    <a:pt x="813" y="409"/>
                    <a:pt x="826" y="414"/>
                  </a:cubicBezTo>
                  <a:lnTo>
                    <a:pt x="850" y="424"/>
                  </a:lnTo>
                  <a:lnTo>
                    <a:pt x="860" y="413"/>
                  </a:lnTo>
                  <a:cubicBezTo>
                    <a:pt x="866" y="406"/>
                    <a:pt x="870" y="397"/>
                    <a:pt x="870" y="393"/>
                  </a:cubicBezTo>
                  <a:lnTo>
                    <a:pt x="870" y="384"/>
                  </a:lnTo>
                  <a:lnTo>
                    <a:pt x="854" y="377"/>
                  </a:lnTo>
                  <a:cubicBezTo>
                    <a:pt x="846" y="373"/>
                    <a:pt x="833" y="362"/>
                    <a:pt x="825" y="353"/>
                  </a:cubicBezTo>
                  <a:lnTo>
                    <a:pt x="812" y="335"/>
                  </a:lnTo>
                  <a:lnTo>
                    <a:pt x="834" y="320"/>
                  </a:lnTo>
                  <a:lnTo>
                    <a:pt x="855" y="304"/>
                  </a:lnTo>
                  <a:lnTo>
                    <a:pt x="962" y="304"/>
                  </a:lnTo>
                  <a:lnTo>
                    <a:pt x="983" y="290"/>
                  </a:lnTo>
                  <a:cubicBezTo>
                    <a:pt x="994" y="282"/>
                    <a:pt x="1003" y="273"/>
                    <a:pt x="1003" y="270"/>
                  </a:cubicBezTo>
                  <a:cubicBezTo>
                    <a:pt x="1003" y="266"/>
                    <a:pt x="991" y="249"/>
                    <a:pt x="976" y="231"/>
                  </a:cubicBezTo>
                  <a:lnTo>
                    <a:pt x="948" y="198"/>
                  </a:lnTo>
                  <a:lnTo>
                    <a:pt x="917" y="181"/>
                  </a:lnTo>
                  <a:lnTo>
                    <a:pt x="886" y="163"/>
                  </a:lnTo>
                  <a:lnTo>
                    <a:pt x="895" y="147"/>
                  </a:lnTo>
                  <a:lnTo>
                    <a:pt x="903" y="131"/>
                  </a:lnTo>
                  <a:lnTo>
                    <a:pt x="894" y="117"/>
                  </a:lnTo>
                  <a:lnTo>
                    <a:pt x="885" y="103"/>
                  </a:lnTo>
                  <a:lnTo>
                    <a:pt x="847" y="103"/>
                  </a:lnTo>
                  <a:lnTo>
                    <a:pt x="836" y="117"/>
                  </a:lnTo>
                  <a:lnTo>
                    <a:pt x="825" y="131"/>
                  </a:lnTo>
                  <a:lnTo>
                    <a:pt x="819" y="123"/>
                  </a:lnTo>
                  <a:lnTo>
                    <a:pt x="813" y="115"/>
                  </a:lnTo>
                  <a:lnTo>
                    <a:pt x="785" y="119"/>
                  </a:lnTo>
                  <a:lnTo>
                    <a:pt x="757" y="123"/>
                  </a:lnTo>
                  <a:lnTo>
                    <a:pt x="647" y="32"/>
                  </a:lnTo>
                  <a:lnTo>
                    <a:pt x="568" y="0"/>
                  </a:lnTo>
                  <a:lnTo>
                    <a:pt x="525" y="0"/>
                  </a:lnTo>
                  <a:lnTo>
                    <a:pt x="481" y="1"/>
                  </a:lnTo>
                  <a:lnTo>
                    <a:pt x="439" y="20"/>
                  </a:lnTo>
                  <a:lnTo>
                    <a:pt x="398" y="39"/>
                  </a:lnTo>
                  <a:lnTo>
                    <a:pt x="371" y="65"/>
                  </a:lnTo>
                  <a:lnTo>
                    <a:pt x="345" y="92"/>
                  </a:lnTo>
                  <a:lnTo>
                    <a:pt x="340" y="116"/>
                  </a:lnTo>
                  <a:cubicBezTo>
                    <a:pt x="337" y="129"/>
                    <a:pt x="333" y="142"/>
                    <a:pt x="332" y="144"/>
                  </a:cubicBezTo>
                  <a:lnTo>
                    <a:pt x="329" y="148"/>
                  </a:lnTo>
                  <a:lnTo>
                    <a:pt x="284" y="139"/>
                  </a:lnTo>
                  <a:cubicBezTo>
                    <a:pt x="259" y="134"/>
                    <a:pt x="216" y="127"/>
                    <a:pt x="189" y="122"/>
                  </a:cubicBezTo>
                  <a:lnTo>
                    <a:pt x="139" y="115"/>
                  </a:lnTo>
                  <a:lnTo>
                    <a:pt x="107" y="123"/>
                  </a:lnTo>
                  <a:lnTo>
                    <a:pt x="74" y="131"/>
                  </a:lnTo>
                  <a:lnTo>
                    <a:pt x="48" y="152"/>
                  </a:lnTo>
                  <a:cubicBezTo>
                    <a:pt x="34" y="164"/>
                    <a:pt x="17" y="181"/>
                    <a:pt x="11" y="191"/>
                  </a:cubicBezTo>
                  <a:lnTo>
                    <a:pt x="0" y="209"/>
                  </a:lnTo>
                  <a:lnTo>
                    <a:pt x="0" y="264"/>
                  </a:lnTo>
                  <a:lnTo>
                    <a:pt x="10" y="286"/>
                  </a:lnTo>
                  <a:lnTo>
                    <a:pt x="21" y="307"/>
                  </a:lnTo>
                  <a:lnTo>
                    <a:pt x="50" y="329"/>
                  </a:lnTo>
                  <a:cubicBezTo>
                    <a:pt x="66" y="341"/>
                    <a:pt x="92" y="356"/>
                    <a:pt x="109" y="363"/>
                  </a:cubicBezTo>
                  <a:lnTo>
                    <a:pt x="138" y="376"/>
                  </a:lnTo>
                  <a:lnTo>
                    <a:pt x="192" y="387"/>
                  </a:lnTo>
                  <a:cubicBezTo>
                    <a:pt x="221" y="393"/>
                    <a:pt x="257" y="402"/>
                    <a:pt x="272" y="408"/>
                  </a:cubicBezTo>
                  <a:lnTo>
                    <a:pt x="300" y="419"/>
                  </a:lnTo>
                  <a:lnTo>
                    <a:pt x="314" y="447"/>
                  </a:lnTo>
                  <a:cubicBezTo>
                    <a:pt x="322" y="462"/>
                    <a:pt x="329" y="481"/>
                    <a:pt x="329" y="489"/>
                  </a:cubicBezTo>
                  <a:lnTo>
                    <a:pt x="329" y="504"/>
                  </a:lnTo>
                  <a:lnTo>
                    <a:pt x="336" y="504"/>
                  </a:lnTo>
                </a:path>
              </a:pathLst>
            </a:custGeom>
            <a:solidFill>
              <a:srgbClr val="ADADA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 name="Freeform 15"/>
            <p:cNvSpPr>
              <a:spLocks noChangeArrowheads="1"/>
            </p:cNvSpPr>
            <p:nvPr/>
          </p:nvSpPr>
          <p:spPr bwMode="auto">
            <a:xfrm>
              <a:off x="182" y="852"/>
              <a:ext cx="383" cy="187"/>
            </a:xfrm>
            <a:custGeom>
              <a:avLst/>
              <a:gdLst>
                <a:gd name="T0" fmla="*/ 350 w 1010"/>
                <a:gd name="T1" fmla="*/ 488 h 495"/>
                <a:gd name="T2" fmla="*/ 331 w 1010"/>
                <a:gd name="T3" fmla="*/ 416 h 495"/>
                <a:gd name="T4" fmla="*/ 277 w 1010"/>
                <a:gd name="T5" fmla="*/ 375 h 495"/>
                <a:gd name="T6" fmla="*/ 179 w 1010"/>
                <a:gd name="T7" fmla="*/ 354 h 495"/>
                <a:gd name="T8" fmla="*/ 76 w 1010"/>
                <a:gd name="T9" fmla="*/ 313 h 495"/>
                <a:gd name="T10" fmla="*/ 42 w 1010"/>
                <a:gd name="T11" fmla="*/ 277 h 495"/>
                <a:gd name="T12" fmla="*/ 32 w 1010"/>
                <a:gd name="T13" fmla="*/ 237 h 495"/>
                <a:gd name="T14" fmla="*/ 55 w 1010"/>
                <a:gd name="T15" fmla="*/ 190 h 495"/>
                <a:gd name="T16" fmla="*/ 88 w 1010"/>
                <a:gd name="T17" fmla="*/ 165 h 495"/>
                <a:gd name="T18" fmla="*/ 147 w 1010"/>
                <a:gd name="T19" fmla="*/ 157 h 495"/>
                <a:gd name="T20" fmla="*/ 306 w 1010"/>
                <a:gd name="T21" fmla="*/ 194 h 495"/>
                <a:gd name="T22" fmla="*/ 331 w 1010"/>
                <a:gd name="T23" fmla="*/ 246 h 495"/>
                <a:gd name="T24" fmla="*/ 382 w 1010"/>
                <a:gd name="T25" fmla="*/ 303 h 495"/>
                <a:gd name="T26" fmla="*/ 393 w 1010"/>
                <a:gd name="T27" fmla="*/ 353 h 495"/>
                <a:gd name="T28" fmla="*/ 445 w 1010"/>
                <a:gd name="T29" fmla="*/ 413 h 495"/>
                <a:gd name="T30" fmla="*/ 486 w 1010"/>
                <a:gd name="T31" fmla="*/ 406 h 495"/>
                <a:gd name="T32" fmla="*/ 496 w 1010"/>
                <a:gd name="T33" fmla="*/ 420 h 495"/>
                <a:gd name="T34" fmla="*/ 527 w 1010"/>
                <a:gd name="T35" fmla="*/ 413 h 495"/>
                <a:gd name="T36" fmla="*/ 497 w 1010"/>
                <a:gd name="T37" fmla="*/ 385 h 495"/>
                <a:gd name="T38" fmla="*/ 447 w 1010"/>
                <a:gd name="T39" fmla="*/ 355 h 495"/>
                <a:gd name="T40" fmla="*/ 457 w 1010"/>
                <a:gd name="T41" fmla="*/ 341 h 495"/>
                <a:gd name="T42" fmla="*/ 530 w 1010"/>
                <a:gd name="T43" fmla="*/ 351 h 495"/>
                <a:gd name="T44" fmla="*/ 570 w 1010"/>
                <a:gd name="T45" fmla="*/ 342 h 495"/>
                <a:gd name="T46" fmla="*/ 612 w 1010"/>
                <a:gd name="T47" fmla="*/ 333 h 495"/>
                <a:gd name="T48" fmla="*/ 691 w 1010"/>
                <a:gd name="T49" fmla="*/ 398 h 495"/>
                <a:gd name="T50" fmla="*/ 772 w 1010"/>
                <a:gd name="T51" fmla="*/ 474 h 495"/>
                <a:gd name="T52" fmla="*/ 787 w 1010"/>
                <a:gd name="T53" fmla="*/ 466 h 495"/>
                <a:gd name="T54" fmla="*/ 777 w 1010"/>
                <a:gd name="T55" fmla="*/ 445 h 495"/>
                <a:gd name="T56" fmla="*/ 796 w 1010"/>
                <a:gd name="T57" fmla="*/ 436 h 495"/>
                <a:gd name="T58" fmla="*/ 787 w 1010"/>
                <a:gd name="T59" fmla="*/ 415 h 495"/>
                <a:gd name="T60" fmla="*/ 735 w 1010"/>
                <a:gd name="T61" fmla="*/ 403 h 495"/>
                <a:gd name="T62" fmla="*/ 785 w 1010"/>
                <a:gd name="T63" fmla="*/ 393 h 495"/>
                <a:gd name="T64" fmla="*/ 852 w 1010"/>
                <a:gd name="T65" fmla="*/ 421 h 495"/>
                <a:gd name="T66" fmla="*/ 872 w 1010"/>
                <a:gd name="T67" fmla="*/ 393 h 495"/>
                <a:gd name="T68" fmla="*/ 817 w 1010"/>
                <a:gd name="T69" fmla="*/ 345 h 495"/>
                <a:gd name="T70" fmla="*/ 849 w 1010"/>
                <a:gd name="T71" fmla="*/ 301 h 495"/>
                <a:gd name="T72" fmla="*/ 1009 w 1010"/>
                <a:gd name="T73" fmla="*/ 269 h 495"/>
                <a:gd name="T74" fmla="*/ 948 w 1010"/>
                <a:gd name="T75" fmla="*/ 194 h 495"/>
                <a:gd name="T76" fmla="*/ 890 w 1010"/>
                <a:gd name="T77" fmla="*/ 165 h 495"/>
                <a:gd name="T78" fmla="*/ 876 w 1010"/>
                <a:gd name="T79" fmla="*/ 103 h 495"/>
                <a:gd name="T80" fmla="*/ 826 w 1010"/>
                <a:gd name="T81" fmla="*/ 127 h 495"/>
                <a:gd name="T82" fmla="*/ 815 w 1010"/>
                <a:gd name="T83" fmla="*/ 112 h 495"/>
                <a:gd name="T84" fmla="*/ 708 w 1010"/>
                <a:gd name="T85" fmla="*/ 77 h 495"/>
                <a:gd name="T86" fmla="*/ 616 w 1010"/>
                <a:gd name="T87" fmla="*/ 17 h 495"/>
                <a:gd name="T88" fmla="*/ 485 w 1010"/>
                <a:gd name="T89" fmla="*/ 0 h 495"/>
                <a:gd name="T90" fmla="*/ 418 w 1010"/>
                <a:gd name="T91" fmla="*/ 27 h 495"/>
                <a:gd name="T92" fmla="*/ 345 w 1010"/>
                <a:gd name="T93" fmla="*/ 109 h 495"/>
                <a:gd name="T94" fmla="*/ 327 w 1010"/>
                <a:gd name="T95" fmla="*/ 146 h 495"/>
                <a:gd name="T96" fmla="*/ 176 w 1010"/>
                <a:gd name="T97" fmla="*/ 118 h 495"/>
                <a:gd name="T98" fmla="*/ 81 w 1010"/>
                <a:gd name="T99" fmla="*/ 127 h 495"/>
                <a:gd name="T100" fmla="*/ 16 w 1010"/>
                <a:gd name="T101" fmla="*/ 189 h 495"/>
                <a:gd name="T102" fmla="*/ 5 w 1010"/>
                <a:gd name="T103" fmla="*/ 249 h 495"/>
                <a:gd name="T104" fmla="*/ 26 w 1010"/>
                <a:gd name="T105" fmla="*/ 301 h 495"/>
                <a:gd name="T106" fmla="*/ 102 w 1010"/>
                <a:gd name="T107" fmla="*/ 358 h 495"/>
                <a:gd name="T108" fmla="*/ 232 w 1010"/>
                <a:gd name="T109" fmla="*/ 391 h 495"/>
                <a:gd name="T110" fmla="*/ 323 w 1010"/>
                <a:gd name="T111" fmla="*/ 439 h 495"/>
                <a:gd name="T112" fmla="*/ 333 w 1010"/>
                <a:gd name="T113" fmla="*/ 49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10" h="495">
                  <a:moveTo>
                    <a:pt x="339" y="494"/>
                  </a:moveTo>
                  <a:cubicBezTo>
                    <a:pt x="343" y="494"/>
                    <a:pt x="348" y="492"/>
                    <a:pt x="350" y="488"/>
                  </a:cubicBezTo>
                  <a:lnTo>
                    <a:pt x="354" y="483"/>
                  </a:lnTo>
                  <a:lnTo>
                    <a:pt x="331" y="416"/>
                  </a:lnTo>
                  <a:lnTo>
                    <a:pt x="304" y="395"/>
                  </a:lnTo>
                  <a:lnTo>
                    <a:pt x="277" y="375"/>
                  </a:lnTo>
                  <a:lnTo>
                    <a:pt x="236" y="364"/>
                  </a:lnTo>
                  <a:cubicBezTo>
                    <a:pt x="213" y="359"/>
                    <a:pt x="188" y="354"/>
                    <a:pt x="179" y="354"/>
                  </a:cubicBezTo>
                  <a:lnTo>
                    <a:pt x="164" y="354"/>
                  </a:lnTo>
                  <a:lnTo>
                    <a:pt x="76" y="313"/>
                  </a:lnTo>
                  <a:lnTo>
                    <a:pt x="59" y="295"/>
                  </a:lnTo>
                  <a:lnTo>
                    <a:pt x="42" y="277"/>
                  </a:lnTo>
                  <a:lnTo>
                    <a:pt x="37" y="257"/>
                  </a:lnTo>
                  <a:lnTo>
                    <a:pt x="32" y="237"/>
                  </a:lnTo>
                  <a:lnTo>
                    <a:pt x="44" y="214"/>
                  </a:lnTo>
                  <a:lnTo>
                    <a:pt x="55" y="190"/>
                  </a:lnTo>
                  <a:lnTo>
                    <a:pt x="72" y="177"/>
                  </a:lnTo>
                  <a:lnTo>
                    <a:pt x="88" y="165"/>
                  </a:lnTo>
                  <a:lnTo>
                    <a:pt x="117" y="161"/>
                  </a:lnTo>
                  <a:lnTo>
                    <a:pt x="147" y="157"/>
                  </a:lnTo>
                  <a:lnTo>
                    <a:pt x="213" y="171"/>
                  </a:lnTo>
                  <a:cubicBezTo>
                    <a:pt x="250" y="179"/>
                    <a:pt x="291" y="189"/>
                    <a:pt x="306" y="194"/>
                  </a:cubicBezTo>
                  <a:lnTo>
                    <a:pt x="331" y="202"/>
                  </a:lnTo>
                  <a:lnTo>
                    <a:pt x="331" y="246"/>
                  </a:lnTo>
                  <a:lnTo>
                    <a:pt x="347" y="262"/>
                  </a:lnTo>
                  <a:cubicBezTo>
                    <a:pt x="355" y="270"/>
                    <a:pt x="371" y="289"/>
                    <a:pt x="382" y="303"/>
                  </a:cubicBezTo>
                  <a:lnTo>
                    <a:pt x="402" y="329"/>
                  </a:lnTo>
                  <a:lnTo>
                    <a:pt x="393" y="353"/>
                  </a:lnTo>
                  <a:lnTo>
                    <a:pt x="419" y="383"/>
                  </a:lnTo>
                  <a:lnTo>
                    <a:pt x="445" y="413"/>
                  </a:lnTo>
                  <a:lnTo>
                    <a:pt x="465" y="409"/>
                  </a:lnTo>
                  <a:lnTo>
                    <a:pt x="486" y="406"/>
                  </a:lnTo>
                  <a:lnTo>
                    <a:pt x="491" y="413"/>
                  </a:lnTo>
                  <a:lnTo>
                    <a:pt x="496" y="420"/>
                  </a:lnTo>
                  <a:lnTo>
                    <a:pt x="511" y="416"/>
                  </a:lnTo>
                  <a:lnTo>
                    <a:pt x="527" y="413"/>
                  </a:lnTo>
                  <a:lnTo>
                    <a:pt x="527" y="396"/>
                  </a:lnTo>
                  <a:lnTo>
                    <a:pt x="497" y="385"/>
                  </a:lnTo>
                  <a:cubicBezTo>
                    <a:pt x="481" y="380"/>
                    <a:pt x="463" y="371"/>
                    <a:pt x="457" y="365"/>
                  </a:cubicBezTo>
                  <a:lnTo>
                    <a:pt x="447" y="355"/>
                  </a:lnTo>
                  <a:lnTo>
                    <a:pt x="452" y="348"/>
                  </a:lnTo>
                  <a:lnTo>
                    <a:pt x="457" y="341"/>
                  </a:lnTo>
                  <a:lnTo>
                    <a:pt x="501" y="341"/>
                  </a:lnTo>
                  <a:lnTo>
                    <a:pt x="530" y="351"/>
                  </a:lnTo>
                  <a:lnTo>
                    <a:pt x="558" y="361"/>
                  </a:lnTo>
                  <a:lnTo>
                    <a:pt x="570" y="342"/>
                  </a:lnTo>
                  <a:lnTo>
                    <a:pt x="591" y="337"/>
                  </a:lnTo>
                  <a:lnTo>
                    <a:pt x="612" y="333"/>
                  </a:lnTo>
                  <a:lnTo>
                    <a:pt x="652" y="365"/>
                  </a:lnTo>
                  <a:lnTo>
                    <a:pt x="691" y="398"/>
                  </a:lnTo>
                  <a:lnTo>
                    <a:pt x="729" y="455"/>
                  </a:lnTo>
                  <a:lnTo>
                    <a:pt x="772" y="474"/>
                  </a:lnTo>
                  <a:lnTo>
                    <a:pt x="779" y="470"/>
                  </a:lnTo>
                  <a:lnTo>
                    <a:pt x="787" y="466"/>
                  </a:lnTo>
                  <a:lnTo>
                    <a:pt x="782" y="456"/>
                  </a:lnTo>
                  <a:lnTo>
                    <a:pt x="777" y="445"/>
                  </a:lnTo>
                  <a:lnTo>
                    <a:pt x="787" y="440"/>
                  </a:lnTo>
                  <a:lnTo>
                    <a:pt x="796" y="436"/>
                  </a:lnTo>
                  <a:lnTo>
                    <a:pt x="791" y="425"/>
                  </a:lnTo>
                  <a:lnTo>
                    <a:pt x="787" y="415"/>
                  </a:lnTo>
                  <a:lnTo>
                    <a:pt x="761" y="409"/>
                  </a:lnTo>
                  <a:lnTo>
                    <a:pt x="735" y="403"/>
                  </a:lnTo>
                  <a:lnTo>
                    <a:pt x="760" y="398"/>
                  </a:lnTo>
                  <a:lnTo>
                    <a:pt x="785" y="393"/>
                  </a:lnTo>
                  <a:lnTo>
                    <a:pt x="819" y="407"/>
                  </a:lnTo>
                  <a:lnTo>
                    <a:pt x="852" y="421"/>
                  </a:lnTo>
                  <a:lnTo>
                    <a:pt x="862" y="410"/>
                  </a:lnTo>
                  <a:cubicBezTo>
                    <a:pt x="868" y="403"/>
                    <a:pt x="872" y="396"/>
                    <a:pt x="872" y="393"/>
                  </a:cubicBezTo>
                  <a:cubicBezTo>
                    <a:pt x="872" y="390"/>
                    <a:pt x="860" y="378"/>
                    <a:pt x="845" y="367"/>
                  </a:cubicBezTo>
                  <a:lnTo>
                    <a:pt x="817" y="345"/>
                  </a:lnTo>
                  <a:lnTo>
                    <a:pt x="817" y="327"/>
                  </a:lnTo>
                  <a:lnTo>
                    <a:pt x="849" y="301"/>
                  </a:lnTo>
                  <a:lnTo>
                    <a:pt x="962" y="300"/>
                  </a:lnTo>
                  <a:lnTo>
                    <a:pt x="1009" y="269"/>
                  </a:lnTo>
                  <a:lnTo>
                    <a:pt x="979" y="231"/>
                  </a:lnTo>
                  <a:lnTo>
                    <a:pt x="948" y="194"/>
                  </a:lnTo>
                  <a:lnTo>
                    <a:pt x="919" y="179"/>
                  </a:lnTo>
                  <a:lnTo>
                    <a:pt x="890" y="165"/>
                  </a:lnTo>
                  <a:lnTo>
                    <a:pt x="897" y="107"/>
                  </a:lnTo>
                  <a:lnTo>
                    <a:pt x="876" y="103"/>
                  </a:lnTo>
                  <a:lnTo>
                    <a:pt x="854" y="98"/>
                  </a:lnTo>
                  <a:lnTo>
                    <a:pt x="826" y="127"/>
                  </a:lnTo>
                  <a:lnTo>
                    <a:pt x="821" y="119"/>
                  </a:lnTo>
                  <a:lnTo>
                    <a:pt x="815" y="112"/>
                  </a:lnTo>
                  <a:lnTo>
                    <a:pt x="759" y="120"/>
                  </a:lnTo>
                  <a:lnTo>
                    <a:pt x="708" y="77"/>
                  </a:lnTo>
                  <a:lnTo>
                    <a:pt x="656" y="35"/>
                  </a:lnTo>
                  <a:lnTo>
                    <a:pt x="616" y="17"/>
                  </a:lnTo>
                  <a:lnTo>
                    <a:pt x="575" y="0"/>
                  </a:lnTo>
                  <a:lnTo>
                    <a:pt x="485" y="0"/>
                  </a:lnTo>
                  <a:lnTo>
                    <a:pt x="451" y="14"/>
                  </a:lnTo>
                  <a:lnTo>
                    <a:pt x="418" y="27"/>
                  </a:lnTo>
                  <a:lnTo>
                    <a:pt x="355" y="82"/>
                  </a:lnTo>
                  <a:lnTo>
                    <a:pt x="345" y="109"/>
                  </a:lnTo>
                  <a:cubicBezTo>
                    <a:pt x="340" y="124"/>
                    <a:pt x="334" y="139"/>
                    <a:pt x="331" y="141"/>
                  </a:cubicBezTo>
                  <a:lnTo>
                    <a:pt x="327" y="146"/>
                  </a:lnTo>
                  <a:lnTo>
                    <a:pt x="268" y="134"/>
                  </a:lnTo>
                  <a:cubicBezTo>
                    <a:pt x="236" y="127"/>
                    <a:pt x="194" y="120"/>
                    <a:pt x="176" y="118"/>
                  </a:cubicBezTo>
                  <a:lnTo>
                    <a:pt x="142" y="113"/>
                  </a:lnTo>
                  <a:lnTo>
                    <a:pt x="81" y="127"/>
                  </a:lnTo>
                  <a:lnTo>
                    <a:pt x="32" y="162"/>
                  </a:lnTo>
                  <a:lnTo>
                    <a:pt x="16" y="189"/>
                  </a:lnTo>
                  <a:lnTo>
                    <a:pt x="0" y="216"/>
                  </a:lnTo>
                  <a:lnTo>
                    <a:pt x="5" y="249"/>
                  </a:lnTo>
                  <a:lnTo>
                    <a:pt x="9" y="281"/>
                  </a:lnTo>
                  <a:lnTo>
                    <a:pt x="26" y="301"/>
                  </a:lnTo>
                  <a:cubicBezTo>
                    <a:pt x="35" y="313"/>
                    <a:pt x="56" y="330"/>
                    <a:pt x="72" y="340"/>
                  </a:cubicBezTo>
                  <a:lnTo>
                    <a:pt x="102" y="358"/>
                  </a:lnTo>
                  <a:lnTo>
                    <a:pt x="144" y="369"/>
                  </a:lnTo>
                  <a:cubicBezTo>
                    <a:pt x="167" y="376"/>
                    <a:pt x="207" y="385"/>
                    <a:pt x="232" y="391"/>
                  </a:cubicBezTo>
                  <a:lnTo>
                    <a:pt x="278" y="402"/>
                  </a:lnTo>
                  <a:lnTo>
                    <a:pt x="323" y="439"/>
                  </a:lnTo>
                  <a:lnTo>
                    <a:pt x="328" y="467"/>
                  </a:lnTo>
                  <a:lnTo>
                    <a:pt x="333" y="494"/>
                  </a:lnTo>
                  <a:lnTo>
                    <a:pt x="339" y="494"/>
                  </a:lnTo>
                </a:path>
              </a:pathLst>
            </a:custGeom>
            <a:solidFill>
              <a:srgbClr val="91919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 name="Freeform 16"/>
            <p:cNvSpPr>
              <a:spLocks noChangeArrowheads="1"/>
            </p:cNvSpPr>
            <p:nvPr/>
          </p:nvSpPr>
          <p:spPr bwMode="auto">
            <a:xfrm>
              <a:off x="182" y="852"/>
              <a:ext cx="381" cy="189"/>
            </a:xfrm>
            <a:custGeom>
              <a:avLst/>
              <a:gdLst>
                <a:gd name="T0" fmla="*/ 347 w 1004"/>
                <a:gd name="T1" fmla="*/ 498 h 499"/>
                <a:gd name="T2" fmla="*/ 328 w 1004"/>
                <a:gd name="T3" fmla="*/ 424 h 499"/>
                <a:gd name="T4" fmla="*/ 286 w 1004"/>
                <a:gd name="T5" fmla="*/ 386 h 499"/>
                <a:gd name="T6" fmla="*/ 196 w 1004"/>
                <a:gd name="T7" fmla="*/ 357 h 499"/>
                <a:gd name="T8" fmla="*/ 100 w 1004"/>
                <a:gd name="T9" fmla="*/ 326 h 499"/>
                <a:gd name="T10" fmla="*/ 47 w 1004"/>
                <a:gd name="T11" fmla="*/ 283 h 499"/>
                <a:gd name="T12" fmla="*/ 31 w 1004"/>
                <a:gd name="T13" fmla="*/ 248 h 499"/>
                <a:gd name="T14" fmla="*/ 57 w 1004"/>
                <a:gd name="T15" fmla="*/ 180 h 499"/>
                <a:gd name="T16" fmla="*/ 117 w 1004"/>
                <a:gd name="T17" fmla="*/ 160 h 499"/>
                <a:gd name="T18" fmla="*/ 206 w 1004"/>
                <a:gd name="T19" fmla="*/ 168 h 499"/>
                <a:gd name="T20" fmla="*/ 329 w 1004"/>
                <a:gd name="T21" fmla="*/ 202 h 499"/>
                <a:gd name="T22" fmla="*/ 353 w 1004"/>
                <a:gd name="T23" fmla="*/ 265 h 499"/>
                <a:gd name="T24" fmla="*/ 376 w 1004"/>
                <a:gd name="T25" fmla="*/ 297 h 499"/>
                <a:gd name="T26" fmla="*/ 401 w 1004"/>
                <a:gd name="T27" fmla="*/ 323 h 499"/>
                <a:gd name="T28" fmla="*/ 449 w 1004"/>
                <a:gd name="T29" fmla="*/ 414 h 499"/>
                <a:gd name="T30" fmla="*/ 467 w 1004"/>
                <a:gd name="T31" fmla="*/ 401 h 499"/>
                <a:gd name="T32" fmla="*/ 496 w 1004"/>
                <a:gd name="T33" fmla="*/ 419 h 499"/>
                <a:gd name="T34" fmla="*/ 525 w 1004"/>
                <a:gd name="T35" fmla="*/ 413 h 499"/>
                <a:gd name="T36" fmla="*/ 499 w 1004"/>
                <a:gd name="T37" fmla="*/ 388 h 499"/>
                <a:gd name="T38" fmla="*/ 459 w 1004"/>
                <a:gd name="T39" fmla="*/ 368 h 499"/>
                <a:gd name="T40" fmla="*/ 451 w 1004"/>
                <a:gd name="T41" fmla="*/ 347 h 499"/>
                <a:gd name="T42" fmla="*/ 485 w 1004"/>
                <a:gd name="T43" fmla="*/ 343 h 499"/>
                <a:gd name="T44" fmla="*/ 559 w 1004"/>
                <a:gd name="T45" fmla="*/ 356 h 499"/>
                <a:gd name="T46" fmla="*/ 573 w 1004"/>
                <a:gd name="T47" fmla="*/ 334 h 499"/>
                <a:gd name="T48" fmla="*/ 654 w 1004"/>
                <a:gd name="T49" fmla="*/ 368 h 499"/>
                <a:gd name="T50" fmla="*/ 733 w 1004"/>
                <a:gd name="T51" fmla="*/ 461 h 499"/>
                <a:gd name="T52" fmla="*/ 769 w 1004"/>
                <a:gd name="T53" fmla="*/ 474 h 499"/>
                <a:gd name="T54" fmla="*/ 783 w 1004"/>
                <a:gd name="T55" fmla="*/ 467 h 499"/>
                <a:gd name="T56" fmla="*/ 774 w 1004"/>
                <a:gd name="T57" fmla="*/ 448 h 499"/>
                <a:gd name="T58" fmla="*/ 793 w 1004"/>
                <a:gd name="T59" fmla="*/ 428 h 499"/>
                <a:gd name="T60" fmla="*/ 758 w 1004"/>
                <a:gd name="T61" fmla="*/ 408 h 499"/>
                <a:gd name="T62" fmla="*/ 755 w 1004"/>
                <a:gd name="T63" fmla="*/ 398 h 499"/>
                <a:gd name="T64" fmla="*/ 808 w 1004"/>
                <a:gd name="T65" fmla="*/ 401 h 499"/>
                <a:gd name="T66" fmla="*/ 839 w 1004"/>
                <a:gd name="T67" fmla="*/ 415 h 499"/>
                <a:gd name="T68" fmla="*/ 861 w 1004"/>
                <a:gd name="T69" fmla="*/ 407 h 499"/>
                <a:gd name="T70" fmla="*/ 843 w 1004"/>
                <a:gd name="T71" fmla="*/ 370 h 499"/>
                <a:gd name="T72" fmla="*/ 815 w 1004"/>
                <a:gd name="T73" fmla="*/ 321 h 499"/>
                <a:gd name="T74" fmla="*/ 850 w 1004"/>
                <a:gd name="T75" fmla="*/ 301 h 499"/>
                <a:gd name="T76" fmla="*/ 972 w 1004"/>
                <a:gd name="T77" fmla="*/ 289 h 499"/>
                <a:gd name="T78" fmla="*/ 1003 w 1004"/>
                <a:gd name="T79" fmla="*/ 261 h 499"/>
                <a:gd name="T80" fmla="*/ 887 w 1004"/>
                <a:gd name="T81" fmla="*/ 166 h 499"/>
                <a:gd name="T82" fmla="*/ 896 w 1004"/>
                <a:gd name="T83" fmla="*/ 120 h 499"/>
                <a:gd name="T84" fmla="*/ 876 w 1004"/>
                <a:gd name="T85" fmla="*/ 100 h 499"/>
                <a:gd name="T86" fmla="*/ 828 w 1004"/>
                <a:gd name="T87" fmla="*/ 126 h 499"/>
                <a:gd name="T88" fmla="*/ 777 w 1004"/>
                <a:gd name="T89" fmla="*/ 117 h 499"/>
                <a:gd name="T90" fmla="*/ 710 w 1004"/>
                <a:gd name="T91" fmla="*/ 81 h 499"/>
                <a:gd name="T92" fmla="*/ 618 w 1004"/>
                <a:gd name="T93" fmla="*/ 21 h 499"/>
                <a:gd name="T94" fmla="*/ 485 w 1004"/>
                <a:gd name="T95" fmla="*/ 0 h 499"/>
                <a:gd name="T96" fmla="*/ 411 w 1004"/>
                <a:gd name="T97" fmla="*/ 32 h 499"/>
                <a:gd name="T98" fmla="*/ 346 w 1004"/>
                <a:gd name="T99" fmla="*/ 91 h 499"/>
                <a:gd name="T100" fmla="*/ 336 w 1004"/>
                <a:gd name="T101" fmla="*/ 147 h 499"/>
                <a:gd name="T102" fmla="*/ 274 w 1004"/>
                <a:gd name="T103" fmla="*/ 137 h 499"/>
                <a:gd name="T104" fmla="*/ 141 w 1004"/>
                <a:gd name="T105" fmla="*/ 114 h 499"/>
                <a:gd name="T106" fmla="*/ 66 w 1004"/>
                <a:gd name="T107" fmla="*/ 133 h 499"/>
                <a:gd name="T108" fmla="*/ 13 w 1004"/>
                <a:gd name="T109" fmla="*/ 192 h 499"/>
                <a:gd name="T110" fmla="*/ 0 w 1004"/>
                <a:gd name="T111" fmla="*/ 229 h 499"/>
                <a:gd name="T112" fmla="*/ 17 w 1004"/>
                <a:gd name="T113" fmla="*/ 295 h 499"/>
                <a:gd name="T114" fmla="*/ 77 w 1004"/>
                <a:gd name="T115" fmla="*/ 346 h 499"/>
                <a:gd name="T116" fmla="*/ 212 w 1004"/>
                <a:gd name="T117" fmla="*/ 387 h 499"/>
                <a:gd name="T118" fmla="*/ 314 w 1004"/>
                <a:gd name="T119" fmla="*/ 430 h 499"/>
                <a:gd name="T120" fmla="*/ 339 w 1004"/>
                <a:gd name="T121" fmla="*/ 49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4" h="499">
                  <a:moveTo>
                    <a:pt x="339" y="491"/>
                  </a:moveTo>
                  <a:lnTo>
                    <a:pt x="347" y="498"/>
                  </a:lnTo>
                  <a:lnTo>
                    <a:pt x="343" y="470"/>
                  </a:lnTo>
                  <a:cubicBezTo>
                    <a:pt x="340" y="455"/>
                    <a:pt x="334" y="434"/>
                    <a:pt x="328" y="424"/>
                  </a:cubicBezTo>
                  <a:lnTo>
                    <a:pt x="317" y="405"/>
                  </a:lnTo>
                  <a:lnTo>
                    <a:pt x="286" y="386"/>
                  </a:lnTo>
                  <a:lnTo>
                    <a:pt x="255" y="367"/>
                  </a:lnTo>
                  <a:lnTo>
                    <a:pt x="196" y="357"/>
                  </a:lnTo>
                  <a:lnTo>
                    <a:pt x="138" y="347"/>
                  </a:lnTo>
                  <a:lnTo>
                    <a:pt x="100" y="326"/>
                  </a:lnTo>
                  <a:lnTo>
                    <a:pt x="62" y="305"/>
                  </a:lnTo>
                  <a:lnTo>
                    <a:pt x="47" y="283"/>
                  </a:lnTo>
                  <a:lnTo>
                    <a:pt x="31" y="262"/>
                  </a:lnTo>
                  <a:lnTo>
                    <a:pt x="31" y="248"/>
                  </a:lnTo>
                  <a:cubicBezTo>
                    <a:pt x="31" y="240"/>
                    <a:pt x="37" y="222"/>
                    <a:pt x="44" y="207"/>
                  </a:cubicBezTo>
                  <a:lnTo>
                    <a:pt x="57" y="180"/>
                  </a:lnTo>
                  <a:lnTo>
                    <a:pt x="73" y="172"/>
                  </a:lnTo>
                  <a:cubicBezTo>
                    <a:pt x="82" y="168"/>
                    <a:pt x="102" y="162"/>
                    <a:pt x="117" y="160"/>
                  </a:cubicBezTo>
                  <a:lnTo>
                    <a:pt x="143" y="154"/>
                  </a:lnTo>
                  <a:lnTo>
                    <a:pt x="206" y="168"/>
                  </a:lnTo>
                  <a:cubicBezTo>
                    <a:pt x="240" y="175"/>
                    <a:pt x="282" y="185"/>
                    <a:pt x="299" y="191"/>
                  </a:cubicBezTo>
                  <a:lnTo>
                    <a:pt x="329" y="202"/>
                  </a:lnTo>
                  <a:lnTo>
                    <a:pt x="329" y="242"/>
                  </a:lnTo>
                  <a:lnTo>
                    <a:pt x="353" y="265"/>
                  </a:lnTo>
                  <a:lnTo>
                    <a:pt x="376" y="288"/>
                  </a:lnTo>
                  <a:lnTo>
                    <a:pt x="376" y="297"/>
                  </a:lnTo>
                  <a:cubicBezTo>
                    <a:pt x="376" y="302"/>
                    <a:pt x="382" y="309"/>
                    <a:pt x="388" y="314"/>
                  </a:cubicBezTo>
                  <a:lnTo>
                    <a:pt x="401" y="323"/>
                  </a:lnTo>
                  <a:lnTo>
                    <a:pt x="392" y="352"/>
                  </a:lnTo>
                  <a:lnTo>
                    <a:pt x="449" y="414"/>
                  </a:lnTo>
                  <a:lnTo>
                    <a:pt x="458" y="408"/>
                  </a:lnTo>
                  <a:lnTo>
                    <a:pt x="467" y="401"/>
                  </a:lnTo>
                  <a:lnTo>
                    <a:pt x="482" y="410"/>
                  </a:lnTo>
                  <a:lnTo>
                    <a:pt x="496" y="419"/>
                  </a:lnTo>
                  <a:lnTo>
                    <a:pt x="511" y="416"/>
                  </a:lnTo>
                  <a:lnTo>
                    <a:pt x="525" y="413"/>
                  </a:lnTo>
                  <a:lnTo>
                    <a:pt x="525" y="395"/>
                  </a:lnTo>
                  <a:lnTo>
                    <a:pt x="499" y="388"/>
                  </a:lnTo>
                  <a:lnTo>
                    <a:pt x="472" y="380"/>
                  </a:lnTo>
                  <a:lnTo>
                    <a:pt x="459" y="368"/>
                  </a:lnTo>
                  <a:lnTo>
                    <a:pt x="445" y="355"/>
                  </a:lnTo>
                  <a:lnTo>
                    <a:pt x="451" y="347"/>
                  </a:lnTo>
                  <a:lnTo>
                    <a:pt x="456" y="340"/>
                  </a:lnTo>
                  <a:lnTo>
                    <a:pt x="485" y="343"/>
                  </a:lnTo>
                  <a:cubicBezTo>
                    <a:pt x="500" y="345"/>
                    <a:pt x="524" y="349"/>
                    <a:pt x="536" y="351"/>
                  </a:cubicBezTo>
                  <a:lnTo>
                    <a:pt x="559" y="356"/>
                  </a:lnTo>
                  <a:lnTo>
                    <a:pt x="566" y="345"/>
                  </a:lnTo>
                  <a:lnTo>
                    <a:pt x="573" y="334"/>
                  </a:lnTo>
                  <a:lnTo>
                    <a:pt x="612" y="334"/>
                  </a:lnTo>
                  <a:lnTo>
                    <a:pt x="654" y="368"/>
                  </a:lnTo>
                  <a:lnTo>
                    <a:pt x="696" y="401"/>
                  </a:lnTo>
                  <a:lnTo>
                    <a:pt x="733" y="461"/>
                  </a:lnTo>
                  <a:lnTo>
                    <a:pt x="759" y="461"/>
                  </a:lnTo>
                  <a:lnTo>
                    <a:pt x="769" y="474"/>
                  </a:lnTo>
                  <a:lnTo>
                    <a:pt x="776" y="471"/>
                  </a:lnTo>
                  <a:lnTo>
                    <a:pt x="783" y="467"/>
                  </a:lnTo>
                  <a:lnTo>
                    <a:pt x="779" y="457"/>
                  </a:lnTo>
                  <a:lnTo>
                    <a:pt x="774" y="448"/>
                  </a:lnTo>
                  <a:lnTo>
                    <a:pt x="784" y="438"/>
                  </a:lnTo>
                  <a:lnTo>
                    <a:pt x="793" y="428"/>
                  </a:lnTo>
                  <a:lnTo>
                    <a:pt x="788" y="421"/>
                  </a:lnTo>
                  <a:cubicBezTo>
                    <a:pt x="785" y="417"/>
                    <a:pt x="772" y="412"/>
                    <a:pt x="758" y="408"/>
                  </a:cubicBezTo>
                  <a:lnTo>
                    <a:pt x="733" y="403"/>
                  </a:lnTo>
                  <a:lnTo>
                    <a:pt x="755" y="398"/>
                  </a:lnTo>
                  <a:lnTo>
                    <a:pt x="777" y="392"/>
                  </a:lnTo>
                  <a:lnTo>
                    <a:pt x="808" y="401"/>
                  </a:lnTo>
                  <a:lnTo>
                    <a:pt x="839" y="410"/>
                  </a:lnTo>
                  <a:lnTo>
                    <a:pt x="839" y="415"/>
                  </a:lnTo>
                  <a:cubicBezTo>
                    <a:pt x="839" y="418"/>
                    <a:pt x="841" y="421"/>
                    <a:pt x="845" y="421"/>
                  </a:cubicBezTo>
                  <a:cubicBezTo>
                    <a:pt x="848" y="421"/>
                    <a:pt x="855" y="414"/>
                    <a:pt x="861" y="407"/>
                  </a:cubicBezTo>
                  <a:lnTo>
                    <a:pt x="871" y="392"/>
                  </a:lnTo>
                  <a:lnTo>
                    <a:pt x="843" y="370"/>
                  </a:lnTo>
                  <a:lnTo>
                    <a:pt x="815" y="348"/>
                  </a:lnTo>
                  <a:lnTo>
                    <a:pt x="815" y="321"/>
                  </a:lnTo>
                  <a:lnTo>
                    <a:pt x="833" y="311"/>
                  </a:lnTo>
                  <a:lnTo>
                    <a:pt x="850" y="301"/>
                  </a:lnTo>
                  <a:lnTo>
                    <a:pt x="950" y="301"/>
                  </a:lnTo>
                  <a:lnTo>
                    <a:pt x="972" y="289"/>
                  </a:lnTo>
                  <a:cubicBezTo>
                    <a:pt x="985" y="283"/>
                    <a:pt x="997" y="274"/>
                    <a:pt x="999" y="269"/>
                  </a:cubicBezTo>
                  <a:lnTo>
                    <a:pt x="1003" y="261"/>
                  </a:lnTo>
                  <a:lnTo>
                    <a:pt x="939" y="192"/>
                  </a:lnTo>
                  <a:lnTo>
                    <a:pt x="887" y="166"/>
                  </a:lnTo>
                  <a:lnTo>
                    <a:pt x="891" y="143"/>
                  </a:lnTo>
                  <a:lnTo>
                    <a:pt x="896" y="120"/>
                  </a:lnTo>
                  <a:lnTo>
                    <a:pt x="886" y="110"/>
                  </a:lnTo>
                  <a:lnTo>
                    <a:pt x="876" y="100"/>
                  </a:lnTo>
                  <a:lnTo>
                    <a:pt x="847" y="100"/>
                  </a:lnTo>
                  <a:lnTo>
                    <a:pt x="828" y="126"/>
                  </a:lnTo>
                  <a:lnTo>
                    <a:pt x="798" y="113"/>
                  </a:lnTo>
                  <a:lnTo>
                    <a:pt x="777" y="117"/>
                  </a:lnTo>
                  <a:lnTo>
                    <a:pt x="755" y="121"/>
                  </a:lnTo>
                  <a:lnTo>
                    <a:pt x="710" y="81"/>
                  </a:lnTo>
                  <a:lnTo>
                    <a:pt x="666" y="42"/>
                  </a:lnTo>
                  <a:lnTo>
                    <a:pt x="618" y="21"/>
                  </a:lnTo>
                  <a:lnTo>
                    <a:pt x="570" y="0"/>
                  </a:lnTo>
                  <a:lnTo>
                    <a:pt x="485" y="0"/>
                  </a:lnTo>
                  <a:lnTo>
                    <a:pt x="448" y="16"/>
                  </a:lnTo>
                  <a:lnTo>
                    <a:pt x="411" y="32"/>
                  </a:lnTo>
                  <a:lnTo>
                    <a:pt x="379" y="62"/>
                  </a:lnTo>
                  <a:lnTo>
                    <a:pt x="346" y="91"/>
                  </a:lnTo>
                  <a:lnTo>
                    <a:pt x="341" y="119"/>
                  </a:lnTo>
                  <a:lnTo>
                    <a:pt x="336" y="147"/>
                  </a:lnTo>
                  <a:lnTo>
                    <a:pt x="326" y="147"/>
                  </a:lnTo>
                  <a:cubicBezTo>
                    <a:pt x="321" y="147"/>
                    <a:pt x="298" y="142"/>
                    <a:pt x="274" y="137"/>
                  </a:cubicBezTo>
                  <a:cubicBezTo>
                    <a:pt x="250" y="131"/>
                    <a:pt x="211" y="124"/>
                    <a:pt x="186" y="120"/>
                  </a:cubicBezTo>
                  <a:lnTo>
                    <a:pt x="141" y="114"/>
                  </a:lnTo>
                  <a:lnTo>
                    <a:pt x="103" y="124"/>
                  </a:lnTo>
                  <a:lnTo>
                    <a:pt x="66" y="133"/>
                  </a:lnTo>
                  <a:lnTo>
                    <a:pt x="45" y="152"/>
                  </a:lnTo>
                  <a:cubicBezTo>
                    <a:pt x="34" y="162"/>
                    <a:pt x="20" y="180"/>
                    <a:pt x="13" y="192"/>
                  </a:cubicBezTo>
                  <a:lnTo>
                    <a:pt x="0" y="213"/>
                  </a:lnTo>
                  <a:lnTo>
                    <a:pt x="0" y="229"/>
                  </a:lnTo>
                  <a:cubicBezTo>
                    <a:pt x="0" y="237"/>
                    <a:pt x="4" y="255"/>
                    <a:pt x="8" y="269"/>
                  </a:cubicBezTo>
                  <a:lnTo>
                    <a:pt x="17" y="295"/>
                  </a:lnTo>
                  <a:lnTo>
                    <a:pt x="47" y="321"/>
                  </a:lnTo>
                  <a:lnTo>
                    <a:pt x="77" y="346"/>
                  </a:lnTo>
                  <a:lnTo>
                    <a:pt x="112" y="360"/>
                  </a:lnTo>
                  <a:cubicBezTo>
                    <a:pt x="132" y="367"/>
                    <a:pt x="177" y="379"/>
                    <a:pt x="212" y="387"/>
                  </a:cubicBezTo>
                  <a:lnTo>
                    <a:pt x="277" y="401"/>
                  </a:lnTo>
                  <a:lnTo>
                    <a:pt x="314" y="430"/>
                  </a:lnTo>
                  <a:lnTo>
                    <a:pt x="323" y="457"/>
                  </a:lnTo>
                  <a:cubicBezTo>
                    <a:pt x="328" y="472"/>
                    <a:pt x="335" y="487"/>
                    <a:pt x="339" y="491"/>
                  </a:cubicBezTo>
                </a:path>
              </a:pathLst>
            </a:custGeom>
            <a:solidFill>
              <a:srgbClr val="70707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 name="Freeform 17"/>
            <p:cNvSpPr>
              <a:spLocks noChangeArrowheads="1"/>
            </p:cNvSpPr>
            <p:nvPr/>
          </p:nvSpPr>
          <p:spPr bwMode="auto">
            <a:xfrm>
              <a:off x="182" y="852"/>
              <a:ext cx="380" cy="187"/>
            </a:xfrm>
            <a:custGeom>
              <a:avLst/>
              <a:gdLst>
                <a:gd name="T0" fmla="*/ 346 w 1000"/>
                <a:gd name="T1" fmla="*/ 495 h 496"/>
                <a:gd name="T2" fmla="*/ 337 w 1000"/>
                <a:gd name="T3" fmla="*/ 444 h 496"/>
                <a:gd name="T4" fmla="*/ 299 w 1000"/>
                <a:gd name="T5" fmla="*/ 394 h 496"/>
                <a:gd name="T6" fmla="*/ 224 w 1000"/>
                <a:gd name="T7" fmla="*/ 365 h 496"/>
                <a:gd name="T8" fmla="*/ 101 w 1000"/>
                <a:gd name="T9" fmla="*/ 327 h 496"/>
                <a:gd name="T10" fmla="*/ 48 w 1000"/>
                <a:gd name="T11" fmla="*/ 286 h 496"/>
                <a:gd name="T12" fmla="*/ 32 w 1000"/>
                <a:gd name="T13" fmla="*/ 227 h 496"/>
                <a:gd name="T14" fmla="*/ 64 w 1000"/>
                <a:gd name="T15" fmla="*/ 174 h 496"/>
                <a:gd name="T16" fmla="*/ 116 w 1000"/>
                <a:gd name="T17" fmla="*/ 158 h 496"/>
                <a:gd name="T18" fmla="*/ 205 w 1000"/>
                <a:gd name="T19" fmla="*/ 167 h 496"/>
                <a:gd name="T20" fmla="*/ 330 w 1000"/>
                <a:gd name="T21" fmla="*/ 202 h 496"/>
                <a:gd name="T22" fmla="*/ 352 w 1000"/>
                <a:gd name="T23" fmla="*/ 263 h 496"/>
                <a:gd name="T24" fmla="*/ 407 w 1000"/>
                <a:gd name="T25" fmla="*/ 332 h 496"/>
                <a:gd name="T26" fmla="*/ 422 w 1000"/>
                <a:gd name="T27" fmla="*/ 382 h 496"/>
                <a:gd name="T28" fmla="*/ 461 w 1000"/>
                <a:gd name="T29" fmla="*/ 399 h 496"/>
                <a:gd name="T30" fmla="*/ 510 w 1000"/>
                <a:gd name="T31" fmla="*/ 414 h 496"/>
                <a:gd name="T32" fmla="*/ 526 w 1000"/>
                <a:gd name="T33" fmla="*/ 408 h 496"/>
                <a:gd name="T34" fmla="*/ 487 w 1000"/>
                <a:gd name="T35" fmla="*/ 385 h 496"/>
                <a:gd name="T36" fmla="*/ 457 w 1000"/>
                <a:gd name="T37" fmla="*/ 367 h 496"/>
                <a:gd name="T38" fmla="*/ 462 w 1000"/>
                <a:gd name="T39" fmla="*/ 339 h 496"/>
                <a:gd name="T40" fmla="*/ 544 w 1000"/>
                <a:gd name="T41" fmla="*/ 351 h 496"/>
                <a:gd name="T42" fmla="*/ 565 w 1000"/>
                <a:gd name="T43" fmla="*/ 334 h 496"/>
                <a:gd name="T44" fmla="*/ 661 w 1000"/>
                <a:gd name="T45" fmla="*/ 372 h 496"/>
                <a:gd name="T46" fmla="*/ 717 w 1000"/>
                <a:gd name="T47" fmla="*/ 432 h 496"/>
                <a:gd name="T48" fmla="*/ 754 w 1000"/>
                <a:gd name="T49" fmla="*/ 464 h 496"/>
                <a:gd name="T50" fmla="*/ 774 w 1000"/>
                <a:gd name="T51" fmla="*/ 454 h 496"/>
                <a:gd name="T52" fmla="*/ 779 w 1000"/>
                <a:gd name="T53" fmla="*/ 436 h 496"/>
                <a:gd name="T54" fmla="*/ 789 w 1000"/>
                <a:gd name="T55" fmla="*/ 419 h 496"/>
                <a:gd name="T56" fmla="*/ 734 w 1000"/>
                <a:gd name="T57" fmla="*/ 402 h 496"/>
                <a:gd name="T58" fmla="*/ 762 w 1000"/>
                <a:gd name="T59" fmla="*/ 393 h 496"/>
                <a:gd name="T60" fmla="*/ 837 w 1000"/>
                <a:gd name="T61" fmla="*/ 408 h 496"/>
                <a:gd name="T62" fmla="*/ 855 w 1000"/>
                <a:gd name="T63" fmla="*/ 411 h 496"/>
                <a:gd name="T64" fmla="*/ 863 w 1000"/>
                <a:gd name="T65" fmla="*/ 381 h 496"/>
                <a:gd name="T66" fmla="*/ 821 w 1000"/>
                <a:gd name="T67" fmla="*/ 352 h 496"/>
                <a:gd name="T68" fmla="*/ 823 w 1000"/>
                <a:gd name="T69" fmla="*/ 320 h 496"/>
                <a:gd name="T70" fmla="*/ 966 w 1000"/>
                <a:gd name="T71" fmla="*/ 296 h 496"/>
                <a:gd name="T72" fmla="*/ 999 w 1000"/>
                <a:gd name="T73" fmla="*/ 268 h 496"/>
                <a:gd name="T74" fmla="*/ 957 w 1000"/>
                <a:gd name="T75" fmla="*/ 211 h 496"/>
                <a:gd name="T76" fmla="*/ 909 w 1000"/>
                <a:gd name="T77" fmla="*/ 176 h 496"/>
                <a:gd name="T78" fmla="*/ 891 w 1000"/>
                <a:gd name="T79" fmla="*/ 140 h 496"/>
                <a:gd name="T80" fmla="*/ 854 w 1000"/>
                <a:gd name="T81" fmla="*/ 97 h 496"/>
                <a:gd name="T82" fmla="*/ 814 w 1000"/>
                <a:gd name="T83" fmla="*/ 121 h 496"/>
                <a:gd name="T84" fmla="*/ 778 w 1000"/>
                <a:gd name="T85" fmla="*/ 118 h 496"/>
                <a:gd name="T86" fmla="*/ 705 w 1000"/>
                <a:gd name="T87" fmla="*/ 80 h 496"/>
                <a:gd name="T88" fmla="*/ 562 w 1000"/>
                <a:gd name="T89" fmla="*/ 0 h 496"/>
                <a:gd name="T90" fmla="*/ 409 w 1000"/>
                <a:gd name="T91" fmla="*/ 34 h 496"/>
                <a:gd name="T92" fmla="*/ 348 w 1000"/>
                <a:gd name="T93" fmla="*/ 93 h 496"/>
                <a:gd name="T94" fmla="*/ 327 w 1000"/>
                <a:gd name="T95" fmla="*/ 147 h 496"/>
                <a:gd name="T96" fmla="*/ 185 w 1000"/>
                <a:gd name="T97" fmla="*/ 119 h 496"/>
                <a:gd name="T98" fmla="*/ 89 w 1000"/>
                <a:gd name="T99" fmla="*/ 125 h 496"/>
                <a:gd name="T100" fmla="*/ 34 w 1000"/>
                <a:gd name="T101" fmla="*/ 161 h 496"/>
                <a:gd name="T102" fmla="*/ 10 w 1000"/>
                <a:gd name="T103" fmla="*/ 280 h 496"/>
                <a:gd name="T104" fmla="*/ 64 w 1000"/>
                <a:gd name="T105" fmla="*/ 333 h 496"/>
                <a:gd name="T106" fmla="*/ 200 w 1000"/>
                <a:gd name="T107" fmla="*/ 382 h 496"/>
                <a:gd name="T108" fmla="*/ 281 w 1000"/>
                <a:gd name="T109" fmla="*/ 405 h 496"/>
                <a:gd name="T110" fmla="*/ 330 w 1000"/>
                <a:gd name="T111" fmla="*/ 458 h 496"/>
                <a:gd name="T112" fmla="*/ 330 w 1000"/>
                <a:gd name="T113" fmla="*/ 48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0" h="496">
                  <a:moveTo>
                    <a:pt x="338" y="491"/>
                  </a:moveTo>
                  <a:lnTo>
                    <a:pt x="346" y="495"/>
                  </a:lnTo>
                  <a:lnTo>
                    <a:pt x="346" y="484"/>
                  </a:lnTo>
                  <a:cubicBezTo>
                    <a:pt x="346" y="479"/>
                    <a:pt x="342" y="460"/>
                    <a:pt x="337" y="444"/>
                  </a:cubicBezTo>
                  <a:lnTo>
                    <a:pt x="328" y="414"/>
                  </a:lnTo>
                  <a:lnTo>
                    <a:pt x="299" y="394"/>
                  </a:lnTo>
                  <a:lnTo>
                    <a:pt x="270" y="375"/>
                  </a:lnTo>
                  <a:lnTo>
                    <a:pt x="224" y="365"/>
                  </a:lnTo>
                  <a:cubicBezTo>
                    <a:pt x="198" y="359"/>
                    <a:pt x="168" y="353"/>
                    <a:pt x="157" y="351"/>
                  </a:cubicBezTo>
                  <a:cubicBezTo>
                    <a:pt x="147" y="349"/>
                    <a:pt x="121" y="338"/>
                    <a:pt x="101" y="327"/>
                  </a:cubicBezTo>
                  <a:lnTo>
                    <a:pt x="63" y="307"/>
                  </a:lnTo>
                  <a:lnTo>
                    <a:pt x="48" y="286"/>
                  </a:lnTo>
                  <a:lnTo>
                    <a:pt x="32" y="264"/>
                  </a:lnTo>
                  <a:lnTo>
                    <a:pt x="32" y="227"/>
                  </a:lnTo>
                  <a:lnTo>
                    <a:pt x="48" y="200"/>
                  </a:lnTo>
                  <a:lnTo>
                    <a:pt x="64" y="174"/>
                  </a:lnTo>
                  <a:lnTo>
                    <a:pt x="77" y="168"/>
                  </a:lnTo>
                  <a:cubicBezTo>
                    <a:pt x="85" y="165"/>
                    <a:pt x="103" y="160"/>
                    <a:pt x="116" y="158"/>
                  </a:cubicBezTo>
                  <a:lnTo>
                    <a:pt x="142" y="154"/>
                  </a:lnTo>
                  <a:lnTo>
                    <a:pt x="205" y="167"/>
                  </a:lnTo>
                  <a:cubicBezTo>
                    <a:pt x="241" y="175"/>
                    <a:pt x="283" y="185"/>
                    <a:pt x="300" y="191"/>
                  </a:cubicBezTo>
                  <a:lnTo>
                    <a:pt x="330" y="202"/>
                  </a:lnTo>
                  <a:lnTo>
                    <a:pt x="330" y="239"/>
                  </a:lnTo>
                  <a:lnTo>
                    <a:pt x="352" y="263"/>
                  </a:lnTo>
                  <a:cubicBezTo>
                    <a:pt x="364" y="276"/>
                    <a:pt x="381" y="297"/>
                    <a:pt x="390" y="310"/>
                  </a:cubicBezTo>
                  <a:lnTo>
                    <a:pt x="407" y="332"/>
                  </a:lnTo>
                  <a:lnTo>
                    <a:pt x="394" y="349"/>
                  </a:lnTo>
                  <a:lnTo>
                    <a:pt x="422" y="382"/>
                  </a:lnTo>
                  <a:lnTo>
                    <a:pt x="450" y="415"/>
                  </a:lnTo>
                  <a:lnTo>
                    <a:pt x="461" y="399"/>
                  </a:lnTo>
                  <a:lnTo>
                    <a:pt x="477" y="407"/>
                  </a:lnTo>
                  <a:cubicBezTo>
                    <a:pt x="486" y="411"/>
                    <a:pt x="501" y="414"/>
                    <a:pt x="510" y="414"/>
                  </a:cubicBezTo>
                  <a:lnTo>
                    <a:pt x="526" y="414"/>
                  </a:lnTo>
                  <a:lnTo>
                    <a:pt x="526" y="408"/>
                  </a:lnTo>
                  <a:cubicBezTo>
                    <a:pt x="526" y="405"/>
                    <a:pt x="522" y="399"/>
                    <a:pt x="516" y="396"/>
                  </a:cubicBezTo>
                  <a:cubicBezTo>
                    <a:pt x="511" y="392"/>
                    <a:pt x="498" y="388"/>
                    <a:pt x="487" y="385"/>
                  </a:cubicBezTo>
                  <a:lnTo>
                    <a:pt x="467" y="381"/>
                  </a:lnTo>
                  <a:lnTo>
                    <a:pt x="457" y="367"/>
                  </a:lnTo>
                  <a:lnTo>
                    <a:pt x="446" y="353"/>
                  </a:lnTo>
                  <a:lnTo>
                    <a:pt x="462" y="339"/>
                  </a:lnTo>
                  <a:lnTo>
                    <a:pt x="492" y="343"/>
                  </a:lnTo>
                  <a:cubicBezTo>
                    <a:pt x="508" y="345"/>
                    <a:pt x="532" y="349"/>
                    <a:pt x="544" y="351"/>
                  </a:cubicBezTo>
                  <a:lnTo>
                    <a:pt x="565" y="356"/>
                  </a:lnTo>
                  <a:lnTo>
                    <a:pt x="565" y="334"/>
                  </a:lnTo>
                  <a:lnTo>
                    <a:pt x="617" y="334"/>
                  </a:lnTo>
                  <a:lnTo>
                    <a:pt x="661" y="372"/>
                  </a:lnTo>
                  <a:lnTo>
                    <a:pt x="705" y="411"/>
                  </a:lnTo>
                  <a:lnTo>
                    <a:pt x="717" y="432"/>
                  </a:lnTo>
                  <a:lnTo>
                    <a:pt x="730" y="453"/>
                  </a:lnTo>
                  <a:lnTo>
                    <a:pt x="754" y="464"/>
                  </a:lnTo>
                  <a:lnTo>
                    <a:pt x="779" y="474"/>
                  </a:lnTo>
                  <a:lnTo>
                    <a:pt x="774" y="454"/>
                  </a:lnTo>
                  <a:lnTo>
                    <a:pt x="769" y="434"/>
                  </a:lnTo>
                  <a:lnTo>
                    <a:pt x="779" y="436"/>
                  </a:lnTo>
                  <a:lnTo>
                    <a:pt x="789" y="438"/>
                  </a:lnTo>
                  <a:lnTo>
                    <a:pt x="789" y="419"/>
                  </a:lnTo>
                  <a:lnTo>
                    <a:pt x="761" y="411"/>
                  </a:lnTo>
                  <a:lnTo>
                    <a:pt x="734" y="402"/>
                  </a:lnTo>
                  <a:lnTo>
                    <a:pt x="748" y="398"/>
                  </a:lnTo>
                  <a:lnTo>
                    <a:pt x="762" y="393"/>
                  </a:lnTo>
                  <a:lnTo>
                    <a:pt x="794" y="397"/>
                  </a:lnTo>
                  <a:cubicBezTo>
                    <a:pt x="813" y="399"/>
                    <a:pt x="832" y="405"/>
                    <a:pt x="837" y="408"/>
                  </a:cubicBezTo>
                  <a:lnTo>
                    <a:pt x="847" y="415"/>
                  </a:lnTo>
                  <a:lnTo>
                    <a:pt x="855" y="411"/>
                  </a:lnTo>
                  <a:lnTo>
                    <a:pt x="863" y="407"/>
                  </a:lnTo>
                  <a:lnTo>
                    <a:pt x="863" y="381"/>
                  </a:lnTo>
                  <a:lnTo>
                    <a:pt x="849" y="375"/>
                  </a:lnTo>
                  <a:cubicBezTo>
                    <a:pt x="841" y="371"/>
                    <a:pt x="828" y="361"/>
                    <a:pt x="821" y="352"/>
                  </a:cubicBezTo>
                  <a:lnTo>
                    <a:pt x="809" y="335"/>
                  </a:lnTo>
                  <a:lnTo>
                    <a:pt x="823" y="320"/>
                  </a:lnTo>
                  <a:lnTo>
                    <a:pt x="838" y="304"/>
                  </a:lnTo>
                  <a:lnTo>
                    <a:pt x="966" y="296"/>
                  </a:lnTo>
                  <a:lnTo>
                    <a:pt x="982" y="282"/>
                  </a:lnTo>
                  <a:lnTo>
                    <a:pt x="999" y="268"/>
                  </a:lnTo>
                  <a:lnTo>
                    <a:pt x="991" y="252"/>
                  </a:lnTo>
                  <a:cubicBezTo>
                    <a:pt x="986" y="243"/>
                    <a:pt x="971" y="225"/>
                    <a:pt x="957" y="211"/>
                  </a:cubicBezTo>
                  <a:lnTo>
                    <a:pt x="931" y="186"/>
                  </a:lnTo>
                  <a:lnTo>
                    <a:pt x="909" y="176"/>
                  </a:lnTo>
                  <a:lnTo>
                    <a:pt x="887" y="167"/>
                  </a:lnTo>
                  <a:lnTo>
                    <a:pt x="891" y="140"/>
                  </a:lnTo>
                  <a:lnTo>
                    <a:pt x="896" y="114"/>
                  </a:lnTo>
                  <a:lnTo>
                    <a:pt x="854" y="97"/>
                  </a:lnTo>
                  <a:lnTo>
                    <a:pt x="826" y="129"/>
                  </a:lnTo>
                  <a:lnTo>
                    <a:pt x="814" y="121"/>
                  </a:lnTo>
                  <a:lnTo>
                    <a:pt x="803" y="113"/>
                  </a:lnTo>
                  <a:lnTo>
                    <a:pt x="778" y="118"/>
                  </a:lnTo>
                  <a:lnTo>
                    <a:pt x="754" y="122"/>
                  </a:lnTo>
                  <a:lnTo>
                    <a:pt x="705" y="80"/>
                  </a:lnTo>
                  <a:lnTo>
                    <a:pt x="656" y="38"/>
                  </a:lnTo>
                  <a:lnTo>
                    <a:pt x="562" y="0"/>
                  </a:lnTo>
                  <a:lnTo>
                    <a:pt x="490" y="0"/>
                  </a:lnTo>
                  <a:lnTo>
                    <a:pt x="409" y="34"/>
                  </a:lnTo>
                  <a:lnTo>
                    <a:pt x="378" y="64"/>
                  </a:lnTo>
                  <a:lnTo>
                    <a:pt x="348" y="93"/>
                  </a:lnTo>
                  <a:lnTo>
                    <a:pt x="338" y="147"/>
                  </a:lnTo>
                  <a:lnTo>
                    <a:pt x="327" y="147"/>
                  </a:lnTo>
                  <a:cubicBezTo>
                    <a:pt x="321" y="147"/>
                    <a:pt x="287" y="140"/>
                    <a:pt x="251" y="133"/>
                  </a:cubicBezTo>
                  <a:lnTo>
                    <a:pt x="185" y="119"/>
                  </a:lnTo>
                  <a:lnTo>
                    <a:pt x="137" y="122"/>
                  </a:lnTo>
                  <a:lnTo>
                    <a:pt x="89" y="125"/>
                  </a:lnTo>
                  <a:lnTo>
                    <a:pt x="61" y="143"/>
                  </a:lnTo>
                  <a:lnTo>
                    <a:pt x="34" y="161"/>
                  </a:lnTo>
                  <a:lnTo>
                    <a:pt x="0" y="222"/>
                  </a:lnTo>
                  <a:lnTo>
                    <a:pt x="10" y="280"/>
                  </a:lnTo>
                  <a:lnTo>
                    <a:pt x="28" y="300"/>
                  </a:lnTo>
                  <a:cubicBezTo>
                    <a:pt x="38" y="311"/>
                    <a:pt x="54" y="326"/>
                    <a:pt x="64" y="333"/>
                  </a:cubicBezTo>
                  <a:cubicBezTo>
                    <a:pt x="75" y="340"/>
                    <a:pt x="95" y="351"/>
                    <a:pt x="110" y="357"/>
                  </a:cubicBezTo>
                  <a:cubicBezTo>
                    <a:pt x="125" y="364"/>
                    <a:pt x="165" y="375"/>
                    <a:pt x="200" y="382"/>
                  </a:cubicBezTo>
                  <a:lnTo>
                    <a:pt x="263" y="395"/>
                  </a:lnTo>
                  <a:lnTo>
                    <a:pt x="281" y="405"/>
                  </a:lnTo>
                  <a:cubicBezTo>
                    <a:pt x="291" y="410"/>
                    <a:pt x="306" y="425"/>
                    <a:pt x="315" y="436"/>
                  </a:cubicBezTo>
                  <a:lnTo>
                    <a:pt x="330" y="458"/>
                  </a:lnTo>
                  <a:lnTo>
                    <a:pt x="330" y="472"/>
                  </a:lnTo>
                  <a:lnTo>
                    <a:pt x="330" y="487"/>
                  </a:lnTo>
                  <a:lnTo>
                    <a:pt x="338" y="491"/>
                  </a:lnTo>
                </a:path>
              </a:pathLst>
            </a:custGeom>
            <a:solidFill>
              <a:srgbClr val="4F4F4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 name="Freeform 18"/>
            <p:cNvSpPr>
              <a:spLocks noChangeArrowheads="1"/>
            </p:cNvSpPr>
            <p:nvPr/>
          </p:nvSpPr>
          <p:spPr bwMode="auto">
            <a:xfrm>
              <a:off x="182" y="850"/>
              <a:ext cx="378" cy="189"/>
            </a:xfrm>
            <a:custGeom>
              <a:avLst/>
              <a:gdLst>
                <a:gd name="T0" fmla="*/ 346 w 997"/>
                <a:gd name="T1" fmla="*/ 484 h 497"/>
                <a:gd name="T2" fmla="*/ 321 w 997"/>
                <a:gd name="T3" fmla="*/ 410 h 497"/>
                <a:gd name="T4" fmla="*/ 250 w 997"/>
                <a:gd name="T5" fmla="*/ 370 h 497"/>
                <a:gd name="T6" fmla="*/ 162 w 997"/>
                <a:gd name="T7" fmla="*/ 356 h 497"/>
                <a:gd name="T8" fmla="*/ 79 w 997"/>
                <a:gd name="T9" fmla="*/ 321 h 497"/>
                <a:gd name="T10" fmla="*/ 38 w 997"/>
                <a:gd name="T11" fmla="*/ 208 h 497"/>
                <a:gd name="T12" fmla="*/ 69 w 997"/>
                <a:gd name="T13" fmla="*/ 172 h 497"/>
                <a:gd name="T14" fmla="*/ 133 w 997"/>
                <a:gd name="T15" fmla="*/ 153 h 497"/>
                <a:gd name="T16" fmla="*/ 300 w 997"/>
                <a:gd name="T17" fmla="*/ 191 h 497"/>
                <a:gd name="T18" fmla="*/ 332 w 997"/>
                <a:gd name="T19" fmla="*/ 226 h 497"/>
                <a:gd name="T20" fmla="*/ 355 w 997"/>
                <a:gd name="T21" fmla="*/ 269 h 497"/>
                <a:gd name="T22" fmla="*/ 404 w 997"/>
                <a:gd name="T23" fmla="*/ 346 h 497"/>
                <a:gd name="T24" fmla="*/ 444 w 997"/>
                <a:gd name="T25" fmla="*/ 409 h 497"/>
                <a:gd name="T26" fmla="*/ 487 w 997"/>
                <a:gd name="T27" fmla="*/ 409 h 497"/>
                <a:gd name="T28" fmla="*/ 502 w 997"/>
                <a:gd name="T29" fmla="*/ 401 h 497"/>
                <a:gd name="T30" fmla="*/ 526 w 997"/>
                <a:gd name="T31" fmla="*/ 418 h 497"/>
                <a:gd name="T32" fmla="*/ 491 w 997"/>
                <a:gd name="T33" fmla="*/ 390 h 497"/>
                <a:gd name="T34" fmla="*/ 448 w 997"/>
                <a:gd name="T35" fmla="*/ 363 h 497"/>
                <a:gd name="T36" fmla="*/ 479 w 997"/>
                <a:gd name="T37" fmla="*/ 341 h 497"/>
                <a:gd name="T38" fmla="*/ 544 w 997"/>
                <a:gd name="T39" fmla="*/ 353 h 497"/>
                <a:gd name="T40" fmla="*/ 565 w 997"/>
                <a:gd name="T41" fmla="*/ 336 h 497"/>
                <a:gd name="T42" fmla="*/ 661 w 997"/>
                <a:gd name="T43" fmla="*/ 373 h 497"/>
                <a:gd name="T44" fmla="*/ 734 w 997"/>
                <a:gd name="T45" fmla="*/ 460 h 497"/>
                <a:gd name="T46" fmla="*/ 744 w 997"/>
                <a:gd name="T47" fmla="*/ 453 h 497"/>
                <a:gd name="T48" fmla="*/ 779 w 997"/>
                <a:gd name="T49" fmla="*/ 480 h 497"/>
                <a:gd name="T50" fmla="*/ 769 w 997"/>
                <a:gd name="T51" fmla="*/ 436 h 497"/>
                <a:gd name="T52" fmla="*/ 776 w 997"/>
                <a:gd name="T53" fmla="*/ 417 h 497"/>
                <a:gd name="T54" fmla="*/ 737 w 997"/>
                <a:gd name="T55" fmla="*/ 413 h 497"/>
                <a:gd name="T56" fmla="*/ 734 w 997"/>
                <a:gd name="T57" fmla="*/ 400 h 497"/>
                <a:gd name="T58" fmla="*/ 850 w 997"/>
                <a:gd name="T59" fmla="*/ 416 h 497"/>
                <a:gd name="T60" fmla="*/ 863 w 997"/>
                <a:gd name="T61" fmla="*/ 392 h 497"/>
                <a:gd name="T62" fmla="*/ 844 w 997"/>
                <a:gd name="T63" fmla="*/ 374 h 497"/>
                <a:gd name="T64" fmla="*/ 808 w 997"/>
                <a:gd name="T65" fmla="*/ 337 h 497"/>
                <a:gd name="T66" fmla="*/ 845 w 997"/>
                <a:gd name="T67" fmla="*/ 300 h 497"/>
                <a:gd name="T68" fmla="*/ 964 w 997"/>
                <a:gd name="T69" fmla="*/ 299 h 497"/>
                <a:gd name="T70" fmla="*/ 996 w 997"/>
                <a:gd name="T71" fmla="*/ 269 h 497"/>
                <a:gd name="T72" fmla="*/ 948 w 997"/>
                <a:gd name="T73" fmla="*/ 201 h 497"/>
                <a:gd name="T74" fmla="*/ 887 w 997"/>
                <a:gd name="T75" fmla="*/ 169 h 497"/>
                <a:gd name="T76" fmla="*/ 897 w 997"/>
                <a:gd name="T77" fmla="*/ 115 h 497"/>
                <a:gd name="T78" fmla="*/ 859 w 997"/>
                <a:gd name="T79" fmla="*/ 104 h 497"/>
                <a:gd name="T80" fmla="*/ 840 w 997"/>
                <a:gd name="T81" fmla="*/ 123 h 497"/>
                <a:gd name="T82" fmla="*/ 813 w 997"/>
                <a:gd name="T83" fmla="*/ 125 h 497"/>
                <a:gd name="T84" fmla="*/ 778 w 997"/>
                <a:gd name="T85" fmla="*/ 122 h 497"/>
                <a:gd name="T86" fmla="*/ 702 w 997"/>
                <a:gd name="T87" fmla="*/ 82 h 497"/>
                <a:gd name="T88" fmla="*/ 600 w 997"/>
                <a:gd name="T89" fmla="*/ 17 h 497"/>
                <a:gd name="T90" fmla="*/ 513 w 997"/>
                <a:gd name="T91" fmla="*/ 4 h 497"/>
                <a:gd name="T92" fmla="*/ 434 w 997"/>
                <a:gd name="T93" fmla="*/ 27 h 497"/>
                <a:gd name="T94" fmla="*/ 372 w 997"/>
                <a:gd name="T95" fmla="*/ 73 h 497"/>
                <a:gd name="T96" fmla="*/ 343 w 997"/>
                <a:gd name="T97" fmla="*/ 127 h 497"/>
                <a:gd name="T98" fmla="*/ 281 w 997"/>
                <a:gd name="T99" fmla="*/ 142 h 497"/>
                <a:gd name="T100" fmla="*/ 142 w 997"/>
                <a:gd name="T101" fmla="*/ 120 h 497"/>
                <a:gd name="T102" fmla="*/ 87 w 997"/>
                <a:gd name="T103" fmla="*/ 129 h 497"/>
                <a:gd name="T104" fmla="*/ 31 w 997"/>
                <a:gd name="T105" fmla="*/ 171 h 497"/>
                <a:gd name="T106" fmla="*/ 0 w 997"/>
                <a:gd name="T107" fmla="*/ 223 h 497"/>
                <a:gd name="T108" fmla="*/ 22 w 997"/>
                <a:gd name="T109" fmla="*/ 291 h 497"/>
                <a:gd name="T110" fmla="*/ 110 w 997"/>
                <a:gd name="T111" fmla="*/ 357 h 497"/>
                <a:gd name="T112" fmla="*/ 271 w 997"/>
                <a:gd name="T113" fmla="*/ 398 h 497"/>
                <a:gd name="T114" fmla="*/ 314 w 997"/>
                <a:gd name="T115" fmla="*/ 426 h 497"/>
                <a:gd name="T116" fmla="*/ 342 w 997"/>
                <a:gd name="T117" fmla="*/ 49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97" h="497">
                  <a:moveTo>
                    <a:pt x="342" y="496"/>
                  </a:moveTo>
                  <a:cubicBezTo>
                    <a:pt x="344" y="496"/>
                    <a:pt x="346" y="491"/>
                    <a:pt x="346" y="484"/>
                  </a:cubicBezTo>
                  <a:cubicBezTo>
                    <a:pt x="346" y="477"/>
                    <a:pt x="340" y="458"/>
                    <a:pt x="333" y="441"/>
                  </a:cubicBezTo>
                  <a:lnTo>
                    <a:pt x="321" y="410"/>
                  </a:lnTo>
                  <a:lnTo>
                    <a:pt x="285" y="390"/>
                  </a:lnTo>
                  <a:lnTo>
                    <a:pt x="250" y="370"/>
                  </a:lnTo>
                  <a:lnTo>
                    <a:pt x="206" y="363"/>
                  </a:lnTo>
                  <a:lnTo>
                    <a:pt x="162" y="356"/>
                  </a:lnTo>
                  <a:lnTo>
                    <a:pt x="120" y="338"/>
                  </a:lnTo>
                  <a:lnTo>
                    <a:pt x="79" y="321"/>
                  </a:lnTo>
                  <a:lnTo>
                    <a:pt x="31" y="274"/>
                  </a:lnTo>
                  <a:lnTo>
                    <a:pt x="38" y="208"/>
                  </a:lnTo>
                  <a:lnTo>
                    <a:pt x="53" y="190"/>
                  </a:lnTo>
                  <a:lnTo>
                    <a:pt x="69" y="172"/>
                  </a:lnTo>
                  <a:lnTo>
                    <a:pt x="101" y="163"/>
                  </a:lnTo>
                  <a:lnTo>
                    <a:pt x="133" y="153"/>
                  </a:lnTo>
                  <a:lnTo>
                    <a:pt x="202" y="167"/>
                  </a:lnTo>
                  <a:cubicBezTo>
                    <a:pt x="240" y="175"/>
                    <a:pt x="284" y="186"/>
                    <a:pt x="300" y="191"/>
                  </a:cubicBezTo>
                  <a:lnTo>
                    <a:pt x="328" y="202"/>
                  </a:lnTo>
                  <a:lnTo>
                    <a:pt x="332" y="226"/>
                  </a:lnTo>
                  <a:lnTo>
                    <a:pt x="337" y="250"/>
                  </a:lnTo>
                  <a:lnTo>
                    <a:pt x="355" y="269"/>
                  </a:lnTo>
                  <a:cubicBezTo>
                    <a:pt x="365" y="279"/>
                    <a:pt x="380" y="298"/>
                    <a:pt x="388" y="310"/>
                  </a:cubicBezTo>
                  <a:cubicBezTo>
                    <a:pt x="396" y="323"/>
                    <a:pt x="403" y="339"/>
                    <a:pt x="404" y="346"/>
                  </a:cubicBezTo>
                  <a:lnTo>
                    <a:pt x="404" y="360"/>
                  </a:lnTo>
                  <a:lnTo>
                    <a:pt x="444" y="409"/>
                  </a:lnTo>
                  <a:lnTo>
                    <a:pt x="470" y="402"/>
                  </a:lnTo>
                  <a:lnTo>
                    <a:pt x="487" y="409"/>
                  </a:lnTo>
                  <a:lnTo>
                    <a:pt x="502" y="417"/>
                  </a:lnTo>
                  <a:lnTo>
                    <a:pt x="502" y="401"/>
                  </a:lnTo>
                  <a:lnTo>
                    <a:pt x="514" y="409"/>
                  </a:lnTo>
                  <a:lnTo>
                    <a:pt x="526" y="418"/>
                  </a:lnTo>
                  <a:lnTo>
                    <a:pt x="526" y="402"/>
                  </a:lnTo>
                  <a:lnTo>
                    <a:pt x="491" y="390"/>
                  </a:lnTo>
                  <a:lnTo>
                    <a:pt x="457" y="377"/>
                  </a:lnTo>
                  <a:lnTo>
                    <a:pt x="448" y="363"/>
                  </a:lnTo>
                  <a:lnTo>
                    <a:pt x="439" y="350"/>
                  </a:lnTo>
                  <a:lnTo>
                    <a:pt x="479" y="341"/>
                  </a:lnTo>
                  <a:lnTo>
                    <a:pt x="501" y="345"/>
                  </a:lnTo>
                  <a:cubicBezTo>
                    <a:pt x="512" y="347"/>
                    <a:pt x="532" y="351"/>
                    <a:pt x="544" y="353"/>
                  </a:cubicBezTo>
                  <a:lnTo>
                    <a:pt x="565" y="358"/>
                  </a:lnTo>
                  <a:lnTo>
                    <a:pt x="565" y="336"/>
                  </a:lnTo>
                  <a:lnTo>
                    <a:pt x="621" y="336"/>
                  </a:lnTo>
                  <a:lnTo>
                    <a:pt x="661" y="373"/>
                  </a:lnTo>
                  <a:cubicBezTo>
                    <a:pt x="684" y="394"/>
                    <a:pt x="710" y="422"/>
                    <a:pt x="718" y="435"/>
                  </a:cubicBezTo>
                  <a:lnTo>
                    <a:pt x="734" y="460"/>
                  </a:lnTo>
                  <a:lnTo>
                    <a:pt x="739" y="456"/>
                  </a:lnTo>
                  <a:lnTo>
                    <a:pt x="744" y="453"/>
                  </a:lnTo>
                  <a:lnTo>
                    <a:pt x="762" y="466"/>
                  </a:lnTo>
                  <a:lnTo>
                    <a:pt x="779" y="480"/>
                  </a:lnTo>
                  <a:lnTo>
                    <a:pt x="774" y="458"/>
                  </a:lnTo>
                  <a:lnTo>
                    <a:pt x="769" y="436"/>
                  </a:lnTo>
                  <a:lnTo>
                    <a:pt x="794" y="436"/>
                  </a:lnTo>
                  <a:lnTo>
                    <a:pt x="776" y="417"/>
                  </a:lnTo>
                  <a:lnTo>
                    <a:pt x="757" y="415"/>
                  </a:lnTo>
                  <a:lnTo>
                    <a:pt x="737" y="413"/>
                  </a:lnTo>
                  <a:lnTo>
                    <a:pt x="736" y="406"/>
                  </a:lnTo>
                  <a:lnTo>
                    <a:pt x="734" y="400"/>
                  </a:lnTo>
                  <a:lnTo>
                    <a:pt x="801" y="395"/>
                  </a:lnTo>
                  <a:lnTo>
                    <a:pt x="850" y="416"/>
                  </a:lnTo>
                  <a:lnTo>
                    <a:pt x="857" y="408"/>
                  </a:lnTo>
                  <a:cubicBezTo>
                    <a:pt x="860" y="403"/>
                    <a:pt x="863" y="396"/>
                    <a:pt x="863" y="392"/>
                  </a:cubicBezTo>
                  <a:lnTo>
                    <a:pt x="863" y="384"/>
                  </a:lnTo>
                  <a:lnTo>
                    <a:pt x="844" y="374"/>
                  </a:lnTo>
                  <a:cubicBezTo>
                    <a:pt x="833" y="368"/>
                    <a:pt x="821" y="357"/>
                    <a:pt x="816" y="350"/>
                  </a:cubicBezTo>
                  <a:lnTo>
                    <a:pt x="808" y="337"/>
                  </a:lnTo>
                  <a:lnTo>
                    <a:pt x="827" y="319"/>
                  </a:lnTo>
                  <a:lnTo>
                    <a:pt x="845" y="300"/>
                  </a:lnTo>
                  <a:lnTo>
                    <a:pt x="905" y="299"/>
                  </a:lnTo>
                  <a:lnTo>
                    <a:pt x="964" y="299"/>
                  </a:lnTo>
                  <a:lnTo>
                    <a:pt x="980" y="286"/>
                  </a:lnTo>
                  <a:cubicBezTo>
                    <a:pt x="989" y="280"/>
                    <a:pt x="996" y="271"/>
                    <a:pt x="996" y="269"/>
                  </a:cubicBezTo>
                  <a:cubicBezTo>
                    <a:pt x="996" y="266"/>
                    <a:pt x="986" y="249"/>
                    <a:pt x="972" y="232"/>
                  </a:cubicBezTo>
                  <a:lnTo>
                    <a:pt x="948" y="201"/>
                  </a:lnTo>
                  <a:lnTo>
                    <a:pt x="917" y="185"/>
                  </a:lnTo>
                  <a:lnTo>
                    <a:pt x="887" y="169"/>
                  </a:lnTo>
                  <a:lnTo>
                    <a:pt x="892" y="142"/>
                  </a:lnTo>
                  <a:lnTo>
                    <a:pt x="897" y="115"/>
                  </a:lnTo>
                  <a:lnTo>
                    <a:pt x="878" y="110"/>
                  </a:lnTo>
                  <a:lnTo>
                    <a:pt x="859" y="104"/>
                  </a:lnTo>
                  <a:lnTo>
                    <a:pt x="840" y="110"/>
                  </a:lnTo>
                  <a:lnTo>
                    <a:pt x="840" y="123"/>
                  </a:lnTo>
                  <a:cubicBezTo>
                    <a:pt x="840" y="130"/>
                    <a:pt x="838" y="135"/>
                    <a:pt x="836" y="135"/>
                  </a:cubicBezTo>
                  <a:cubicBezTo>
                    <a:pt x="833" y="135"/>
                    <a:pt x="823" y="131"/>
                    <a:pt x="813" y="125"/>
                  </a:cubicBezTo>
                  <a:lnTo>
                    <a:pt x="794" y="114"/>
                  </a:lnTo>
                  <a:lnTo>
                    <a:pt x="778" y="122"/>
                  </a:lnTo>
                  <a:lnTo>
                    <a:pt x="761" y="129"/>
                  </a:lnTo>
                  <a:lnTo>
                    <a:pt x="702" y="82"/>
                  </a:lnTo>
                  <a:lnTo>
                    <a:pt x="644" y="34"/>
                  </a:lnTo>
                  <a:lnTo>
                    <a:pt x="600" y="17"/>
                  </a:lnTo>
                  <a:lnTo>
                    <a:pt x="556" y="0"/>
                  </a:lnTo>
                  <a:lnTo>
                    <a:pt x="513" y="4"/>
                  </a:lnTo>
                  <a:lnTo>
                    <a:pt x="471" y="8"/>
                  </a:lnTo>
                  <a:lnTo>
                    <a:pt x="434" y="27"/>
                  </a:lnTo>
                  <a:lnTo>
                    <a:pt x="397" y="46"/>
                  </a:lnTo>
                  <a:lnTo>
                    <a:pt x="372" y="73"/>
                  </a:lnTo>
                  <a:lnTo>
                    <a:pt x="348" y="101"/>
                  </a:lnTo>
                  <a:lnTo>
                    <a:pt x="343" y="127"/>
                  </a:lnTo>
                  <a:lnTo>
                    <a:pt x="338" y="154"/>
                  </a:lnTo>
                  <a:lnTo>
                    <a:pt x="281" y="142"/>
                  </a:lnTo>
                  <a:cubicBezTo>
                    <a:pt x="250" y="135"/>
                    <a:pt x="206" y="127"/>
                    <a:pt x="184" y="125"/>
                  </a:cubicBezTo>
                  <a:lnTo>
                    <a:pt x="142" y="120"/>
                  </a:lnTo>
                  <a:lnTo>
                    <a:pt x="114" y="125"/>
                  </a:lnTo>
                  <a:lnTo>
                    <a:pt x="87" y="129"/>
                  </a:lnTo>
                  <a:lnTo>
                    <a:pt x="59" y="150"/>
                  </a:lnTo>
                  <a:lnTo>
                    <a:pt x="31" y="171"/>
                  </a:lnTo>
                  <a:lnTo>
                    <a:pt x="16" y="197"/>
                  </a:lnTo>
                  <a:lnTo>
                    <a:pt x="0" y="223"/>
                  </a:lnTo>
                  <a:lnTo>
                    <a:pt x="6" y="248"/>
                  </a:lnTo>
                  <a:cubicBezTo>
                    <a:pt x="8" y="262"/>
                    <a:pt x="16" y="281"/>
                    <a:pt x="22" y="291"/>
                  </a:cubicBezTo>
                  <a:cubicBezTo>
                    <a:pt x="28" y="301"/>
                    <a:pt x="42" y="316"/>
                    <a:pt x="54" y="326"/>
                  </a:cubicBezTo>
                  <a:cubicBezTo>
                    <a:pt x="66" y="335"/>
                    <a:pt x="91" y="349"/>
                    <a:pt x="110" y="357"/>
                  </a:cubicBezTo>
                  <a:cubicBezTo>
                    <a:pt x="129" y="365"/>
                    <a:pt x="174" y="377"/>
                    <a:pt x="208" y="384"/>
                  </a:cubicBezTo>
                  <a:lnTo>
                    <a:pt x="271" y="398"/>
                  </a:lnTo>
                  <a:lnTo>
                    <a:pt x="293" y="412"/>
                  </a:lnTo>
                  <a:lnTo>
                    <a:pt x="314" y="426"/>
                  </a:lnTo>
                  <a:lnTo>
                    <a:pt x="326" y="461"/>
                  </a:lnTo>
                  <a:cubicBezTo>
                    <a:pt x="333" y="481"/>
                    <a:pt x="340" y="496"/>
                    <a:pt x="342" y="496"/>
                  </a:cubicBezTo>
                </a:path>
              </a:pathLst>
            </a:custGeom>
            <a:solidFill>
              <a:srgbClr val="2E2E2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 name="Freeform 19"/>
            <p:cNvSpPr>
              <a:spLocks noChangeArrowheads="1"/>
            </p:cNvSpPr>
            <p:nvPr/>
          </p:nvSpPr>
          <p:spPr bwMode="auto">
            <a:xfrm>
              <a:off x="186" y="854"/>
              <a:ext cx="376" cy="184"/>
            </a:xfrm>
            <a:custGeom>
              <a:avLst/>
              <a:gdLst>
                <a:gd name="T0" fmla="*/ 325 w 992"/>
                <a:gd name="T1" fmla="*/ 443 h 485"/>
                <a:gd name="T2" fmla="*/ 254 w 992"/>
                <a:gd name="T3" fmla="*/ 374 h 485"/>
                <a:gd name="T4" fmla="*/ 98 w 992"/>
                <a:gd name="T5" fmla="*/ 330 h 485"/>
                <a:gd name="T6" fmla="*/ 21 w 992"/>
                <a:gd name="T7" fmla="*/ 220 h 485"/>
                <a:gd name="T8" fmla="*/ 79 w 992"/>
                <a:gd name="T9" fmla="*/ 157 h 485"/>
                <a:gd name="T10" fmla="*/ 300 w 992"/>
                <a:gd name="T11" fmla="*/ 186 h 485"/>
                <a:gd name="T12" fmla="*/ 345 w 992"/>
                <a:gd name="T13" fmla="*/ 257 h 485"/>
                <a:gd name="T14" fmla="*/ 395 w 992"/>
                <a:gd name="T15" fmla="*/ 337 h 485"/>
                <a:gd name="T16" fmla="*/ 436 w 992"/>
                <a:gd name="T17" fmla="*/ 392 h 485"/>
                <a:gd name="T18" fmla="*/ 486 w 992"/>
                <a:gd name="T19" fmla="*/ 384 h 485"/>
                <a:gd name="T20" fmla="*/ 427 w 992"/>
                <a:gd name="T21" fmla="*/ 349 h 485"/>
                <a:gd name="T22" fmla="*/ 472 w 992"/>
                <a:gd name="T23" fmla="*/ 330 h 485"/>
                <a:gd name="T24" fmla="*/ 549 w 992"/>
                <a:gd name="T25" fmla="*/ 346 h 485"/>
                <a:gd name="T26" fmla="*/ 548 w 992"/>
                <a:gd name="T27" fmla="*/ 330 h 485"/>
                <a:gd name="T28" fmla="*/ 702 w 992"/>
                <a:gd name="T29" fmla="*/ 407 h 485"/>
                <a:gd name="T30" fmla="*/ 730 w 992"/>
                <a:gd name="T31" fmla="*/ 450 h 485"/>
                <a:gd name="T32" fmla="*/ 753 w 992"/>
                <a:gd name="T33" fmla="*/ 451 h 485"/>
                <a:gd name="T34" fmla="*/ 754 w 992"/>
                <a:gd name="T35" fmla="*/ 431 h 485"/>
                <a:gd name="T36" fmla="*/ 771 w 992"/>
                <a:gd name="T37" fmla="*/ 414 h 485"/>
                <a:gd name="T38" fmla="*/ 727 w 992"/>
                <a:gd name="T39" fmla="*/ 401 h 485"/>
                <a:gd name="T40" fmla="*/ 790 w 992"/>
                <a:gd name="T41" fmla="*/ 378 h 485"/>
                <a:gd name="T42" fmla="*/ 831 w 992"/>
                <a:gd name="T43" fmla="*/ 397 h 485"/>
                <a:gd name="T44" fmla="*/ 857 w 992"/>
                <a:gd name="T45" fmla="*/ 391 h 485"/>
                <a:gd name="T46" fmla="*/ 812 w 992"/>
                <a:gd name="T47" fmla="*/ 377 h 485"/>
                <a:gd name="T48" fmla="*/ 799 w 992"/>
                <a:gd name="T49" fmla="*/ 336 h 485"/>
                <a:gd name="T50" fmla="*/ 832 w 992"/>
                <a:gd name="T51" fmla="*/ 299 h 485"/>
                <a:gd name="T52" fmla="*/ 937 w 992"/>
                <a:gd name="T53" fmla="*/ 291 h 485"/>
                <a:gd name="T54" fmla="*/ 991 w 992"/>
                <a:gd name="T55" fmla="*/ 264 h 485"/>
                <a:gd name="T56" fmla="*/ 903 w 992"/>
                <a:gd name="T57" fmla="*/ 179 h 485"/>
                <a:gd name="T58" fmla="*/ 888 w 992"/>
                <a:gd name="T59" fmla="*/ 123 h 485"/>
                <a:gd name="T60" fmla="*/ 833 w 992"/>
                <a:gd name="T61" fmla="*/ 116 h 485"/>
                <a:gd name="T62" fmla="*/ 805 w 992"/>
                <a:gd name="T63" fmla="*/ 114 h 485"/>
                <a:gd name="T64" fmla="*/ 646 w 992"/>
                <a:gd name="T65" fmla="*/ 38 h 485"/>
                <a:gd name="T66" fmla="*/ 517 w 992"/>
                <a:gd name="T67" fmla="*/ 0 h 485"/>
                <a:gd name="T68" fmla="*/ 411 w 992"/>
                <a:gd name="T69" fmla="*/ 28 h 485"/>
                <a:gd name="T70" fmla="*/ 340 w 992"/>
                <a:gd name="T71" fmla="*/ 109 h 485"/>
                <a:gd name="T72" fmla="*/ 268 w 992"/>
                <a:gd name="T73" fmla="*/ 136 h 485"/>
                <a:gd name="T74" fmla="*/ 89 w 992"/>
                <a:gd name="T75" fmla="*/ 126 h 485"/>
                <a:gd name="T76" fmla="*/ 11 w 992"/>
                <a:gd name="T77" fmla="*/ 189 h 485"/>
                <a:gd name="T78" fmla="*/ 12 w 992"/>
                <a:gd name="T79" fmla="*/ 281 h 485"/>
                <a:gd name="T80" fmla="*/ 107 w 992"/>
                <a:gd name="T81" fmla="*/ 352 h 485"/>
                <a:gd name="T82" fmla="*/ 275 w 992"/>
                <a:gd name="T83" fmla="*/ 393 h 485"/>
                <a:gd name="T84" fmla="*/ 322 w 992"/>
                <a:gd name="T85" fmla="*/ 456 h 485"/>
                <a:gd name="T86" fmla="*/ 513 w 992"/>
                <a:gd name="T87" fmla="*/ 397 h 485"/>
                <a:gd name="T88" fmla="*/ 497 w 992"/>
                <a:gd name="T89" fmla="*/ 397 h 485"/>
                <a:gd name="T90" fmla="*/ 493 w 992"/>
                <a:gd name="T91" fmla="*/ 394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2" h="485">
                  <a:moveTo>
                    <a:pt x="322" y="456"/>
                  </a:moveTo>
                  <a:cubicBezTo>
                    <a:pt x="330" y="473"/>
                    <a:pt x="336" y="484"/>
                    <a:pt x="336" y="479"/>
                  </a:cubicBezTo>
                  <a:cubicBezTo>
                    <a:pt x="336" y="475"/>
                    <a:pt x="331" y="459"/>
                    <a:pt x="325" y="443"/>
                  </a:cubicBezTo>
                  <a:lnTo>
                    <a:pt x="313" y="414"/>
                  </a:lnTo>
                  <a:lnTo>
                    <a:pt x="296" y="399"/>
                  </a:lnTo>
                  <a:cubicBezTo>
                    <a:pt x="287" y="391"/>
                    <a:pt x="268" y="380"/>
                    <a:pt x="254" y="374"/>
                  </a:cubicBezTo>
                  <a:cubicBezTo>
                    <a:pt x="240" y="368"/>
                    <a:pt x="207" y="360"/>
                    <a:pt x="182" y="356"/>
                  </a:cubicBezTo>
                  <a:lnTo>
                    <a:pt x="137" y="349"/>
                  </a:lnTo>
                  <a:lnTo>
                    <a:pt x="98" y="330"/>
                  </a:lnTo>
                  <a:lnTo>
                    <a:pt x="58" y="311"/>
                  </a:lnTo>
                  <a:lnTo>
                    <a:pt x="21" y="268"/>
                  </a:lnTo>
                  <a:lnTo>
                    <a:pt x="21" y="220"/>
                  </a:lnTo>
                  <a:lnTo>
                    <a:pt x="37" y="192"/>
                  </a:lnTo>
                  <a:lnTo>
                    <a:pt x="54" y="164"/>
                  </a:lnTo>
                  <a:lnTo>
                    <a:pt x="79" y="157"/>
                  </a:lnTo>
                  <a:cubicBezTo>
                    <a:pt x="93" y="153"/>
                    <a:pt x="114" y="149"/>
                    <a:pt x="127" y="149"/>
                  </a:cubicBezTo>
                  <a:cubicBezTo>
                    <a:pt x="140" y="149"/>
                    <a:pt x="177" y="155"/>
                    <a:pt x="210" y="163"/>
                  </a:cubicBezTo>
                  <a:cubicBezTo>
                    <a:pt x="244" y="170"/>
                    <a:pt x="284" y="181"/>
                    <a:pt x="300" y="186"/>
                  </a:cubicBezTo>
                  <a:lnTo>
                    <a:pt x="329" y="196"/>
                  </a:lnTo>
                  <a:lnTo>
                    <a:pt x="329" y="241"/>
                  </a:lnTo>
                  <a:lnTo>
                    <a:pt x="345" y="257"/>
                  </a:lnTo>
                  <a:cubicBezTo>
                    <a:pt x="354" y="266"/>
                    <a:pt x="370" y="285"/>
                    <a:pt x="380" y="299"/>
                  </a:cubicBezTo>
                  <a:lnTo>
                    <a:pt x="400" y="325"/>
                  </a:lnTo>
                  <a:lnTo>
                    <a:pt x="395" y="337"/>
                  </a:lnTo>
                  <a:lnTo>
                    <a:pt x="390" y="350"/>
                  </a:lnTo>
                  <a:lnTo>
                    <a:pt x="412" y="372"/>
                  </a:lnTo>
                  <a:cubicBezTo>
                    <a:pt x="423" y="384"/>
                    <a:pt x="434" y="393"/>
                    <a:pt x="436" y="392"/>
                  </a:cubicBezTo>
                  <a:cubicBezTo>
                    <a:pt x="437" y="392"/>
                    <a:pt x="449" y="394"/>
                    <a:pt x="462" y="397"/>
                  </a:cubicBezTo>
                  <a:lnTo>
                    <a:pt x="486" y="403"/>
                  </a:lnTo>
                  <a:lnTo>
                    <a:pt x="486" y="384"/>
                  </a:lnTo>
                  <a:lnTo>
                    <a:pt x="465" y="384"/>
                  </a:lnTo>
                  <a:lnTo>
                    <a:pt x="446" y="366"/>
                  </a:lnTo>
                  <a:lnTo>
                    <a:pt x="427" y="349"/>
                  </a:lnTo>
                  <a:lnTo>
                    <a:pt x="442" y="340"/>
                  </a:lnTo>
                  <a:lnTo>
                    <a:pt x="457" y="330"/>
                  </a:lnTo>
                  <a:lnTo>
                    <a:pt x="472" y="330"/>
                  </a:lnTo>
                  <a:cubicBezTo>
                    <a:pt x="479" y="330"/>
                    <a:pt x="499" y="335"/>
                    <a:pt x="514" y="340"/>
                  </a:cubicBezTo>
                  <a:lnTo>
                    <a:pt x="542" y="350"/>
                  </a:lnTo>
                  <a:lnTo>
                    <a:pt x="549" y="346"/>
                  </a:lnTo>
                  <a:lnTo>
                    <a:pt x="557" y="342"/>
                  </a:lnTo>
                  <a:lnTo>
                    <a:pt x="552" y="336"/>
                  </a:lnTo>
                  <a:lnTo>
                    <a:pt x="548" y="330"/>
                  </a:lnTo>
                  <a:lnTo>
                    <a:pt x="616" y="330"/>
                  </a:lnTo>
                  <a:lnTo>
                    <a:pt x="659" y="368"/>
                  </a:lnTo>
                  <a:lnTo>
                    <a:pt x="702" y="407"/>
                  </a:lnTo>
                  <a:lnTo>
                    <a:pt x="712" y="429"/>
                  </a:lnTo>
                  <a:lnTo>
                    <a:pt x="723" y="450"/>
                  </a:lnTo>
                  <a:lnTo>
                    <a:pt x="730" y="450"/>
                  </a:lnTo>
                  <a:cubicBezTo>
                    <a:pt x="734" y="450"/>
                    <a:pt x="737" y="447"/>
                    <a:pt x="737" y="443"/>
                  </a:cubicBezTo>
                  <a:lnTo>
                    <a:pt x="737" y="435"/>
                  </a:lnTo>
                  <a:lnTo>
                    <a:pt x="753" y="451"/>
                  </a:lnTo>
                  <a:lnTo>
                    <a:pt x="769" y="467"/>
                  </a:lnTo>
                  <a:lnTo>
                    <a:pt x="764" y="454"/>
                  </a:lnTo>
                  <a:cubicBezTo>
                    <a:pt x="761" y="446"/>
                    <a:pt x="757" y="436"/>
                    <a:pt x="754" y="431"/>
                  </a:cubicBezTo>
                  <a:lnTo>
                    <a:pt x="750" y="421"/>
                  </a:lnTo>
                  <a:lnTo>
                    <a:pt x="777" y="430"/>
                  </a:lnTo>
                  <a:lnTo>
                    <a:pt x="771" y="414"/>
                  </a:lnTo>
                  <a:lnTo>
                    <a:pt x="748" y="410"/>
                  </a:lnTo>
                  <a:lnTo>
                    <a:pt x="726" y="407"/>
                  </a:lnTo>
                  <a:lnTo>
                    <a:pt x="727" y="401"/>
                  </a:lnTo>
                  <a:lnTo>
                    <a:pt x="728" y="394"/>
                  </a:lnTo>
                  <a:lnTo>
                    <a:pt x="759" y="386"/>
                  </a:lnTo>
                  <a:lnTo>
                    <a:pt x="790" y="378"/>
                  </a:lnTo>
                  <a:lnTo>
                    <a:pt x="795" y="388"/>
                  </a:lnTo>
                  <a:lnTo>
                    <a:pt x="799" y="397"/>
                  </a:lnTo>
                  <a:lnTo>
                    <a:pt x="831" y="397"/>
                  </a:lnTo>
                  <a:lnTo>
                    <a:pt x="831" y="413"/>
                  </a:lnTo>
                  <a:lnTo>
                    <a:pt x="844" y="402"/>
                  </a:lnTo>
                  <a:lnTo>
                    <a:pt x="857" y="391"/>
                  </a:lnTo>
                  <a:lnTo>
                    <a:pt x="836" y="370"/>
                  </a:lnTo>
                  <a:lnTo>
                    <a:pt x="824" y="373"/>
                  </a:lnTo>
                  <a:lnTo>
                    <a:pt x="812" y="377"/>
                  </a:lnTo>
                  <a:lnTo>
                    <a:pt x="823" y="368"/>
                  </a:lnTo>
                  <a:lnTo>
                    <a:pt x="811" y="352"/>
                  </a:lnTo>
                  <a:lnTo>
                    <a:pt x="799" y="336"/>
                  </a:lnTo>
                  <a:lnTo>
                    <a:pt x="803" y="323"/>
                  </a:lnTo>
                  <a:lnTo>
                    <a:pt x="808" y="310"/>
                  </a:lnTo>
                  <a:lnTo>
                    <a:pt x="832" y="299"/>
                  </a:lnTo>
                  <a:lnTo>
                    <a:pt x="856" y="289"/>
                  </a:lnTo>
                  <a:lnTo>
                    <a:pt x="888" y="290"/>
                  </a:lnTo>
                  <a:cubicBezTo>
                    <a:pt x="906" y="291"/>
                    <a:pt x="928" y="291"/>
                    <a:pt x="937" y="291"/>
                  </a:cubicBezTo>
                  <a:lnTo>
                    <a:pt x="952" y="290"/>
                  </a:lnTo>
                  <a:lnTo>
                    <a:pt x="972" y="277"/>
                  </a:lnTo>
                  <a:lnTo>
                    <a:pt x="991" y="264"/>
                  </a:lnTo>
                  <a:lnTo>
                    <a:pt x="964" y="230"/>
                  </a:lnTo>
                  <a:lnTo>
                    <a:pt x="937" y="196"/>
                  </a:lnTo>
                  <a:lnTo>
                    <a:pt x="903" y="179"/>
                  </a:lnTo>
                  <a:cubicBezTo>
                    <a:pt x="885" y="170"/>
                    <a:pt x="870" y="161"/>
                    <a:pt x="870" y="159"/>
                  </a:cubicBezTo>
                  <a:cubicBezTo>
                    <a:pt x="870" y="158"/>
                    <a:pt x="874" y="149"/>
                    <a:pt x="879" y="140"/>
                  </a:cubicBezTo>
                  <a:lnTo>
                    <a:pt x="888" y="123"/>
                  </a:lnTo>
                  <a:lnTo>
                    <a:pt x="868" y="103"/>
                  </a:lnTo>
                  <a:lnTo>
                    <a:pt x="837" y="103"/>
                  </a:lnTo>
                  <a:lnTo>
                    <a:pt x="833" y="116"/>
                  </a:lnTo>
                  <a:cubicBezTo>
                    <a:pt x="831" y="123"/>
                    <a:pt x="826" y="129"/>
                    <a:pt x="822" y="129"/>
                  </a:cubicBezTo>
                  <a:cubicBezTo>
                    <a:pt x="819" y="129"/>
                    <a:pt x="814" y="126"/>
                    <a:pt x="810" y="122"/>
                  </a:cubicBezTo>
                  <a:lnTo>
                    <a:pt x="805" y="114"/>
                  </a:lnTo>
                  <a:lnTo>
                    <a:pt x="749" y="122"/>
                  </a:lnTo>
                  <a:lnTo>
                    <a:pt x="698" y="80"/>
                  </a:lnTo>
                  <a:lnTo>
                    <a:pt x="646" y="38"/>
                  </a:lnTo>
                  <a:lnTo>
                    <a:pt x="603" y="19"/>
                  </a:lnTo>
                  <a:lnTo>
                    <a:pt x="560" y="0"/>
                  </a:lnTo>
                  <a:lnTo>
                    <a:pt x="517" y="0"/>
                  </a:lnTo>
                  <a:lnTo>
                    <a:pt x="474" y="0"/>
                  </a:lnTo>
                  <a:lnTo>
                    <a:pt x="443" y="14"/>
                  </a:lnTo>
                  <a:lnTo>
                    <a:pt x="411" y="28"/>
                  </a:lnTo>
                  <a:lnTo>
                    <a:pt x="378" y="56"/>
                  </a:lnTo>
                  <a:lnTo>
                    <a:pt x="344" y="85"/>
                  </a:lnTo>
                  <a:lnTo>
                    <a:pt x="340" y="109"/>
                  </a:lnTo>
                  <a:cubicBezTo>
                    <a:pt x="337" y="123"/>
                    <a:pt x="333" y="137"/>
                    <a:pt x="330" y="141"/>
                  </a:cubicBezTo>
                  <a:lnTo>
                    <a:pt x="325" y="149"/>
                  </a:lnTo>
                  <a:lnTo>
                    <a:pt x="268" y="136"/>
                  </a:lnTo>
                  <a:cubicBezTo>
                    <a:pt x="237" y="130"/>
                    <a:pt x="191" y="122"/>
                    <a:pt x="165" y="119"/>
                  </a:cubicBezTo>
                  <a:lnTo>
                    <a:pt x="120" y="115"/>
                  </a:lnTo>
                  <a:lnTo>
                    <a:pt x="89" y="126"/>
                  </a:lnTo>
                  <a:cubicBezTo>
                    <a:pt x="72" y="132"/>
                    <a:pt x="50" y="143"/>
                    <a:pt x="40" y="151"/>
                  </a:cubicBezTo>
                  <a:lnTo>
                    <a:pt x="22" y="166"/>
                  </a:lnTo>
                  <a:lnTo>
                    <a:pt x="11" y="189"/>
                  </a:lnTo>
                  <a:lnTo>
                    <a:pt x="0" y="212"/>
                  </a:lnTo>
                  <a:lnTo>
                    <a:pt x="0" y="258"/>
                  </a:lnTo>
                  <a:lnTo>
                    <a:pt x="12" y="281"/>
                  </a:lnTo>
                  <a:lnTo>
                    <a:pt x="25" y="303"/>
                  </a:lnTo>
                  <a:lnTo>
                    <a:pt x="54" y="323"/>
                  </a:lnTo>
                  <a:cubicBezTo>
                    <a:pt x="69" y="333"/>
                    <a:pt x="93" y="346"/>
                    <a:pt x="107" y="352"/>
                  </a:cubicBezTo>
                  <a:cubicBezTo>
                    <a:pt x="120" y="358"/>
                    <a:pt x="148" y="366"/>
                    <a:pt x="169" y="370"/>
                  </a:cubicBezTo>
                  <a:cubicBezTo>
                    <a:pt x="190" y="374"/>
                    <a:pt x="223" y="381"/>
                    <a:pt x="241" y="385"/>
                  </a:cubicBezTo>
                  <a:lnTo>
                    <a:pt x="275" y="393"/>
                  </a:lnTo>
                  <a:lnTo>
                    <a:pt x="292" y="409"/>
                  </a:lnTo>
                  <a:lnTo>
                    <a:pt x="309" y="425"/>
                  </a:lnTo>
                  <a:lnTo>
                    <a:pt x="322" y="456"/>
                  </a:lnTo>
                  <a:close/>
                  <a:moveTo>
                    <a:pt x="513" y="403"/>
                  </a:moveTo>
                  <a:cubicBezTo>
                    <a:pt x="515" y="403"/>
                    <a:pt x="517" y="402"/>
                    <a:pt x="517" y="400"/>
                  </a:cubicBezTo>
                  <a:cubicBezTo>
                    <a:pt x="517" y="398"/>
                    <a:pt x="515" y="397"/>
                    <a:pt x="513" y="397"/>
                  </a:cubicBezTo>
                  <a:cubicBezTo>
                    <a:pt x="511" y="397"/>
                    <a:pt x="509" y="398"/>
                    <a:pt x="509" y="400"/>
                  </a:cubicBezTo>
                  <a:cubicBezTo>
                    <a:pt x="509" y="402"/>
                    <a:pt x="511" y="403"/>
                    <a:pt x="513" y="403"/>
                  </a:cubicBezTo>
                  <a:close/>
                  <a:moveTo>
                    <a:pt x="497" y="397"/>
                  </a:moveTo>
                  <a:cubicBezTo>
                    <a:pt x="499" y="397"/>
                    <a:pt x="501" y="395"/>
                    <a:pt x="501" y="394"/>
                  </a:cubicBezTo>
                  <a:cubicBezTo>
                    <a:pt x="501" y="392"/>
                    <a:pt x="499" y="390"/>
                    <a:pt x="497" y="390"/>
                  </a:cubicBezTo>
                  <a:cubicBezTo>
                    <a:pt x="495" y="390"/>
                    <a:pt x="493" y="392"/>
                    <a:pt x="493" y="394"/>
                  </a:cubicBezTo>
                  <a:cubicBezTo>
                    <a:pt x="493" y="395"/>
                    <a:pt x="495" y="397"/>
                    <a:pt x="497" y="397"/>
                  </a:cubicBezTo>
                  <a:close/>
                </a:path>
              </a:pathLst>
            </a:custGeom>
            <a:solidFill>
              <a:srgbClr val="01010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3" name="Group 20"/>
          <p:cNvGrpSpPr>
            <a:grpSpLocks/>
          </p:cNvGrpSpPr>
          <p:nvPr/>
        </p:nvGrpSpPr>
        <p:grpSpPr bwMode="auto">
          <a:xfrm>
            <a:off x="533400" y="3904462"/>
            <a:ext cx="920761" cy="462766"/>
            <a:chOff x="179" y="1274"/>
            <a:chExt cx="386" cy="194"/>
          </a:xfrm>
        </p:grpSpPr>
        <p:sp>
          <p:nvSpPr>
            <p:cNvPr id="24" name="Freeform 21"/>
            <p:cNvSpPr>
              <a:spLocks noChangeArrowheads="1"/>
            </p:cNvSpPr>
            <p:nvPr/>
          </p:nvSpPr>
          <p:spPr bwMode="auto">
            <a:xfrm>
              <a:off x="179" y="1274"/>
              <a:ext cx="384" cy="192"/>
            </a:xfrm>
            <a:custGeom>
              <a:avLst/>
              <a:gdLst>
                <a:gd name="T0" fmla="*/ 359 w 1013"/>
                <a:gd name="T1" fmla="*/ 498 h 509"/>
                <a:gd name="T2" fmla="*/ 344 w 1013"/>
                <a:gd name="T3" fmla="*/ 422 h 509"/>
                <a:gd name="T4" fmla="*/ 269 w 1013"/>
                <a:gd name="T5" fmla="*/ 374 h 509"/>
                <a:gd name="T6" fmla="*/ 162 w 1013"/>
                <a:gd name="T7" fmla="*/ 353 h 509"/>
                <a:gd name="T8" fmla="*/ 85 w 1013"/>
                <a:gd name="T9" fmla="*/ 318 h 509"/>
                <a:gd name="T10" fmla="*/ 48 w 1013"/>
                <a:gd name="T11" fmla="*/ 276 h 509"/>
                <a:gd name="T12" fmla="*/ 78 w 1013"/>
                <a:gd name="T13" fmla="*/ 183 h 509"/>
                <a:gd name="T14" fmla="*/ 137 w 1013"/>
                <a:gd name="T15" fmla="*/ 167 h 509"/>
                <a:gd name="T16" fmla="*/ 308 w 1013"/>
                <a:gd name="T17" fmla="*/ 205 h 509"/>
                <a:gd name="T18" fmla="*/ 330 w 1013"/>
                <a:gd name="T19" fmla="*/ 246 h 509"/>
                <a:gd name="T20" fmla="*/ 383 w 1013"/>
                <a:gd name="T21" fmla="*/ 310 h 509"/>
                <a:gd name="T22" fmla="*/ 401 w 1013"/>
                <a:gd name="T23" fmla="*/ 369 h 509"/>
                <a:gd name="T24" fmla="*/ 458 w 1013"/>
                <a:gd name="T25" fmla="*/ 428 h 509"/>
                <a:gd name="T26" fmla="*/ 491 w 1013"/>
                <a:gd name="T27" fmla="*/ 423 h 509"/>
                <a:gd name="T28" fmla="*/ 543 w 1013"/>
                <a:gd name="T29" fmla="*/ 426 h 509"/>
                <a:gd name="T30" fmla="*/ 538 w 1013"/>
                <a:gd name="T31" fmla="*/ 398 h 509"/>
                <a:gd name="T32" fmla="*/ 476 w 1013"/>
                <a:gd name="T33" fmla="*/ 375 h 509"/>
                <a:gd name="T34" fmla="*/ 463 w 1013"/>
                <a:gd name="T35" fmla="*/ 354 h 509"/>
                <a:gd name="T36" fmla="*/ 567 w 1013"/>
                <a:gd name="T37" fmla="*/ 371 h 509"/>
                <a:gd name="T38" fmla="*/ 587 w 1013"/>
                <a:gd name="T39" fmla="*/ 348 h 509"/>
                <a:gd name="T40" fmla="*/ 661 w 1013"/>
                <a:gd name="T41" fmla="*/ 379 h 509"/>
                <a:gd name="T42" fmla="*/ 738 w 1013"/>
                <a:gd name="T43" fmla="*/ 468 h 509"/>
                <a:gd name="T44" fmla="*/ 783 w 1013"/>
                <a:gd name="T45" fmla="*/ 487 h 509"/>
                <a:gd name="T46" fmla="*/ 793 w 1013"/>
                <a:gd name="T47" fmla="*/ 464 h 509"/>
                <a:gd name="T48" fmla="*/ 808 w 1013"/>
                <a:gd name="T49" fmla="*/ 441 h 509"/>
                <a:gd name="T50" fmla="*/ 782 w 1013"/>
                <a:gd name="T51" fmla="*/ 414 h 509"/>
                <a:gd name="T52" fmla="*/ 835 w 1013"/>
                <a:gd name="T53" fmla="*/ 415 h 509"/>
                <a:gd name="T54" fmla="*/ 856 w 1013"/>
                <a:gd name="T55" fmla="*/ 438 h 509"/>
                <a:gd name="T56" fmla="*/ 879 w 1013"/>
                <a:gd name="T57" fmla="*/ 402 h 509"/>
                <a:gd name="T58" fmla="*/ 852 w 1013"/>
                <a:gd name="T59" fmla="*/ 370 h 509"/>
                <a:gd name="T60" fmla="*/ 832 w 1013"/>
                <a:gd name="T61" fmla="*/ 334 h 509"/>
                <a:gd name="T62" fmla="*/ 862 w 1013"/>
                <a:gd name="T63" fmla="*/ 314 h 509"/>
                <a:gd name="T64" fmla="*/ 920 w 1013"/>
                <a:gd name="T65" fmla="*/ 311 h 509"/>
                <a:gd name="T66" fmla="*/ 1012 w 1013"/>
                <a:gd name="T67" fmla="*/ 284 h 509"/>
                <a:gd name="T68" fmla="*/ 950 w 1013"/>
                <a:gd name="T69" fmla="*/ 195 h 509"/>
                <a:gd name="T70" fmla="*/ 903 w 1013"/>
                <a:gd name="T71" fmla="*/ 171 h 509"/>
                <a:gd name="T72" fmla="*/ 912 w 1013"/>
                <a:gd name="T73" fmla="*/ 122 h 509"/>
                <a:gd name="T74" fmla="*/ 872 w 1013"/>
                <a:gd name="T75" fmla="*/ 99 h 509"/>
                <a:gd name="T76" fmla="*/ 836 w 1013"/>
                <a:gd name="T77" fmla="*/ 116 h 509"/>
                <a:gd name="T78" fmla="*/ 761 w 1013"/>
                <a:gd name="T79" fmla="*/ 119 h 509"/>
                <a:gd name="T80" fmla="*/ 681 w 1013"/>
                <a:gd name="T81" fmla="*/ 47 h 509"/>
                <a:gd name="T82" fmla="*/ 571 w 1013"/>
                <a:gd name="T83" fmla="*/ 0 h 509"/>
                <a:gd name="T84" fmla="*/ 499 w 1013"/>
                <a:gd name="T85" fmla="*/ 0 h 509"/>
                <a:gd name="T86" fmla="*/ 346 w 1013"/>
                <a:gd name="T87" fmla="*/ 102 h 509"/>
                <a:gd name="T88" fmla="*/ 339 w 1013"/>
                <a:gd name="T89" fmla="*/ 139 h 509"/>
                <a:gd name="T90" fmla="*/ 255 w 1013"/>
                <a:gd name="T91" fmla="*/ 134 h 509"/>
                <a:gd name="T92" fmla="*/ 136 w 1013"/>
                <a:gd name="T93" fmla="*/ 122 h 509"/>
                <a:gd name="T94" fmla="*/ 67 w 1013"/>
                <a:gd name="T95" fmla="*/ 144 h 509"/>
                <a:gd name="T96" fmla="*/ 20 w 1013"/>
                <a:gd name="T97" fmla="*/ 195 h 509"/>
                <a:gd name="T98" fmla="*/ 10 w 1013"/>
                <a:gd name="T99" fmla="*/ 284 h 509"/>
                <a:gd name="T100" fmla="*/ 70 w 1013"/>
                <a:gd name="T101" fmla="*/ 346 h 509"/>
                <a:gd name="T102" fmla="*/ 190 w 1013"/>
                <a:gd name="T103" fmla="*/ 391 h 509"/>
                <a:gd name="T104" fmla="*/ 289 w 1013"/>
                <a:gd name="T105" fmla="*/ 415 h 509"/>
                <a:gd name="T106" fmla="*/ 321 w 1013"/>
                <a:gd name="T107" fmla="*/ 445 h 509"/>
                <a:gd name="T108" fmla="*/ 340 w 1013"/>
                <a:gd name="T109" fmla="*/ 508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13" h="509">
                  <a:moveTo>
                    <a:pt x="347" y="508"/>
                  </a:moveTo>
                  <a:cubicBezTo>
                    <a:pt x="351" y="508"/>
                    <a:pt x="356" y="504"/>
                    <a:pt x="359" y="498"/>
                  </a:cubicBezTo>
                  <a:lnTo>
                    <a:pt x="363" y="488"/>
                  </a:lnTo>
                  <a:lnTo>
                    <a:pt x="344" y="422"/>
                  </a:lnTo>
                  <a:lnTo>
                    <a:pt x="317" y="401"/>
                  </a:lnTo>
                  <a:cubicBezTo>
                    <a:pt x="302" y="390"/>
                    <a:pt x="280" y="377"/>
                    <a:pt x="269" y="374"/>
                  </a:cubicBezTo>
                  <a:cubicBezTo>
                    <a:pt x="257" y="370"/>
                    <a:pt x="229" y="364"/>
                    <a:pt x="205" y="360"/>
                  </a:cubicBezTo>
                  <a:lnTo>
                    <a:pt x="162" y="353"/>
                  </a:lnTo>
                  <a:lnTo>
                    <a:pt x="124" y="336"/>
                  </a:lnTo>
                  <a:lnTo>
                    <a:pt x="85" y="318"/>
                  </a:lnTo>
                  <a:lnTo>
                    <a:pt x="67" y="297"/>
                  </a:lnTo>
                  <a:lnTo>
                    <a:pt x="48" y="276"/>
                  </a:lnTo>
                  <a:lnTo>
                    <a:pt x="48" y="234"/>
                  </a:lnTo>
                  <a:lnTo>
                    <a:pt x="78" y="183"/>
                  </a:lnTo>
                  <a:lnTo>
                    <a:pt x="99" y="175"/>
                  </a:lnTo>
                  <a:cubicBezTo>
                    <a:pt x="110" y="171"/>
                    <a:pt x="127" y="167"/>
                    <a:pt x="137" y="167"/>
                  </a:cubicBezTo>
                  <a:cubicBezTo>
                    <a:pt x="147" y="167"/>
                    <a:pt x="185" y="173"/>
                    <a:pt x="221" y="181"/>
                  </a:cubicBezTo>
                  <a:cubicBezTo>
                    <a:pt x="257" y="189"/>
                    <a:pt x="296" y="199"/>
                    <a:pt x="308" y="205"/>
                  </a:cubicBezTo>
                  <a:lnTo>
                    <a:pt x="330" y="214"/>
                  </a:lnTo>
                  <a:lnTo>
                    <a:pt x="330" y="246"/>
                  </a:lnTo>
                  <a:lnTo>
                    <a:pt x="348" y="265"/>
                  </a:lnTo>
                  <a:cubicBezTo>
                    <a:pt x="358" y="276"/>
                    <a:pt x="374" y="296"/>
                    <a:pt x="383" y="310"/>
                  </a:cubicBezTo>
                  <a:lnTo>
                    <a:pt x="401" y="335"/>
                  </a:lnTo>
                  <a:lnTo>
                    <a:pt x="401" y="369"/>
                  </a:lnTo>
                  <a:lnTo>
                    <a:pt x="429" y="398"/>
                  </a:lnTo>
                  <a:lnTo>
                    <a:pt x="458" y="428"/>
                  </a:lnTo>
                  <a:lnTo>
                    <a:pt x="476" y="415"/>
                  </a:lnTo>
                  <a:lnTo>
                    <a:pt x="491" y="423"/>
                  </a:lnTo>
                  <a:lnTo>
                    <a:pt x="505" y="432"/>
                  </a:lnTo>
                  <a:lnTo>
                    <a:pt x="543" y="426"/>
                  </a:lnTo>
                  <a:lnTo>
                    <a:pt x="541" y="412"/>
                  </a:lnTo>
                  <a:lnTo>
                    <a:pt x="538" y="398"/>
                  </a:lnTo>
                  <a:lnTo>
                    <a:pt x="514" y="391"/>
                  </a:lnTo>
                  <a:cubicBezTo>
                    <a:pt x="500" y="388"/>
                    <a:pt x="483" y="380"/>
                    <a:pt x="476" y="375"/>
                  </a:cubicBezTo>
                  <a:cubicBezTo>
                    <a:pt x="469" y="370"/>
                    <a:pt x="463" y="364"/>
                    <a:pt x="463" y="360"/>
                  </a:cubicBezTo>
                  <a:lnTo>
                    <a:pt x="463" y="354"/>
                  </a:lnTo>
                  <a:lnTo>
                    <a:pt x="513" y="354"/>
                  </a:lnTo>
                  <a:lnTo>
                    <a:pt x="567" y="371"/>
                  </a:lnTo>
                  <a:lnTo>
                    <a:pt x="577" y="359"/>
                  </a:lnTo>
                  <a:lnTo>
                    <a:pt x="587" y="348"/>
                  </a:lnTo>
                  <a:lnTo>
                    <a:pt x="625" y="348"/>
                  </a:lnTo>
                  <a:lnTo>
                    <a:pt x="661" y="379"/>
                  </a:lnTo>
                  <a:cubicBezTo>
                    <a:pt x="681" y="397"/>
                    <a:pt x="706" y="424"/>
                    <a:pt x="718" y="439"/>
                  </a:cubicBezTo>
                  <a:lnTo>
                    <a:pt x="738" y="468"/>
                  </a:lnTo>
                  <a:lnTo>
                    <a:pt x="761" y="477"/>
                  </a:lnTo>
                  <a:lnTo>
                    <a:pt x="783" y="487"/>
                  </a:lnTo>
                  <a:lnTo>
                    <a:pt x="788" y="483"/>
                  </a:lnTo>
                  <a:cubicBezTo>
                    <a:pt x="791" y="481"/>
                    <a:pt x="793" y="472"/>
                    <a:pt x="793" y="464"/>
                  </a:cubicBezTo>
                  <a:lnTo>
                    <a:pt x="793" y="449"/>
                  </a:lnTo>
                  <a:lnTo>
                    <a:pt x="808" y="441"/>
                  </a:lnTo>
                  <a:lnTo>
                    <a:pt x="799" y="420"/>
                  </a:lnTo>
                  <a:lnTo>
                    <a:pt x="782" y="414"/>
                  </a:lnTo>
                  <a:lnTo>
                    <a:pt x="765" y="408"/>
                  </a:lnTo>
                  <a:lnTo>
                    <a:pt x="835" y="415"/>
                  </a:lnTo>
                  <a:lnTo>
                    <a:pt x="845" y="427"/>
                  </a:lnTo>
                  <a:lnTo>
                    <a:pt x="856" y="438"/>
                  </a:lnTo>
                  <a:lnTo>
                    <a:pt x="867" y="425"/>
                  </a:lnTo>
                  <a:cubicBezTo>
                    <a:pt x="874" y="418"/>
                    <a:pt x="879" y="408"/>
                    <a:pt x="879" y="402"/>
                  </a:cubicBezTo>
                  <a:lnTo>
                    <a:pt x="879" y="392"/>
                  </a:lnTo>
                  <a:lnTo>
                    <a:pt x="852" y="370"/>
                  </a:lnTo>
                  <a:lnTo>
                    <a:pt x="824" y="347"/>
                  </a:lnTo>
                  <a:lnTo>
                    <a:pt x="832" y="334"/>
                  </a:lnTo>
                  <a:lnTo>
                    <a:pt x="841" y="320"/>
                  </a:lnTo>
                  <a:lnTo>
                    <a:pt x="862" y="314"/>
                  </a:lnTo>
                  <a:lnTo>
                    <a:pt x="883" y="307"/>
                  </a:lnTo>
                  <a:lnTo>
                    <a:pt x="920" y="311"/>
                  </a:lnTo>
                  <a:lnTo>
                    <a:pt x="958" y="316"/>
                  </a:lnTo>
                  <a:lnTo>
                    <a:pt x="1012" y="284"/>
                  </a:lnTo>
                  <a:lnTo>
                    <a:pt x="1012" y="262"/>
                  </a:lnTo>
                  <a:lnTo>
                    <a:pt x="950" y="195"/>
                  </a:lnTo>
                  <a:lnTo>
                    <a:pt x="927" y="183"/>
                  </a:lnTo>
                  <a:lnTo>
                    <a:pt x="903" y="171"/>
                  </a:lnTo>
                  <a:lnTo>
                    <a:pt x="907" y="146"/>
                  </a:lnTo>
                  <a:lnTo>
                    <a:pt x="912" y="122"/>
                  </a:lnTo>
                  <a:lnTo>
                    <a:pt x="892" y="111"/>
                  </a:lnTo>
                  <a:lnTo>
                    <a:pt x="872" y="99"/>
                  </a:lnTo>
                  <a:lnTo>
                    <a:pt x="854" y="108"/>
                  </a:lnTo>
                  <a:lnTo>
                    <a:pt x="836" y="116"/>
                  </a:lnTo>
                  <a:lnTo>
                    <a:pt x="799" y="118"/>
                  </a:lnTo>
                  <a:lnTo>
                    <a:pt x="761" y="119"/>
                  </a:lnTo>
                  <a:lnTo>
                    <a:pt x="721" y="83"/>
                  </a:lnTo>
                  <a:lnTo>
                    <a:pt x="681" y="47"/>
                  </a:lnTo>
                  <a:lnTo>
                    <a:pt x="626" y="23"/>
                  </a:lnTo>
                  <a:lnTo>
                    <a:pt x="571" y="0"/>
                  </a:lnTo>
                  <a:lnTo>
                    <a:pt x="535" y="0"/>
                  </a:lnTo>
                  <a:lnTo>
                    <a:pt x="499" y="0"/>
                  </a:lnTo>
                  <a:lnTo>
                    <a:pt x="420" y="31"/>
                  </a:lnTo>
                  <a:lnTo>
                    <a:pt x="346" y="102"/>
                  </a:lnTo>
                  <a:lnTo>
                    <a:pt x="346" y="116"/>
                  </a:lnTo>
                  <a:cubicBezTo>
                    <a:pt x="346" y="124"/>
                    <a:pt x="343" y="134"/>
                    <a:pt x="339" y="139"/>
                  </a:cubicBezTo>
                  <a:lnTo>
                    <a:pt x="332" y="149"/>
                  </a:lnTo>
                  <a:lnTo>
                    <a:pt x="255" y="134"/>
                  </a:lnTo>
                  <a:lnTo>
                    <a:pt x="179" y="119"/>
                  </a:lnTo>
                  <a:lnTo>
                    <a:pt x="136" y="122"/>
                  </a:lnTo>
                  <a:lnTo>
                    <a:pt x="94" y="126"/>
                  </a:lnTo>
                  <a:lnTo>
                    <a:pt x="67" y="144"/>
                  </a:lnTo>
                  <a:lnTo>
                    <a:pt x="40" y="161"/>
                  </a:lnTo>
                  <a:lnTo>
                    <a:pt x="20" y="195"/>
                  </a:lnTo>
                  <a:lnTo>
                    <a:pt x="0" y="229"/>
                  </a:lnTo>
                  <a:lnTo>
                    <a:pt x="10" y="284"/>
                  </a:lnTo>
                  <a:lnTo>
                    <a:pt x="29" y="308"/>
                  </a:lnTo>
                  <a:cubicBezTo>
                    <a:pt x="40" y="321"/>
                    <a:pt x="58" y="338"/>
                    <a:pt x="70" y="346"/>
                  </a:cubicBezTo>
                  <a:cubicBezTo>
                    <a:pt x="82" y="353"/>
                    <a:pt x="107" y="365"/>
                    <a:pt x="128" y="373"/>
                  </a:cubicBezTo>
                  <a:cubicBezTo>
                    <a:pt x="148" y="380"/>
                    <a:pt x="176" y="388"/>
                    <a:pt x="190" y="391"/>
                  </a:cubicBezTo>
                  <a:cubicBezTo>
                    <a:pt x="205" y="393"/>
                    <a:pt x="233" y="400"/>
                    <a:pt x="253" y="405"/>
                  </a:cubicBezTo>
                  <a:lnTo>
                    <a:pt x="289" y="415"/>
                  </a:lnTo>
                  <a:lnTo>
                    <a:pt x="305" y="430"/>
                  </a:lnTo>
                  <a:lnTo>
                    <a:pt x="321" y="445"/>
                  </a:lnTo>
                  <a:lnTo>
                    <a:pt x="330" y="476"/>
                  </a:lnTo>
                  <a:lnTo>
                    <a:pt x="340" y="508"/>
                  </a:lnTo>
                  <a:lnTo>
                    <a:pt x="347" y="508"/>
                  </a:lnTo>
                </a:path>
              </a:pathLst>
            </a:custGeom>
            <a:solidFill>
              <a:srgbClr val="CFCFC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 name="Freeform 22"/>
            <p:cNvSpPr>
              <a:spLocks noChangeArrowheads="1"/>
            </p:cNvSpPr>
            <p:nvPr/>
          </p:nvSpPr>
          <p:spPr bwMode="auto">
            <a:xfrm>
              <a:off x="182" y="1276"/>
              <a:ext cx="381" cy="192"/>
            </a:xfrm>
            <a:custGeom>
              <a:avLst/>
              <a:gdLst>
                <a:gd name="T0" fmla="*/ 348 w 1004"/>
                <a:gd name="T1" fmla="*/ 494 h 505"/>
                <a:gd name="T2" fmla="*/ 340 w 1004"/>
                <a:gd name="T3" fmla="*/ 447 h 505"/>
                <a:gd name="T4" fmla="*/ 296 w 1004"/>
                <a:gd name="T5" fmla="*/ 391 h 505"/>
                <a:gd name="T6" fmla="*/ 220 w 1004"/>
                <a:gd name="T7" fmla="*/ 363 h 505"/>
                <a:gd name="T8" fmla="*/ 112 w 1004"/>
                <a:gd name="T9" fmla="*/ 337 h 505"/>
                <a:gd name="T10" fmla="*/ 48 w 1004"/>
                <a:gd name="T11" fmla="*/ 290 h 505"/>
                <a:gd name="T12" fmla="*/ 31 w 1004"/>
                <a:gd name="T13" fmla="*/ 245 h 505"/>
                <a:gd name="T14" fmla="*/ 57 w 1004"/>
                <a:gd name="T15" fmla="*/ 190 h 505"/>
                <a:gd name="T16" fmla="*/ 96 w 1004"/>
                <a:gd name="T17" fmla="*/ 163 h 505"/>
                <a:gd name="T18" fmla="*/ 221 w 1004"/>
                <a:gd name="T19" fmla="*/ 177 h 505"/>
                <a:gd name="T20" fmla="*/ 329 w 1004"/>
                <a:gd name="T21" fmla="*/ 210 h 505"/>
                <a:gd name="T22" fmla="*/ 346 w 1004"/>
                <a:gd name="T23" fmla="*/ 268 h 505"/>
                <a:gd name="T24" fmla="*/ 395 w 1004"/>
                <a:gd name="T25" fmla="*/ 334 h 505"/>
                <a:gd name="T26" fmla="*/ 391 w 1004"/>
                <a:gd name="T27" fmla="*/ 356 h 505"/>
                <a:gd name="T28" fmla="*/ 442 w 1004"/>
                <a:gd name="T29" fmla="*/ 418 h 505"/>
                <a:gd name="T30" fmla="*/ 473 w 1004"/>
                <a:gd name="T31" fmla="*/ 411 h 505"/>
                <a:gd name="T32" fmla="*/ 493 w 1004"/>
                <a:gd name="T33" fmla="*/ 425 h 505"/>
                <a:gd name="T34" fmla="*/ 529 w 1004"/>
                <a:gd name="T35" fmla="*/ 401 h 505"/>
                <a:gd name="T36" fmla="*/ 470 w 1004"/>
                <a:gd name="T37" fmla="*/ 377 h 505"/>
                <a:gd name="T38" fmla="*/ 456 w 1004"/>
                <a:gd name="T39" fmla="*/ 361 h 505"/>
                <a:gd name="T40" fmla="*/ 467 w 1004"/>
                <a:gd name="T41" fmla="*/ 346 h 505"/>
                <a:gd name="T42" fmla="*/ 519 w 1004"/>
                <a:gd name="T43" fmla="*/ 354 h 505"/>
                <a:gd name="T44" fmla="*/ 568 w 1004"/>
                <a:gd name="T45" fmla="*/ 355 h 505"/>
                <a:gd name="T46" fmla="*/ 621 w 1004"/>
                <a:gd name="T47" fmla="*/ 344 h 505"/>
                <a:gd name="T48" fmla="*/ 710 w 1004"/>
                <a:gd name="T49" fmla="*/ 435 h 505"/>
                <a:gd name="T50" fmla="*/ 748 w 1004"/>
                <a:gd name="T51" fmla="*/ 468 h 505"/>
                <a:gd name="T52" fmla="*/ 786 w 1004"/>
                <a:gd name="T53" fmla="*/ 477 h 505"/>
                <a:gd name="T54" fmla="*/ 778 w 1004"/>
                <a:gd name="T55" fmla="*/ 444 h 505"/>
                <a:gd name="T56" fmla="*/ 796 w 1004"/>
                <a:gd name="T57" fmla="*/ 439 h 505"/>
                <a:gd name="T58" fmla="*/ 778 w 1004"/>
                <a:gd name="T59" fmla="*/ 414 h 505"/>
                <a:gd name="T60" fmla="*/ 733 w 1004"/>
                <a:gd name="T61" fmla="*/ 406 h 505"/>
                <a:gd name="T62" fmla="*/ 787 w 1004"/>
                <a:gd name="T63" fmla="*/ 403 h 505"/>
                <a:gd name="T64" fmla="*/ 850 w 1004"/>
                <a:gd name="T65" fmla="*/ 424 h 505"/>
                <a:gd name="T66" fmla="*/ 870 w 1004"/>
                <a:gd name="T67" fmla="*/ 393 h 505"/>
                <a:gd name="T68" fmla="*/ 854 w 1004"/>
                <a:gd name="T69" fmla="*/ 377 h 505"/>
                <a:gd name="T70" fmla="*/ 812 w 1004"/>
                <a:gd name="T71" fmla="*/ 335 h 505"/>
                <a:gd name="T72" fmla="*/ 855 w 1004"/>
                <a:gd name="T73" fmla="*/ 304 h 505"/>
                <a:gd name="T74" fmla="*/ 983 w 1004"/>
                <a:gd name="T75" fmla="*/ 290 h 505"/>
                <a:gd name="T76" fmla="*/ 976 w 1004"/>
                <a:gd name="T77" fmla="*/ 231 h 505"/>
                <a:gd name="T78" fmla="*/ 917 w 1004"/>
                <a:gd name="T79" fmla="*/ 181 h 505"/>
                <a:gd name="T80" fmla="*/ 895 w 1004"/>
                <a:gd name="T81" fmla="*/ 147 h 505"/>
                <a:gd name="T82" fmla="*/ 894 w 1004"/>
                <a:gd name="T83" fmla="*/ 117 h 505"/>
                <a:gd name="T84" fmla="*/ 847 w 1004"/>
                <a:gd name="T85" fmla="*/ 103 h 505"/>
                <a:gd name="T86" fmla="*/ 825 w 1004"/>
                <a:gd name="T87" fmla="*/ 131 h 505"/>
                <a:gd name="T88" fmla="*/ 813 w 1004"/>
                <a:gd name="T89" fmla="*/ 115 h 505"/>
                <a:gd name="T90" fmla="*/ 757 w 1004"/>
                <a:gd name="T91" fmla="*/ 123 h 505"/>
                <a:gd name="T92" fmla="*/ 568 w 1004"/>
                <a:gd name="T93" fmla="*/ 0 h 505"/>
                <a:gd name="T94" fmla="*/ 481 w 1004"/>
                <a:gd name="T95" fmla="*/ 1 h 505"/>
                <a:gd name="T96" fmla="*/ 398 w 1004"/>
                <a:gd name="T97" fmla="*/ 39 h 505"/>
                <a:gd name="T98" fmla="*/ 345 w 1004"/>
                <a:gd name="T99" fmla="*/ 92 h 505"/>
                <a:gd name="T100" fmla="*/ 332 w 1004"/>
                <a:gd name="T101" fmla="*/ 144 h 505"/>
                <a:gd name="T102" fmla="*/ 284 w 1004"/>
                <a:gd name="T103" fmla="*/ 139 h 505"/>
                <a:gd name="T104" fmla="*/ 139 w 1004"/>
                <a:gd name="T105" fmla="*/ 115 h 505"/>
                <a:gd name="T106" fmla="*/ 74 w 1004"/>
                <a:gd name="T107" fmla="*/ 131 h 505"/>
                <a:gd name="T108" fmla="*/ 11 w 1004"/>
                <a:gd name="T109" fmla="*/ 191 h 505"/>
                <a:gd name="T110" fmla="*/ 0 w 1004"/>
                <a:gd name="T111" fmla="*/ 264 h 505"/>
                <a:gd name="T112" fmla="*/ 21 w 1004"/>
                <a:gd name="T113" fmla="*/ 307 h 505"/>
                <a:gd name="T114" fmla="*/ 109 w 1004"/>
                <a:gd name="T115" fmla="*/ 363 h 505"/>
                <a:gd name="T116" fmla="*/ 192 w 1004"/>
                <a:gd name="T117" fmla="*/ 387 h 505"/>
                <a:gd name="T118" fmla="*/ 300 w 1004"/>
                <a:gd name="T119" fmla="*/ 419 h 505"/>
                <a:gd name="T120" fmla="*/ 329 w 1004"/>
                <a:gd name="T121" fmla="*/ 489 h 505"/>
                <a:gd name="T122" fmla="*/ 336 w 1004"/>
                <a:gd name="T123" fmla="*/ 50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04" h="505">
                  <a:moveTo>
                    <a:pt x="336" y="504"/>
                  </a:moveTo>
                  <a:cubicBezTo>
                    <a:pt x="340" y="504"/>
                    <a:pt x="345" y="499"/>
                    <a:pt x="348" y="494"/>
                  </a:cubicBezTo>
                  <a:lnTo>
                    <a:pt x="353" y="483"/>
                  </a:lnTo>
                  <a:lnTo>
                    <a:pt x="340" y="447"/>
                  </a:lnTo>
                  <a:lnTo>
                    <a:pt x="328" y="411"/>
                  </a:lnTo>
                  <a:lnTo>
                    <a:pt x="296" y="391"/>
                  </a:lnTo>
                  <a:lnTo>
                    <a:pt x="264" y="371"/>
                  </a:lnTo>
                  <a:lnTo>
                    <a:pt x="220" y="363"/>
                  </a:lnTo>
                  <a:cubicBezTo>
                    <a:pt x="196" y="359"/>
                    <a:pt x="162" y="352"/>
                    <a:pt x="144" y="346"/>
                  </a:cubicBezTo>
                  <a:lnTo>
                    <a:pt x="112" y="337"/>
                  </a:lnTo>
                  <a:lnTo>
                    <a:pt x="80" y="313"/>
                  </a:lnTo>
                  <a:lnTo>
                    <a:pt x="48" y="290"/>
                  </a:lnTo>
                  <a:lnTo>
                    <a:pt x="39" y="268"/>
                  </a:lnTo>
                  <a:lnTo>
                    <a:pt x="31" y="245"/>
                  </a:lnTo>
                  <a:lnTo>
                    <a:pt x="43" y="218"/>
                  </a:lnTo>
                  <a:lnTo>
                    <a:pt x="57" y="190"/>
                  </a:lnTo>
                  <a:lnTo>
                    <a:pt x="76" y="176"/>
                  </a:lnTo>
                  <a:lnTo>
                    <a:pt x="96" y="163"/>
                  </a:lnTo>
                  <a:lnTo>
                    <a:pt x="158" y="163"/>
                  </a:lnTo>
                  <a:lnTo>
                    <a:pt x="221" y="177"/>
                  </a:lnTo>
                  <a:cubicBezTo>
                    <a:pt x="256" y="184"/>
                    <a:pt x="295" y="195"/>
                    <a:pt x="307" y="201"/>
                  </a:cubicBezTo>
                  <a:lnTo>
                    <a:pt x="329" y="210"/>
                  </a:lnTo>
                  <a:lnTo>
                    <a:pt x="329" y="255"/>
                  </a:lnTo>
                  <a:lnTo>
                    <a:pt x="346" y="268"/>
                  </a:lnTo>
                  <a:cubicBezTo>
                    <a:pt x="354" y="275"/>
                    <a:pt x="369" y="292"/>
                    <a:pt x="378" y="307"/>
                  </a:cubicBezTo>
                  <a:lnTo>
                    <a:pt x="395" y="334"/>
                  </a:lnTo>
                  <a:lnTo>
                    <a:pt x="393" y="345"/>
                  </a:lnTo>
                  <a:lnTo>
                    <a:pt x="391" y="356"/>
                  </a:lnTo>
                  <a:lnTo>
                    <a:pt x="417" y="387"/>
                  </a:lnTo>
                  <a:lnTo>
                    <a:pt x="442" y="418"/>
                  </a:lnTo>
                  <a:lnTo>
                    <a:pt x="458" y="415"/>
                  </a:lnTo>
                  <a:lnTo>
                    <a:pt x="473" y="411"/>
                  </a:lnTo>
                  <a:lnTo>
                    <a:pt x="483" y="418"/>
                  </a:lnTo>
                  <a:lnTo>
                    <a:pt x="493" y="425"/>
                  </a:lnTo>
                  <a:lnTo>
                    <a:pt x="529" y="421"/>
                  </a:lnTo>
                  <a:lnTo>
                    <a:pt x="529" y="401"/>
                  </a:lnTo>
                  <a:lnTo>
                    <a:pt x="505" y="391"/>
                  </a:lnTo>
                  <a:cubicBezTo>
                    <a:pt x="492" y="386"/>
                    <a:pt x="477" y="379"/>
                    <a:pt x="470" y="377"/>
                  </a:cubicBezTo>
                  <a:lnTo>
                    <a:pt x="458" y="372"/>
                  </a:lnTo>
                  <a:lnTo>
                    <a:pt x="456" y="361"/>
                  </a:lnTo>
                  <a:lnTo>
                    <a:pt x="453" y="350"/>
                  </a:lnTo>
                  <a:lnTo>
                    <a:pt x="467" y="346"/>
                  </a:lnTo>
                  <a:lnTo>
                    <a:pt x="480" y="342"/>
                  </a:lnTo>
                  <a:lnTo>
                    <a:pt x="519" y="354"/>
                  </a:lnTo>
                  <a:lnTo>
                    <a:pt x="559" y="366"/>
                  </a:lnTo>
                  <a:lnTo>
                    <a:pt x="568" y="355"/>
                  </a:lnTo>
                  <a:lnTo>
                    <a:pt x="578" y="344"/>
                  </a:lnTo>
                  <a:lnTo>
                    <a:pt x="621" y="344"/>
                  </a:lnTo>
                  <a:lnTo>
                    <a:pt x="657" y="378"/>
                  </a:lnTo>
                  <a:cubicBezTo>
                    <a:pt x="677" y="397"/>
                    <a:pt x="701" y="423"/>
                    <a:pt x="710" y="435"/>
                  </a:cubicBezTo>
                  <a:lnTo>
                    <a:pt x="727" y="459"/>
                  </a:lnTo>
                  <a:lnTo>
                    <a:pt x="748" y="468"/>
                  </a:lnTo>
                  <a:cubicBezTo>
                    <a:pt x="760" y="473"/>
                    <a:pt x="773" y="477"/>
                    <a:pt x="778" y="477"/>
                  </a:cubicBezTo>
                  <a:lnTo>
                    <a:pt x="786" y="477"/>
                  </a:lnTo>
                  <a:lnTo>
                    <a:pt x="782" y="461"/>
                  </a:lnTo>
                  <a:lnTo>
                    <a:pt x="778" y="444"/>
                  </a:lnTo>
                  <a:lnTo>
                    <a:pt x="787" y="442"/>
                  </a:lnTo>
                  <a:lnTo>
                    <a:pt x="796" y="439"/>
                  </a:lnTo>
                  <a:lnTo>
                    <a:pt x="787" y="426"/>
                  </a:lnTo>
                  <a:lnTo>
                    <a:pt x="778" y="414"/>
                  </a:lnTo>
                  <a:lnTo>
                    <a:pt x="755" y="410"/>
                  </a:lnTo>
                  <a:lnTo>
                    <a:pt x="733" y="406"/>
                  </a:lnTo>
                  <a:lnTo>
                    <a:pt x="752" y="404"/>
                  </a:lnTo>
                  <a:cubicBezTo>
                    <a:pt x="763" y="403"/>
                    <a:pt x="779" y="402"/>
                    <a:pt x="787" y="403"/>
                  </a:cubicBezTo>
                  <a:cubicBezTo>
                    <a:pt x="796" y="404"/>
                    <a:pt x="813" y="409"/>
                    <a:pt x="826" y="414"/>
                  </a:cubicBezTo>
                  <a:lnTo>
                    <a:pt x="850" y="424"/>
                  </a:lnTo>
                  <a:lnTo>
                    <a:pt x="860" y="413"/>
                  </a:lnTo>
                  <a:cubicBezTo>
                    <a:pt x="866" y="406"/>
                    <a:pt x="870" y="397"/>
                    <a:pt x="870" y="393"/>
                  </a:cubicBezTo>
                  <a:lnTo>
                    <a:pt x="870" y="384"/>
                  </a:lnTo>
                  <a:lnTo>
                    <a:pt x="854" y="377"/>
                  </a:lnTo>
                  <a:cubicBezTo>
                    <a:pt x="846" y="373"/>
                    <a:pt x="833" y="362"/>
                    <a:pt x="825" y="353"/>
                  </a:cubicBezTo>
                  <a:lnTo>
                    <a:pt x="812" y="335"/>
                  </a:lnTo>
                  <a:lnTo>
                    <a:pt x="834" y="320"/>
                  </a:lnTo>
                  <a:lnTo>
                    <a:pt x="855" y="304"/>
                  </a:lnTo>
                  <a:lnTo>
                    <a:pt x="962" y="304"/>
                  </a:lnTo>
                  <a:lnTo>
                    <a:pt x="983" y="290"/>
                  </a:lnTo>
                  <a:cubicBezTo>
                    <a:pt x="994" y="282"/>
                    <a:pt x="1003" y="273"/>
                    <a:pt x="1003" y="270"/>
                  </a:cubicBezTo>
                  <a:cubicBezTo>
                    <a:pt x="1003" y="266"/>
                    <a:pt x="991" y="249"/>
                    <a:pt x="976" y="231"/>
                  </a:cubicBezTo>
                  <a:lnTo>
                    <a:pt x="948" y="198"/>
                  </a:lnTo>
                  <a:lnTo>
                    <a:pt x="917" y="181"/>
                  </a:lnTo>
                  <a:lnTo>
                    <a:pt x="886" y="163"/>
                  </a:lnTo>
                  <a:lnTo>
                    <a:pt x="895" y="147"/>
                  </a:lnTo>
                  <a:lnTo>
                    <a:pt x="903" y="131"/>
                  </a:lnTo>
                  <a:lnTo>
                    <a:pt x="894" y="117"/>
                  </a:lnTo>
                  <a:lnTo>
                    <a:pt x="885" y="103"/>
                  </a:lnTo>
                  <a:lnTo>
                    <a:pt x="847" y="103"/>
                  </a:lnTo>
                  <a:lnTo>
                    <a:pt x="836" y="117"/>
                  </a:lnTo>
                  <a:lnTo>
                    <a:pt x="825" y="131"/>
                  </a:lnTo>
                  <a:lnTo>
                    <a:pt x="819" y="123"/>
                  </a:lnTo>
                  <a:lnTo>
                    <a:pt x="813" y="115"/>
                  </a:lnTo>
                  <a:lnTo>
                    <a:pt x="785" y="119"/>
                  </a:lnTo>
                  <a:lnTo>
                    <a:pt x="757" y="123"/>
                  </a:lnTo>
                  <a:lnTo>
                    <a:pt x="647" y="32"/>
                  </a:lnTo>
                  <a:lnTo>
                    <a:pt x="568" y="0"/>
                  </a:lnTo>
                  <a:lnTo>
                    <a:pt x="525" y="0"/>
                  </a:lnTo>
                  <a:lnTo>
                    <a:pt x="481" y="1"/>
                  </a:lnTo>
                  <a:lnTo>
                    <a:pt x="439" y="20"/>
                  </a:lnTo>
                  <a:lnTo>
                    <a:pt x="398" y="39"/>
                  </a:lnTo>
                  <a:lnTo>
                    <a:pt x="371" y="65"/>
                  </a:lnTo>
                  <a:lnTo>
                    <a:pt x="345" y="92"/>
                  </a:lnTo>
                  <a:lnTo>
                    <a:pt x="340" y="116"/>
                  </a:lnTo>
                  <a:cubicBezTo>
                    <a:pt x="337" y="129"/>
                    <a:pt x="333" y="142"/>
                    <a:pt x="332" y="144"/>
                  </a:cubicBezTo>
                  <a:lnTo>
                    <a:pt x="329" y="148"/>
                  </a:lnTo>
                  <a:lnTo>
                    <a:pt x="284" y="139"/>
                  </a:lnTo>
                  <a:cubicBezTo>
                    <a:pt x="259" y="134"/>
                    <a:pt x="216" y="127"/>
                    <a:pt x="189" y="122"/>
                  </a:cubicBezTo>
                  <a:lnTo>
                    <a:pt x="139" y="115"/>
                  </a:lnTo>
                  <a:lnTo>
                    <a:pt x="107" y="123"/>
                  </a:lnTo>
                  <a:lnTo>
                    <a:pt x="74" y="131"/>
                  </a:lnTo>
                  <a:lnTo>
                    <a:pt x="48" y="152"/>
                  </a:lnTo>
                  <a:cubicBezTo>
                    <a:pt x="34" y="164"/>
                    <a:pt x="17" y="181"/>
                    <a:pt x="11" y="191"/>
                  </a:cubicBezTo>
                  <a:lnTo>
                    <a:pt x="0" y="209"/>
                  </a:lnTo>
                  <a:lnTo>
                    <a:pt x="0" y="264"/>
                  </a:lnTo>
                  <a:lnTo>
                    <a:pt x="10" y="286"/>
                  </a:lnTo>
                  <a:lnTo>
                    <a:pt x="21" y="307"/>
                  </a:lnTo>
                  <a:lnTo>
                    <a:pt x="50" y="329"/>
                  </a:lnTo>
                  <a:cubicBezTo>
                    <a:pt x="66" y="341"/>
                    <a:pt x="92" y="356"/>
                    <a:pt x="109" y="363"/>
                  </a:cubicBezTo>
                  <a:lnTo>
                    <a:pt x="138" y="376"/>
                  </a:lnTo>
                  <a:lnTo>
                    <a:pt x="192" y="387"/>
                  </a:lnTo>
                  <a:cubicBezTo>
                    <a:pt x="221" y="393"/>
                    <a:pt x="257" y="402"/>
                    <a:pt x="272" y="408"/>
                  </a:cubicBezTo>
                  <a:lnTo>
                    <a:pt x="300" y="419"/>
                  </a:lnTo>
                  <a:lnTo>
                    <a:pt x="314" y="447"/>
                  </a:lnTo>
                  <a:cubicBezTo>
                    <a:pt x="322" y="462"/>
                    <a:pt x="329" y="481"/>
                    <a:pt x="329" y="489"/>
                  </a:cubicBezTo>
                  <a:lnTo>
                    <a:pt x="329" y="504"/>
                  </a:lnTo>
                  <a:lnTo>
                    <a:pt x="336" y="504"/>
                  </a:lnTo>
                </a:path>
              </a:pathLst>
            </a:custGeom>
            <a:solidFill>
              <a:srgbClr val="ADADA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 name="Freeform 23"/>
            <p:cNvSpPr>
              <a:spLocks noChangeArrowheads="1"/>
            </p:cNvSpPr>
            <p:nvPr/>
          </p:nvSpPr>
          <p:spPr bwMode="auto">
            <a:xfrm>
              <a:off x="182" y="1278"/>
              <a:ext cx="383" cy="187"/>
            </a:xfrm>
            <a:custGeom>
              <a:avLst/>
              <a:gdLst>
                <a:gd name="T0" fmla="*/ 350 w 1010"/>
                <a:gd name="T1" fmla="*/ 488 h 495"/>
                <a:gd name="T2" fmla="*/ 331 w 1010"/>
                <a:gd name="T3" fmla="*/ 416 h 495"/>
                <a:gd name="T4" fmla="*/ 277 w 1010"/>
                <a:gd name="T5" fmla="*/ 375 h 495"/>
                <a:gd name="T6" fmla="*/ 179 w 1010"/>
                <a:gd name="T7" fmla="*/ 354 h 495"/>
                <a:gd name="T8" fmla="*/ 76 w 1010"/>
                <a:gd name="T9" fmla="*/ 313 h 495"/>
                <a:gd name="T10" fmla="*/ 42 w 1010"/>
                <a:gd name="T11" fmla="*/ 277 h 495"/>
                <a:gd name="T12" fmla="*/ 32 w 1010"/>
                <a:gd name="T13" fmla="*/ 237 h 495"/>
                <a:gd name="T14" fmla="*/ 55 w 1010"/>
                <a:gd name="T15" fmla="*/ 190 h 495"/>
                <a:gd name="T16" fmla="*/ 88 w 1010"/>
                <a:gd name="T17" fmla="*/ 165 h 495"/>
                <a:gd name="T18" fmla="*/ 147 w 1010"/>
                <a:gd name="T19" fmla="*/ 157 h 495"/>
                <a:gd name="T20" fmla="*/ 306 w 1010"/>
                <a:gd name="T21" fmla="*/ 194 h 495"/>
                <a:gd name="T22" fmla="*/ 331 w 1010"/>
                <a:gd name="T23" fmla="*/ 246 h 495"/>
                <a:gd name="T24" fmla="*/ 382 w 1010"/>
                <a:gd name="T25" fmla="*/ 303 h 495"/>
                <a:gd name="T26" fmla="*/ 393 w 1010"/>
                <a:gd name="T27" fmla="*/ 353 h 495"/>
                <a:gd name="T28" fmla="*/ 445 w 1010"/>
                <a:gd name="T29" fmla="*/ 413 h 495"/>
                <a:gd name="T30" fmla="*/ 486 w 1010"/>
                <a:gd name="T31" fmla="*/ 406 h 495"/>
                <a:gd name="T32" fmla="*/ 496 w 1010"/>
                <a:gd name="T33" fmla="*/ 420 h 495"/>
                <a:gd name="T34" fmla="*/ 527 w 1010"/>
                <a:gd name="T35" fmla="*/ 413 h 495"/>
                <a:gd name="T36" fmla="*/ 497 w 1010"/>
                <a:gd name="T37" fmla="*/ 385 h 495"/>
                <a:gd name="T38" fmla="*/ 447 w 1010"/>
                <a:gd name="T39" fmla="*/ 355 h 495"/>
                <a:gd name="T40" fmla="*/ 457 w 1010"/>
                <a:gd name="T41" fmla="*/ 341 h 495"/>
                <a:gd name="T42" fmla="*/ 530 w 1010"/>
                <a:gd name="T43" fmla="*/ 351 h 495"/>
                <a:gd name="T44" fmla="*/ 570 w 1010"/>
                <a:gd name="T45" fmla="*/ 342 h 495"/>
                <a:gd name="T46" fmla="*/ 612 w 1010"/>
                <a:gd name="T47" fmla="*/ 333 h 495"/>
                <a:gd name="T48" fmla="*/ 691 w 1010"/>
                <a:gd name="T49" fmla="*/ 398 h 495"/>
                <a:gd name="T50" fmla="*/ 772 w 1010"/>
                <a:gd name="T51" fmla="*/ 474 h 495"/>
                <a:gd name="T52" fmla="*/ 787 w 1010"/>
                <a:gd name="T53" fmla="*/ 466 h 495"/>
                <a:gd name="T54" fmla="*/ 777 w 1010"/>
                <a:gd name="T55" fmla="*/ 445 h 495"/>
                <a:gd name="T56" fmla="*/ 796 w 1010"/>
                <a:gd name="T57" fmla="*/ 436 h 495"/>
                <a:gd name="T58" fmla="*/ 787 w 1010"/>
                <a:gd name="T59" fmla="*/ 415 h 495"/>
                <a:gd name="T60" fmla="*/ 735 w 1010"/>
                <a:gd name="T61" fmla="*/ 403 h 495"/>
                <a:gd name="T62" fmla="*/ 785 w 1010"/>
                <a:gd name="T63" fmla="*/ 393 h 495"/>
                <a:gd name="T64" fmla="*/ 852 w 1010"/>
                <a:gd name="T65" fmla="*/ 421 h 495"/>
                <a:gd name="T66" fmla="*/ 872 w 1010"/>
                <a:gd name="T67" fmla="*/ 393 h 495"/>
                <a:gd name="T68" fmla="*/ 817 w 1010"/>
                <a:gd name="T69" fmla="*/ 345 h 495"/>
                <a:gd name="T70" fmla="*/ 849 w 1010"/>
                <a:gd name="T71" fmla="*/ 301 h 495"/>
                <a:gd name="T72" fmla="*/ 1009 w 1010"/>
                <a:gd name="T73" fmla="*/ 269 h 495"/>
                <a:gd name="T74" fmla="*/ 948 w 1010"/>
                <a:gd name="T75" fmla="*/ 194 h 495"/>
                <a:gd name="T76" fmla="*/ 890 w 1010"/>
                <a:gd name="T77" fmla="*/ 165 h 495"/>
                <a:gd name="T78" fmla="*/ 876 w 1010"/>
                <a:gd name="T79" fmla="*/ 103 h 495"/>
                <a:gd name="T80" fmla="*/ 826 w 1010"/>
                <a:gd name="T81" fmla="*/ 127 h 495"/>
                <a:gd name="T82" fmla="*/ 815 w 1010"/>
                <a:gd name="T83" fmla="*/ 112 h 495"/>
                <a:gd name="T84" fmla="*/ 708 w 1010"/>
                <a:gd name="T85" fmla="*/ 77 h 495"/>
                <a:gd name="T86" fmla="*/ 616 w 1010"/>
                <a:gd name="T87" fmla="*/ 17 h 495"/>
                <a:gd name="T88" fmla="*/ 485 w 1010"/>
                <a:gd name="T89" fmla="*/ 0 h 495"/>
                <a:gd name="T90" fmla="*/ 418 w 1010"/>
                <a:gd name="T91" fmla="*/ 27 h 495"/>
                <a:gd name="T92" fmla="*/ 345 w 1010"/>
                <a:gd name="T93" fmla="*/ 109 h 495"/>
                <a:gd name="T94" fmla="*/ 327 w 1010"/>
                <a:gd name="T95" fmla="*/ 146 h 495"/>
                <a:gd name="T96" fmla="*/ 176 w 1010"/>
                <a:gd name="T97" fmla="*/ 118 h 495"/>
                <a:gd name="T98" fmla="*/ 81 w 1010"/>
                <a:gd name="T99" fmla="*/ 127 h 495"/>
                <a:gd name="T100" fmla="*/ 16 w 1010"/>
                <a:gd name="T101" fmla="*/ 189 h 495"/>
                <a:gd name="T102" fmla="*/ 5 w 1010"/>
                <a:gd name="T103" fmla="*/ 249 h 495"/>
                <a:gd name="T104" fmla="*/ 26 w 1010"/>
                <a:gd name="T105" fmla="*/ 301 h 495"/>
                <a:gd name="T106" fmla="*/ 102 w 1010"/>
                <a:gd name="T107" fmla="*/ 358 h 495"/>
                <a:gd name="T108" fmla="*/ 232 w 1010"/>
                <a:gd name="T109" fmla="*/ 391 h 495"/>
                <a:gd name="T110" fmla="*/ 323 w 1010"/>
                <a:gd name="T111" fmla="*/ 439 h 495"/>
                <a:gd name="T112" fmla="*/ 333 w 1010"/>
                <a:gd name="T113" fmla="*/ 49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10" h="495">
                  <a:moveTo>
                    <a:pt x="339" y="494"/>
                  </a:moveTo>
                  <a:cubicBezTo>
                    <a:pt x="343" y="494"/>
                    <a:pt x="348" y="492"/>
                    <a:pt x="350" y="488"/>
                  </a:cubicBezTo>
                  <a:lnTo>
                    <a:pt x="354" y="483"/>
                  </a:lnTo>
                  <a:lnTo>
                    <a:pt x="331" y="416"/>
                  </a:lnTo>
                  <a:lnTo>
                    <a:pt x="304" y="395"/>
                  </a:lnTo>
                  <a:lnTo>
                    <a:pt x="277" y="375"/>
                  </a:lnTo>
                  <a:lnTo>
                    <a:pt x="236" y="364"/>
                  </a:lnTo>
                  <a:cubicBezTo>
                    <a:pt x="213" y="359"/>
                    <a:pt x="188" y="354"/>
                    <a:pt x="179" y="354"/>
                  </a:cubicBezTo>
                  <a:lnTo>
                    <a:pt x="164" y="354"/>
                  </a:lnTo>
                  <a:lnTo>
                    <a:pt x="76" y="313"/>
                  </a:lnTo>
                  <a:lnTo>
                    <a:pt x="59" y="295"/>
                  </a:lnTo>
                  <a:lnTo>
                    <a:pt x="42" y="277"/>
                  </a:lnTo>
                  <a:lnTo>
                    <a:pt x="37" y="257"/>
                  </a:lnTo>
                  <a:lnTo>
                    <a:pt x="32" y="237"/>
                  </a:lnTo>
                  <a:lnTo>
                    <a:pt x="44" y="214"/>
                  </a:lnTo>
                  <a:lnTo>
                    <a:pt x="55" y="190"/>
                  </a:lnTo>
                  <a:lnTo>
                    <a:pt x="72" y="177"/>
                  </a:lnTo>
                  <a:lnTo>
                    <a:pt x="88" y="165"/>
                  </a:lnTo>
                  <a:lnTo>
                    <a:pt x="117" y="161"/>
                  </a:lnTo>
                  <a:lnTo>
                    <a:pt x="147" y="157"/>
                  </a:lnTo>
                  <a:lnTo>
                    <a:pt x="213" y="171"/>
                  </a:lnTo>
                  <a:cubicBezTo>
                    <a:pt x="250" y="179"/>
                    <a:pt x="291" y="189"/>
                    <a:pt x="306" y="194"/>
                  </a:cubicBezTo>
                  <a:lnTo>
                    <a:pt x="331" y="202"/>
                  </a:lnTo>
                  <a:lnTo>
                    <a:pt x="331" y="246"/>
                  </a:lnTo>
                  <a:lnTo>
                    <a:pt x="347" y="262"/>
                  </a:lnTo>
                  <a:cubicBezTo>
                    <a:pt x="355" y="270"/>
                    <a:pt x="371" y="289"/>
                    <a:pt x="382" y="303"/>
                  </a:cubicBezTo>
                  <a:lnTo>
                    <a:pt x="402" y="329"/>
                  </a:lnTo>
                  <a:lnTo>
                    <a:pt x="393" y="353"/>
                  </a:lnTo>
                  <a:lnTo>
                    <a:pt x="419" y="383"/>
                  </a:lnTo>
                  <a:lnTo>
                    <a:pt x="445" y="413"/>
                  </a:lnTo>
                  <a:lnTo>
                    <a:pt x="465" y="409"/>
                  </a:lnTo>
                  <a:lnTo>
                    <a:pt x="486" y="406"/>
                  </a:lnTo>
                  <a:lnTo>
                    <a:pt x="491" y="413"/>
                  </a:lnTo>
                  <a:lnTo>
                    <a:pt x="496" y="420"/>
                  </a:lnTo>
                  <a:lnTo>
                    <a:pt x="511" y="416"/>
                  </a:lnTo>
                  <a:lnTo>
                    <a:pt x="527" y="413"/>
                  </a:lnTo>
                  <a:lnTo>
                    <a:pt x="527" y="396"/>
                  </a:lnTo>
                  <a:lnTo>
                    <a:pt x="497" y="385"/>
                  </a:lnTo>
                  <a:cubicBezTo>
                    <a:pt x="481" y="380"/>
                    <a:pt x="463" y="371"/>
                    <a:pt x="457" y="365"/>
                  </a:cubicBezTo>
                  <a:lnTo>
                    <a:pt x="447" y="355"/>
                  </a:lnTo>
                  <a:lnTo>
                    <a:pt x="452" y="348"/>
                  </a:lnTo>
                  <a:lnTo>
                    <a:pt x="457" y="341"/>
                  </a:lnTo>
                  <a:lnTo>
                    <a:pt x="501" y="341"/>
                  </a:lnTo>
                  <a:lnTo>
                    <a:pt x="530" y="351"/>
                  </a:lnTo>
                  <a:lnTo>
                    <a:pt x="558" y="361"/>
                  </a:lnTo>
                  <a:lnTo>
                    <a:pt x="570" y="342"/>
                  </a:lnTo>
                  <a:lnTo>
                    <a:pt x="591" y="337"/>
                  </a:lnTo>
                  <a:lnTo>
                    <a:pt x="612" y="333"/>
                  </a:lnTo>
                  <a:lnTo>
                    <a:pt x="652" y="365"/>
                  </a:lnTo>
                  <a:lnTo>
                    <a:pt x="691" y="398"/>
                  </a:lnTo>
                  <a:lnTo>
                    <a:pt x="729" y="455"/>
                  </a:lnTo>
                  <a:lnTo>
                    <a:pt x="772" y="474"/>
                  </a:lnTo>
                  <a:lnTo>
                    <a:pt x="779" y="470"/>
                  </a:lnTo>
                  <a:lnTo>
                    <a:pt x="787" y="466"/>
                  </a:lnTo>
                  <a:lnTo>
                    <a:pt x="782" y="456"/>
                  </a:lnTo>
                  <a:lnTo>
                    <a:pt x="777" y="445"/>
                  </a:lnTo>
                  <a:lnTo>
                    <a:pt x="787" y="440"/>
                  </a:lnTo>
                  <a:lnTo>
                    <a:pt x="796" y="436"/>
                  </a:lnTo>
                  <a:lnTo>
                    <a:pt x="791" y="425"/>
                  </a:lnTo>
                  <a:lnTo>
                    <a:pt x="787" y="415"/>
                  </a:lnTo>
                  <a:lnTo>
                    <a:pt x="761" y="409"/>
                  </a:lnTo>
                  <a:lnTo>
                    <a:pt x="735" y="403"/>
                  </a:lnTo>
                  <a:lnTo>
                    <a:pt x="760" y="398"/>
                  </a:lnTo>
                  <a:lnTo>
                    <a:pt x="785" y="393"/>
                  </a:lnTo>
                  <a:lnTo>
                    <a:pt x="819" y="407"/>
                  </a:lnTo>
                  <a:lnTo>
                    <a:pt x="852" y="421"/>
                  </a:lnTo>
                  <a:lnTo>
                    <a:pt x="862" y="410"/>
                  </a:lnTo>
                  <a:cubicBezTo>
                    <a:pt x="868" y="403"/>
                    <a:pt x="872" y="396"/>
                    <a:pt x="872" y="393"/>
                  </a:cubicBezTo>
                  <a:cubicBezTo>
                    <a:pt x="872" y="390"/>
                    <a:pt x="860" y="378"/>
                    <a:pt x="845" y="367"/>
                  </a:cubicBezTo>
                  <a:lnTo>
                    <a:pt x="817" y="345"/>
                  </a:lnTo>
                  <a:lnTo>
                    <a:pt x="817" y="327"/>
                  </a:lnTo>
                  <a:lnTo>
                    <a:pt x="849" y="301"/>
                  </a:lnTo>
                  <a:lnTo>
                    <a:pt x="962" y="300"/>
                  </a:lnTo>
                  <a:lnTo>
                    <a:pt x="1009" y="269"/>
                  </a:lnTo>
                  <a:lnTo>
                    <a:pt x="979" y="231"/>
                  </a:lnTo>
                  <a:lnTo>
                    <a:pt x="948" y="194"/>
                  </a:lnTo>
                  <a:lnTo>
                    <a:pt x="919" y="179"/>
                  </a:lnTo>
                  <a:lnTo>
                    <a:pt x="890" y="165"/>
                  </a:lnTo>
                  <a:lnTo>
                    <a:pt x="897" y="107"/>
                  </a:lnTo>
                  <a:lnTo>
                    <a:pt x="876" y="103"/>
                  </a:lnTo>
                  <a:lnTo>
                    <a:pt x="854" y="98"/>
                  </a:lnTo>
                  <a:lnTo>
                    <a:pt x="826" y="127"/>
                  </a:lnTo>
                  <a:lnTo>
                    <a:pt x="821" y="119"/>
                  </a:lnTo>
                  <a:lnTo>
                    <a:pt x="815" y="112"/>
                  </a:lnTo>
                  <a:lnTo>
                    <a:pt x="759" y="120"/>
                  </a:lnTo>
                  <a:lnTo>
                    <a:pt x="708" y="77"/>
                  </a:lnTo>
                  <a:lnTo>
                    <a:pt x="656" y="35"/>
                  </a:lnTo>
                  <a:lnTo>
                    <a:pt x="616" y="17"/>
                  </a:lnTo>
                  <a:lnTo>
                    <a:pt x="575" y="0"/>
                  </a:lnTo>
                  <a:lnTo>
                    <a:pt x="485" y="0"/>
                  </a:lnTo>
                  <a:lnTo>
                    <a:pt x="451" y="14"/>
                  </a:lnTo>
                  <a:lnTo>
                    <a:pt x="418" y="27"/>
                  </a:lnTo>
                  <a:lnTo>
                    <a:pt x="355" y="82"/>
                  </a:lnTo>
                  <a:lnTo>
                    <a:pt x="345" y="109"/>
                  </a:lnTo>
                  <a:cubicBezTo>
                    <a:pt x="340" y="124"/>
                    <a:pt x="334" y="139"/>
                    <a:pt x="331" y="141"/>
                  </a:cubicBezTo>
                  <a:lnTo>
                    <a:pt x="327" y="146"/>
                  </a:lnTo>
                  <a:lnTo>
                    <a:pt x="268" y="134"/>
                  </a:lnTo>
                  <a:cubicBezTo>
                    <a:pt x="236" y="127"/>
                    <a:pt x="194" y="120"/>
                    <a:pt x="176" y="118"/>
                  </a:cubicBezTo>
                  <a:lnTo>
                    <a:pt x="142" y="113"/>
                  </a:lnTo>
                  <a:lnTo>
                    <a:pt x="81" y="127"/>
                  </a:lnTo>
                  <a:lnTo>
                    <a:pt x="32" y="162"/>
                  </a:lnTo>
                  <a:lnTo>
                    <a:pt x="16" y="189"/>
                  </a:lnTo>
                  <a:lnTo>
                    <a:pt x="0" y="216"/>
                  </a:lnTo>
                  <a:lnTo>
                    <a:pt x="5" y="249"/>
                  </a:lnTo>
                  <a:lnTo>
                    <a:pt x="9" y="281"/>
                  </a:lnTo>
                  <a:lnTo>
                    <a:pt x="26" y="301"/>
                  </a:lnTo>
                  <a:cubicBezTo>
                    <a:pt x="35" y="313"/>
                    <a:pt x="56" y="330"/>
                    <a:pt x="72" y="340"/>
                  </a:cubicBezTo>
                  <a:lnTo>
                    <a:pt x="102" y="358"/>
                  </a:lnTo>
                  <a:lnTo>
                    <a:pt x="144" y="369"/>
                  </a:lnTo>
                  <a:cubicBezTo>
                    <a:pt x="167" y="376"/>
                    <a:pt x="207" y="385"/>
                    <a:pt x="232" y="391"/>
                  </a:cubicBezTo>
                  <a:lnTo>
                    <a:pt x="278" y="402"/>
                  </a:lnTo>
                  <a:lnTo>
                    <a:pt x="323" y="439"/>
                  </a:lnTo>
                  <a:lnTo>
                    <a:pt x="328" y="467"/>
                  </a:lnTo>
                  <a:lnTo>
                    <a:pt x="333" y="494"/>
                  </a:lnTo>
                  <a:lnTo>
                    <a:pt x="339" y="494"/>
                  </a:lnTo>
                </a:path>
              </a:pathLst>
            </a:custGeom>
            <a:solidFill>
              <a:srgbClr val="91919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 name="Freeform 24"/>
            <p:cNvSpPr>
              <a:spLocks noChangeArrowheads="1"/>
            </p:cNvSpPr>
            <p:nvPr/>
          </p:nvSpPr>
          <p:spPr bwMode="auto">
            <a:xfrm>
              <a:off x="182" y="1278"/>
              <a:ext cx="381" cy="189"/>
            </a:xfrm>
            <a:custGeom>
              <a:avLst/>
              <a:gdLst>
                <a:gd name="T0" fmla="*/ 347 w 1004"/>
                <a:gd name="T1" fmla="*/ 498 h 499"/>
                <a:gd name="T2" fmla="*/ 328 w 1004"/>
                <a:gd name="T3" fmla="*/ 424 h 499"/>
                <a:gd name="T4" fmla="*/ 286 w 1004"/>
                <a:gd name="T5" fmla="*/ 386 h 499"/>
                <a:gd name="T6" fmla="*/ 196 w 1004"/>
                <a:gd name="T7" fmla="*/ 357 h 499"/>
                <a:gd name="T8" fmla="*/ 100 w 1004"/>
                <a:gd name="T9" fmla="*/ 326 h 499"/>
                <a:gd name="T10" fmla="*/ 47 w 1004"/>
                <a:gd name="T11" fmla="*/ 283 h 499"/>
                <a:gd name="T12" fmla="*/ 31 w 1004"/>
                <a:gd name="T13" fmla="*/ 248 h 499"/>
                <a:gd name="T14" fmla="*/ 57 w 1004"/>
                <a:gd name="T15" fmla="*/ 180 h 499"/>
                <a:gd name="T16" fmla="*/ 117 w 1004"/>
                <a:gd name="T17" fmla="*/ 160 h 499"/>
                <a:gd name="T18" fmla="*/ 206 w 1004"/>
                <a:gd name="T19" fmla="*/ 168 h 499"/>
                <a:gd name="T20" fmla="*/ 329 w 1004"/>
                <a:gd name="T21" fmla="*/ 202 h 499"/>
                <a:gd name="T22" fmla="*/ 353 w 1004"/>
                <a:gd name="T23" fmla="*/ 265 h 499"/>
                <a:gd name="T24" fmla="*/ 376 w 1004"/>
                <a:gd name="T25" fmla="*/ 297 h 499"/>
                <a:gd name="T26" fmla="*/ 401 w 1004"/>
                <a:gd name="T27" fmla="*/ 323 h 499"/>
                <a:gd name="T28" fmla="*/ 449 w 1004"/>
                <a:gd name="T29" fmla="*/ 414 h 499"/>
                <a:gd name="T30" fmla="*/ 467 w 1004"/>
                <a:gd name="T31" fmla="*/ 401 h 499"/>
                <a:gd name="T32" fmla="*/ 496 w 1004"/>
                <a:gd name="T33" fmla="*/ 419 h 499"/>
                <a:gd name="T34" fmla="*/ 525 w 1004"/>
                <a:gd name="T35" fmla="*/ 413 h 499"/>
                <a:gd name="T36" fmla="*/ 499 w 1004"/>
                <a:gd name="T37" fmla="*/ 388 h 499"/>
                <a:gd name="T38" fmla="*/ 459 w 1004"/>
                <a:gd name="T39" fmla="*/ 368 h 499"/>
                <a:gd name="T40" fmla="*/ 451 w 1004"/>
                <a:gd name="T41" fmla="*/ 347 h 499"/>
                <a:gd name="T42" fmla="*/ 485 w 1004"/>
                <a:gd name="T43" fmla="*/ 343 h 499"/>
                <a:gd name="T44" fmla="*/ 559 w 1004"/>
                <a:gd name="T45" fmla="*/ 356 h 499"/>
                <a:gd name="T46" fmla="*/ 573 w 1004"/>
                <a:gd name="T47" fmla="*/ 334 h 499"/>
                <a:gd name="T48" fmla="*/ 654 w 1004"/>
                <a:gd name="T49" fmla="*/ 368 h 499"/>
                <a:gd name="T50" fmla="*/ 733 w 1004"/>
                <a:gd name="T51" fmla="*/ 461 h 499"/>
                <a:gd name="T52" fmla="*/ 769 w 1004"/>
                <a:gd name="T53" fmla="*/ 474 h 499"/>
                <a:gd name="T54" fmla="*/ 783 w 1004"/>
                <a:gd name="T55" fmla="*/ 467 h 499"/>
                <a:gd name="T56" fmla="*/ 774 w 1004"/>
                <a:gd name="T57" fmla="*/ 448 h 499"/>
                <a:gd name="T58" fmla="*/ 793 w 1004"/>
                <a:gd name="T59" fmla="*/ 428 h 499"/>
                <a:gd name="T60" fmla="*/ 758 w 1004"/>
                <a:gd name="T61" fmla="*/ 408 h 499"/>
                <a:gd name="T62" fmla="*/ 755 w 1004"/>
                <a:gd name="T63" fmla="*/ 398 h 499"/>
                <a:gd name="T64" fmla="*/ 808 w 1004"/>
                <a:gd name="T65" fmla="*/ 401 h 499"/>
                <a:gd name="T66" fmla="*/ 839 w 1004"/>
                <a:gd name="T67" fmla="*/ 415 h 499"/>
                <a:gd name="T68" fmla="*/ 861 w 1004"/>
                <a:gd name="T69" fmla="*/ 407 h 499"/>
                <a:gd name="T70" fmla="*/ 843 w 1004"/>
                <a:gd name="T71" fmla="*/ 370 h 499"/>
                <a:gd name="T72" fmla="*/ 815 w 1004"/>
                <a:gd name="T73" fmla="*/ 321 h 499"/>
                <a:gd name="T74" fmla="*/ 850 w 1004"/>
                <a:gd name="T75" fmla="*/ 301 h 499"/>
                <a:gd name="T76" fmla="*/ 972 w 1004"/>
                <a:gd name="T77" fmla="*/ 289 h 499"/>
                <a:gd name="T78" fmla="*/ 1003 w 1004"/>
                <a:gd name="T79" fmla="*/ 261 h 499"/>
                <a:gd name="T80" fmla="*/ 887 w 1004"/>
                <a:gd name="T81" fmla="*/ 166 h 499"/>
                <a:gd name="T82" fmla="*/ 896 w 1004"/>
                <a:gd name="T83" fmla="*/ 120 h 499"/>
                <a:gd name="T84" fmla="*/ 876 w 1004"/>
                <a:gd name="T85" fmla="*/ 100 h 499"/>
                <a:gd name="T86" fmla="*/ 828 w 1004"/>
                <a:gd name="T87" fmla="*/ 126 h 499"/>
                <a:gd name="T88" fmla="*/ 777 w 1004"/>
                <a:gd name="T89" fmla="*/ 117 h 499"/>
                <a:gd name="T90" fmla="*/ 710 w 1004"/>
                <a:gd name="T91" fmla="*/ 81 h 499"/>
                <a:gd name="T92" fmla="*/ 618 w 1004"/>
                <a:gd name="T93" fmla="*/ 21 h 499"/>
                <a:gd name="T94" fmla="*/ 485 w 1004"/>
                <a:gd name="T95" fmla="*/ 0 h 499"/>
                <a:gd name="T96" fmla="*/ 411 w 1004"/>
                <a:gd name="T97" fmla="*/ 32 h 499"/>
                <a:gd name="T98" fmla="*/ 346 w 1004"/>
                <a:gd name="T99" fmla="*/ 91 h 499"/>
                <a:gd name="T100" fmla="*/ 336 w 1004"/>
                <a:gd name="T101" fmla="*/ 147 h 499"/>
                <a:gd name="T102" fmla="*/ 274 w 1004"/>
                <a:gd name="T103" fmla="*/ 137 h 499"/>
                <a:gd name="T104" fmla="*/ 141 w 1004"/>
                <a:gd name="T105" fmla="*/ 114 h 499"/>
                <a:gd name="T106" fmla="*/ 66 w 1004"/>
                <a:gd name="T107" fmla="*/ 133 h 499"/>
                <a:gd name="T108" fmla="*/ 13 w 1004"/>
                <a:gd name="T109" fmla="*/ 192 h 499"/>
                <a:gd name="T110" fmla="*/ 0 w 1004"/>
                <a:gd name="T111" fmla="*/ 229 h 499"/>
                <a:gd name="T112" fmla="*/ 17 w 1004"/>
                <a:gd name="T113" fmla="*/ 295 h 499"/>
                <a:gd name="T114" fmla="*/ 77 w 1004"/>
                <a:gd name="T115" fmla="*/ 346 h 499"/>
                <a:gd name="T116" fmla="*/ 212 w 1004"/>
                <a:gd name="T117" fmla="*/ 387 h 499"/>
                <a:gd name="T118" fmla="*/ 314 w 1004"/>
                <a:gd name="T119" fmla="*/ 430 h 499"/>
                <a:gd name="T120" fmla="*/ 339 w 1004"/>
                <a:gd name="T121" fmla="*/ 49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4" h="499">
                  <a:moveTo>
                    <a:pt x="339" y="491"/>
                  </a:moveTo>
                  <a:lnTo>
                    <a:pt x="347" y="498"/>
                  </a:lnTo>
                  <a:lnTo>
                    <a:pt x="343" y="470"/>
                  </a:lnTo>
                  <a:cubicBezTo>
                    <a:pt x="340" y="455"/>
                    <a:pt x="334" y="434"/>
                    <a:pt x="328" y="424"/>
                  </a:cubicBezTo>
                  <a:lnTo>
                    <a:pt x="317" y="405"/>
                  </a:lnTo>
                  <a:lnTo>
                    <a:pt x="286" y="386"/>
                  </a:lnTo>
                  <a:lnTo>
                    <a:pt x="255" y="367"/>
                  </a:lnTo>
                  <a:lnTo>
                    <a:pt x="196" y="357"/>
                  </a:lnTo>
                  <a:lnTo>
                    <a:pt x="138" y="347"/>
                  </a:lnTo>
                  <a:lnTo>
                    <a:pt x="100" y="326"/>
                  </a:lnTo>
                  <a:lnTo>
                    <a:pt x="62" y="305"/>
                  </a:lnTo>
                  <a:lnTo>
                    <a:pt x="47" y="283"/>
                  </a:lnTo>
                  <a:lnTo>
                    <a:pt x="31" y="262"/>
                  </a:lnTo>
                  <a:lnTo>
                    <a:pt x="31" y="248"/>
                  </a:lnTo>
                  <a:cubicBezTo>
                    <a:pt x="31" y="240"/>
                    <a:pt x="37" y="222"/>
                    <a:pt x="44" y="207"/>
                  </a:cubicBezTo>
                  <a:lnTo>
                    <a:pt x="57" y="180"/>
                  </a:lnTo>
                  <a:lnTo>
                    <a:pt x="73" y="172"/>
                  </a:lnTo>
                  <a:cubicBezTo>
                    <a:pt x="82" y="168"/>
                    <a:pt x="102" y="162"/>
                    <a:pt x="117" y="160"/>
                  </a:cubicBezTo>
                  <a:lnTo>
                    <a:pt x="143" y="154"/>
                  </a:lnTo>
                  <a:lnTo>
                    <a:pt x="206" y="168"/>
                  </a:lnTo>
                  <a:cubicBezTo>
                    <a:pt x="240" y="175"/>
                    <a:pt x="282" y="185"/>
                    <a:pt x="299" y="191"/>
                  </a:cubicBezTo>
                  <a:lnTo>
                    <a:pt x="329" y="202"/>
                  </a:lnTo>
                  <a:lnTo>
                    <a:pt x="329" y="242"/>
                  </a:lnTo>
                  <a:lnTo>
                    <a:pt x="353" y="265"/>
                  </a:lnTo>
                  <a:lnTo>
                    <a:pt x="376" y="288"/>
                  </a:lnTo>
                  <a:lnTo>
                    <a:pt x="376" y="297"/>
                  </a:lnTo>
                  <a:cubicBezTo>
                    <a:pt x="376" y="302"/>
                    <a:pt x="382" y="309"/>
                    <a:pt x="388" y="314"/>
                  </a:cubicBezTo>
                  <a:lnTo>
                    <a:pt x="401" y="323"/>
                  </a:lnTo>
                  <a:lnTo>
                    <a:pt x="392" y="352"/>
                  </a:lnTo>
                  <a:lnTo>
                    <a:pt x="449" y="414"/>
                  </a:lnTo>
                  <a:lnTo>
                    <a:pt x="458" y="408"/>
                  </a:lnTo>
                  <a:lnTo>
                    <a:pt x="467" y="401"/>
                  </a:lnTo>
                  <a:lnTo>
                    <a:pt x="482" y="410"/>
                  </a:lnTo>
                  <a:lnTo>
                    <a:pt x="496" y="419"/>
                  </a:lnTo>
                  <a:lnTo>
                    <a:pt x="511" y="416"/>
                  </a:lnTo>
                  <a:lnTo>
                    <a:pt x="525" y="413"/>
                  </a:lnTo>
                  <a:lnTo>
                    <a:pt x="525" y="395"/>
                  </a:lnTo>
                  <a:lnTo>
                    <a:pt x="499" y="388"/>
                  </a:lnTo>
                  <a:lnTo>
                    <a:pt x="472" y="380"/>
                  </a:lnTo>
                  <a:lnTo>
                    <a:pt x="459" y="368"/>
                  </a:lnTo>
                  <a:lnTo>
                    <a:pt x="445" y="355"/>
                  </a:lnTo>
                  <a:lnTo>
                    <a:pt x="451" y="347"/>
                  </a:lnTo>
                  <a:lnTo>
                    <a:pt x="456" y="340"/>
                  </a:lnTo>
                  <a:lnTo>
                    <a:pt x="485" y="343"/>
                  </a:lnTo>
                  <a:cubicBezTo>
                    <a:pt x="500" y="345"/>
                    <a:pt x="524" y="349"/>
                    <a:pt x="536" y="351"/>
                  </a:cubicBezTo>
                  <a:lnTo>
                    <a:pt x="559" y="356"/>
                  </a:lnTo>
                  <a:lnTo>
                    <a:pt x="566" y="345"/>
                  </a:lnTo>
                  <a:lnTo>
                    <a:pt x="573" y="334"/>
                  </a:lnTo>
                  <a:lnTo>
                    <a:pt x="612" y="334"/>
                  </a:lnTo>
                  <a:lnTo>
                    <a:pt x="654" y="368"/>
                  </a:lnTo>
                  <a:lnTo>
                    <a:pt x="696" y="401"/>
                  </a:lnTo>
                  <a:lnTo>
                    <a:pt x="733" y="461"/>
                  </a:lnTo>
                  <a:lnTo>
                    <a:pt x="759" y="461"/>
                  </a:lnTo>
                  <a:lnTo>
                    <a:pt x="769" y="474"/>
                  </a:lnTo>
                  <a:lnTo>
                    <a:pt x="776" y="471"/>
                  </a:lnTo>
                  <a:lnTo>
                    <a:pt x="783" y="467"/>
                  </a:lnTo>
                  <a:lnTo>
                    <a:pt x="779" y="457"/>
                  </a:lnTo>
                  <a:lnTo>
                    <a:pt x="774" y="448"/>
                  </a:lnTo>
                  <a:lnTo>
                    <a:pt x="784" y="438"/>
                  </a:lnTo>
                  <a:lnTo>
                    <a:pt x="793" y="428"/>
                  </a:lnTo>
                  <a:lnTo>
                    <a:pt x="788" y="421"/>
                  </a:lnTo>
                  <a:cubicBezTo>
                    <a:pt x="785" y="417"/>
                    <a:pt x="772" y="412"/>
                    <a:pt x="758" y="408"/>
                  </a:cubicBezTo>
                  <a:lnTo>
                    <a:pt x="733" y="403"/>
                  </a:lnTo>
                  <a:lnTo>
                    <a:pt x="755" y="398"/>
                  </a:lnTo>
                  <a:lnTo>
                    <a:pt x="777" y="392"/>
                  </a:lnTo>
                  <a:lnTo>
                    <a:pt x="808" y="401"/>
                  </a:lnTo>
                  <a:lnTo>
                    <a:pt x="839" y="410"/>
                  </a:lnTo>
                  <a:lnTo>
                    <a:pt x="839" y="415"/>
                  </a:lnTo>
                  <a:cubicBezTo>
                    <a:pt x="839" y="418"/>
                    <a:pt x="841" y="421"/>
                    <a:pt x="845" y="421"/>
                  </a:cubicBezTo>
                  <a:cubicBezTo>
                    <a:pt x="848" y="421"/>
                    <a:pt x="855" y="414"/>
                    <a:pt x="861" y="407"/>
                  </a:cubicBezTo>
                  <a:lnTo>
                    <a:pt x="871" y="392"/>
                  </a:lnTo>
                  <a:lnTo>
                    <a:pt x="843" y="370"/>
                  </a:lnTo>
                  <a:lnTo>
                    <a:pt x="815" y="348"/>
                  </a:lnTo>
                  <a:lnTo>
                    <a:pt x="815" y="321"/>
                  </a:lnTo>
                  <a:lnTo>
                    <a:pt x="833" y="311"/>
                  </a:lnTo>
                  <a:lnTo>
                    <a:pt x="850" y="301"/>
                  </a:lnTo>
                  <a:lnTo>
                    <a:pt x="950" y="301"/>
                  </a:lnTo>
                  <a:lnTo>
                    <a:pt x="972" y="289"/>
                  </a:lnTo>
                  <a:cubicBezTo>
                    <a:pt x="985" y="283"/>
                    <a:pt x="997" y="274"/>
                    <a:pt x="999" y="269"/>
                  </a:cubicBezTo>
                  <a:lnTo>
                    <a:pt x="1003" y="261"/>
                  </a:lnTo>
                  <a:lnTo>
                    <a:pt x="939" y="192"/>
                  </a:lnTo>
                  <a:lnTo>
                    <a:pt x="887" y="166"/>
                  </a:lnTo>
                  <a:lnTo>
                    <a:pt x="891" y="143"/>
                  </a:lnTo>
                  <a:lnTo>
                    <a:pt x="896" y="120"/>
                  </a:lnTo>
                  <a:lnTo>
                    <a:pt x="886" y="110"/>
                  </a:lnTo>
                  <a:lnTo>
                    <a:pt x="876" y="100"/>
                  </a:lnTo>
                  <a:lnTo>
                    <a:pt x="847" y="100"/>
                  </a:lnTo>
                  <a:lnTo>
                    <a:pt x="828" y="126"/>
                  </a:lnTo>
                  <a:lnTo>
                    <a:pt x="798" y="113"/>
                  </a:lnTo>
                  <a:lnTo>
                    <a:pt x="777" y="117"/>
                  </a:lnTo>
                  <a:lnTo>
                    <a:pt x="755" y="121"/>
                  </a:lnTo>
                  <a:lnTo>
                    <a:pt x="710" y="81"/>
                  </a:lnTo>
                  <a:lnTo>
                    <a:pt x="666" y="42"/>
                  </a:lnTo>
                  <a:lnTo>
                    <a:pt x="618" y="21"/>
                  </a:lnTo>
                  <a:lnTo>
                    <a:pt x="570" y="0"/>
                  </a:lnTo>
                  <a:lnTo>
                    <a:pt x="485" y="0"/>
                  </a:lnTo>
                  <a:lnTo>
                    <a:pt x="448" y="16"/>
                  </a:lnTo>
                  <a:lnTo>
                    <a:pt x="411" y="32"/>
                  </a:lnTo>
                  <a:lnTo>
                    <a:pt x="379" y="62"/>
                  </a:lnTo>
                  <a:lnTo>
                    <a:pt x="346" y="91"/>
                  </a:lnTo>
                  <a:lnTo>
                    <a:pt x="341" y="119"/>
                  </a:lnTo>
                  <a:lnTo>
                    <a:pt x="336" y="147"/>
                  </a:lnTo>
                  <a:lnTo>
                    <a:pt x="326" y="147"/>
                  </a:lnTo>
                  <a:cubicBezTo>
                    <a:pt x="321" y="147"/>
                    <a:pt x="298" y="142"/>
                    <a:pt x="274" y="137"/>
                  </a:cubicBezTo>
                  <a:cubicBezTo>
                    <a:pt x="250" y="131"/>
                    <a:pt x="211" y="124"/>
                    <a:pt x="186" y="120"/>
                  </a:cubicBezTo>
                  <a:lnTo>
                    <a:pt x="141" y="114"/>
                  </a:lnTo>
                  <a:lnTo>
                    <a:pt x="103" y="124"/>
                  </a:lnTo>
                  <a:lnTo>
                    <a:pt x="66" y="133"/>
                  </a:lnTo>
                  <a:lnTo>
                    <a:pt x="45" y="152"/>
                  </a:lnTo>
                  <a:cubicBezTo>
                    <a:pt x="34" y="162"/>
                    <a:pt x="20" y="180"/>
                    <a:pt x="13" y="192"/>
                  </a:cubicBezTo>
                  <a:lnTo>
                    <a:pt x="0" y="213"/>
                  </a:lnTo>
                  <a:lnTo>
                    <a:pt x="0" y="229"/>
                  </a:lnTo>
                  <a:cubicBezTo>
                    <a:pt x="0" y="237"/>
                    <a:pt x="4" y="255"/>
                    <a:pt x="8" y="269"/>
                  </a:cubicBezTo>
                  <a:lnTo>
                    <a:pt x="17" y="295"/>
                  </a:lnTo>
                  <a:lnTo>
                    <a:pt x="47" y="321"/>
                  </a:lnTo>
                  <a:lnTo>
                    <a:pt x="77" y="346"/>
                  </a:lnTo>
                  <a:lnTo>
                    <a:pt x="112" y="360"/>
                  </a:lnTo>
                  <a:cubicBezTo>
                    <a:pt x="132" y="367"/>
                    <a:pt x="177" y="379"/>
                    <a:pt x="212" y="387"/>
                  </a:cubicBezTo>
                  <a:lnTo>
                    <a:pt x="277" y="401"/>
                  </a:lnTo>
                  <a:lnTo>
                    <a:pt x="314" y="430"/>
                  </a:lnTo>
                  <a:lnTo>
                    <a:pt x="323" y="457"/>
                  </a:lnTo>
                  <a:cubicBezTo>
                    <a:pt x="328" y="472"/>
                    <a:pt x="335" y="487"/>
                    <a:pt x="339" y="491"/>
                  </a:cubicBezTo>
                </a:path>
              </a:pathLst>
            </a:custGeom>
            <a:solidFill>
              <a:srgbClr val="70707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 name="Freeform 25"/>
            <p:cNvSpPr>
              <a:spLocks noChangeArrowheads="1"/>
            </p:cNvSpPr>
            <p:nvPr/>
          </p:nvSpPr>
          <p:spPr bwMode="auto">
            <a:xfrm>
              <a:off x="182" y="1278"/>
              <a:ext cx="380" cy="187"/>
            </a:xfrm>
            <a:custGeom>
              <a:avLst/>
              <a:gdLst>
                <a:gd name="T0" fmla="*/ 346 w 1000"/>
                <a:gd name="T1" fmla="*/ 495 h 496"/>
                <a:gd name="T2" fmla="*/ 337 w 1000"/>
                <a:gd name="T3" fmla="*/ 444 h 496"/>
                <a:gd name="T4" fmla="*/ 299 w 1000"/>
                <a:gd name="T5" fmla="*/ 394 h 496"/>
                <a:gd name="T6" fmla="*/ 224 w 1000"/>
                <a:gd name="T7" fmla="*/ 365 h 496"/>
                <a:gd name="T8" fmla="*/ 101 w 1000"/>
                <a:gd name="T9" fmla="*/ 327 h 496"/>
                <a:gd name="T10" fmla="*/ 48 w 1000"/>
                <a:gd name="T11" fmla="*/ 286 h 496"/>
                <a:gd name="T12" fmla="*/ 32 w 1000"/>
                <a:gd name="T13" fmla="*/ 227 h 496"/>
                <a:gd name="T14" fmla="*/ 64 w 1000"/>
                <a:gd name="T15" fmla="*/ 174 h 496"/>
                <a:gd name="T16" fmla="*/ 116 w 1000"/>
                <a:gd name="T17" fmla="*/ 158 h 496"/>
                <a:gd name="T18" fmla="*/ 205 w 1000"/>
                <a:gd name="T19" fmla="*/ 167 h 496"/>
                <a:gd name="T20" fmla="*/ 330 w 1000"/>
                <a:gd name="T21" fmla="*/ 202 h 496"/>
                <a:gd name="T22" fmla="*/ 352 w 1000"/>
                <a:gd name="T23" fmla="*/ 263 h 496"/>
                <a:gd name="T24" fmla="*/ 407 w 1000"/>
                <a:gd name="T25" fmla="*/ 332 h 496"/>
                <a:gd name="T26" fmla="*/ 422 w 1000"/>
                <a:gd name="T27" fmla="*/ 382 h 496"/>
                <a:gd name="T28" fmla="*/ 461 w 1000"/>
                <a:gd name="T29" fmla="*/ 399 h 496"/>
                <a:gd name="T30" fmla="*/ 510 w 1000"/>
                <a:gd name="T31" fmla="*/ 414 h 496"/>
                <a:gd name="T32" fmla="*/ 526 w 1000"/>
                <a:gd name="T33" fmla="*/ 408 h 496"/>
                <a:gd name="T34" fmla="*/ 487 w 1000"/>
                <a:gd name="T35" fmla="*/ 385 h 496"/>
                <a:gd name="T36" fmla="*/ 457 w 1000"/>
                <a:gd name="T37" fmla="*/ 367 h 496"/>
                <a:gd name="T38" fmla="*/ 462 w 1000"/>
                <a:gd name="T39" fmla="*/ 339 h 496"/>
                <a:gd name="T40" fmla="*/ 544 w 1000"/>
                <a:gd name="T41" fmla="*/ 351 h 496"/>
                <a:gd name="T42" fmla="*/ 565 w 1000"/>
                <a:gd name="T43" fmla="*/ 334 h 496"/>
                <a:gd name="T44" fmla="*/ 661 w 1000"/>
                <a:gd name="T45" fmla="*/ 372 h 496"/>
                <a:gd name="T46" fmla="*/ 717 w 1000"/>
                <a:gd name="T47" fmla="*/ 432 h 496"/>
                <a:gd name="T48" fmla="*/ 754 w 1000"/>
                <a:gd name="T49" fmla="*/ 464 h 496"/>
                <a:gd name="T50" fmla="*/ 774 w 1000"/>
                <a:gd name="T51" fmla="*/ 454 h 496"/>
                <a:gd name="T52" fmla="*/ 779 w 1000"/>
                <a:gd name="T53" fmla="*/ 436 h 496"/>
                <a:gd name="T54" fmla="*/ 789 w 1000"/>
                <a:gd name="T55" fmla="*/ 419 h 496"/>
                <a:gd name="T56" fmla="*/ 734 w 1000"/>
                <a:gd name="T57" fmla="*/ 402 h 496"/>
                <a:gd name="T58" fmla="*/ 762 w 1000"/>
                <a:gd name="T59" fmla="*/ 393 h 496"/>
                <a:gd name="T60" fmla="*/ 837 w 1000"/>
                <a:gd name="T61" fmla="*/ 408 h 496"/>
                <a:gd name="T62" fmla="*/ 855 w 1000"/>
                <a:gd name="T63" fmla="*/ 411 h 496"/>
                <a:gd name="T64" fmla="*/ 863 w 1000"/>
                <a:gd name="T65" fmla="*/ 381 h 496"/>
                <a:gd name="T66" fmla="*/ 821 w 1000"/>
                <a:gd name="T67" fmla="*/ 352 h 496"/>
                <a:gd name="T68" fmla="*/ 823 w 1000"/>
                <a:gd name="T69" fmla="*/ 320 h 496"/>
                <a:gd name="T70" fmla="*/ 966 w 1000"/>
                <a:gd name="T71" fmla="*/ 296 h 496"/>
                <a:gd name="T72" fmla="*/ 999 w 1000"/>
                <a:gd name="T73" fmla="*/ 268 h 496"/>
                <a:gd name="T74" fmla="*/ 957 w 1000"/>
                <a:gd name="T75" fmla="*/ 211 h 496"/>
                <a:gd name="T76" fmla="*/ 909 w 1000"/>
                <a:gd name="T77" fmla="*/ 176 h 496"/>
                <a:gd name="T78" fmla="*/ 891 w 1000"/>
                <a:gd name="T79" fmla="*/ 140 h 496"/>
                <a:gd name="T80" fmla="*/ 854 w 1000"/>
                <a:gd name="T81" fmla="*/ 97 h 496"/>
                <a:gd name="T82" fmla="*/ 814 w 1000"/>
                <a:gd name="T83" fmla="*/ 121 h 496"/>
                <a:gd name="T84" fmla="*/ 778 w 1000"/>
                <a:gd name="T85" fmla="*/ 118 h 496"/>
                <a:gd name="T86" fmla="*/ 705 w 1000"/>
                <a:gd name="T87" fmla="*/ 80 h 496"/>
                <a:gd name="T88" fmla="*/ 562 w 1000"/>
                <a:gd name="T89" fmla="*/ 0 h 496"/>
                <a:gd name="T90" fmla="*/ 409 w 1000"/>
                <a:gd name="T91" fmla="*/ 34 h 496"/>
                <a:gd name="T92" fmla="*/ 348 w 1000"/>
                <a:gd name="T93" fmla="*/ 93 h 496"/>
                <a:gd name="T94" fmla="*/ 327 w 1000"/>
                <a:gd name="T95" fmla="*/ 147 h 496"/>
                <a:gd name="T96" fmla="*/ 185 w 1000"/>
                <a:gd name="T97" fmla="*/ 119 h 496"/>
                <a:gd name="T98" fmla="*/ 89 w 1000"/>
                <a:gd name="T99" fmla="*/ 125 h 496"/>
                <a:gd name="T100" fmla="*/ 34 w 1000"/>
                <a:gd name="T101" fmla="*/ 161 h 496"/>
                <a:gd name="T102" fmla="*/ 10 w 1000"/>
                <a:gd name="T103" fmla="*/ 280 h 496"/>
                <a:gd name="T104" fmla="*/ 64 w 1000"/>
                <a:gd name="T105" fmla="*/ 333 h 496"/>
                <a:gd name="T106" fmla="*/ 200 w 1000"/>
                <a:gd name="T107" fmla="*/ 382 h 496"/>
                <a:gd name="T108" fmla="*/ 281 w 1000"/>
                <a:gd name="T109" fmla="*/ 405 h 496"/>
                <a:gd name="T110" fmla="*/ 330 w 1000"/>
                <a:gd name="T111" fmla="*/ 458 h 496"/>
                <a:gd name="T112" fmla="*/ 330 w 1000"/>
                <a:gd name="T113" fmla="*/ 48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0" h="496">
                  <a:moveTo>
                    <a:pt x="338" y="491"/>
                  </a:moveTo>
                  <a:lnTo>
                    <a:pt x="346" y="495"/>
                  </a:lnTo>
                  <a:lnTo>
                    <a:pt x="346" y="484"/>
                  </a:lnTo>
                  <a:cubicBezTo>
                    <a:pt x="346" y="479"/>
                    <a:pt x="342" y="460"/>
                    <a:pt x="337" y="444"/>
                  </a:cubicBezTo>
                  <a:lnTo>
                    <a:pt x="328" y="414"/>
                  </a:lnTo>
                  <a:lnTo>
                    <a:pt x="299" y="394"/>
                  </a:lnTo>
                  <a:lnTo>
                    <a:pt x="270" y="375"/>
                  </a:lnTo>
                  <a:lnTo>
                    <a:pt x="224" y="365"/>
                  </a:lnTo>
                  <a:cubicBezTo>
                    <a:pt x="198" y="359"/>
                    <a:pt x="168" y="353"/>
                    <a:pt x="157" y="351"/>
                  </a:cubicBezTo>
                  <a:cubicBezTo>
                    <a:pt x="147" y="349"/>
                    <a:pt x="121" y="338"/>
                    <a:pt x="101" y="327"/>
                  </a:cubicBezTo>
                  <a:lnTo>
                    <a:pt x="63" y="307"/>
                  </a:lnTo>
                  <a:lnTo>
                    <a:pt x="48" y="286"/>
                  </a:lnTo>
                  <a:lnTo>
                    <a:pt x="32" y="264"/>
                  </a:lnTo>
                  <a:lnTo>
                    <a:pt x="32" y="227"/>
                  </a:lnTo>
                  <a:lnTo>
                    <a:pt x="48" y="200"/>
                  </a:lnTo>
                  <a:lnTo>
                    <a:pt x="64" y="174"/>
                  </a:lnTo>
                  <a:lnTo>
                    <a:pt x="77" y="168"/>
                  </a:lnTo>
                  <a:cubicBezTo>
                    <a:pt x="85" y="165"/>
                    <a:pt x="103" y="160"/>
                    <a:pt x="116" y="158"/>
                  </a:cubicBezTo>
                  <a:lnTo>
                    <a:pt x="142" y="154"/>
                  </a:lnTo>
                  <a:lnTo>
                    <a:pt x="205" y="167"/>
                  </a:lnTo>
                  <a:cubicBezTo>
                    <a:pt x="241" y="175"/>
                    <a:pt x="283" y="185"/>
                    <a:pt x="300" y="191"/>
                  </a:cubicBezTo>
                  <a:lnTo>
                    <a:pt x="330" y="202"/>
                  </a:lnTo>
                  <a:lnTo>
                    <a:pt x="330" y="239"/>
                  </a:lnTo>
                  <a:lnTo>
                    <a:pt x="352" y="263"/>
                  </a:lnTo>
                  <a:cubicBezTo>
                    <a:pt x="364" y="276"/>
                    <a:pt x="381" y="297"/>
                    <a:pt x="390" y="310"/>
                  </a:cubicBezTo>
                  <a:lnTo>
                    <a:pt x="407" y="332"/>
                  </a:lnTo>
                  <a:lnTo>
                    <a:pt x="394" y="349"/>
                  </a:lnTo>
                  <a:lnTo>
                    <a:pt x="422" y="382"/>
                  </a:lnTo>
                  <a:lnTo>
                    <a:pt x="450" y="415"/>
                  </a:lnTo>
                  <a:lnTo>
                    <a:pt x="461" y="399"/>
                  </a:lnTo>
                  <a:lnTo>
                    <a:pt x="477" y="407"/>
                  </a:lnTo>
                  <a:cubicBezTo>
                    <a:pt x="486" y="411"/>
                    <a:pt x="501" y="414"/>
                    <a:pt x="510" y="414"/>
                  </a:cubicBezTo>
                  <a:lnTo>
                    <a:pt x="526" y="414"/>
                  </a:lnTo>
                  <a:lnTo>
                    <a:pt x="526" y="408"/>
                  </a:lnTo>
                  <a:cubicBezTo>
                    <a:pt x="526" y="405"/>
                    <a:pt x="522" y="399"/>
                    <a:pt x="516" y="396"/>
                  </a:cubicBezTo>
                  <a:cubicBezTo>
                    <a:pt x="511" y="392"/>
                    <a:pt x="498" y="388"/>
                    <a:pt x="487" y="385"/>
                  </a:cubicBezTo>
                  <a:lnTo>
                    <a:pt x="467" y="381"/>
                  </a:lnTo>
                  <a:lnTo>
                    <a:pt x="457" y="367"/>
                  </a:lnTo>
                  <a:lnTo>
                    <a:pt x="446" y="353"/>
                  </a:lnTo>
                  <a:lnTo>
                    <a:pt x="462" y="339"/>
                  </a:lnTo>
                  <a:lnTo>
                    <a:pt x="492" y="343"/>
                  </a:lnTo>
                  <a:cubicBezTo>
                    <a:pt x="508" y="345"/>
                    <a:pt x="532" y="349"/>
                    <a:pt x="544" y="351"/>
                  </a:cubicBezTo>
                  <a:lnTo>
                    <a:pt x="565" y="356"/>
                  </a:lnTo>
                  <a:lnTo>
                    <a:pt x="565" y="334"/>
                  </a:lnTo>
                  <a:lnTo>
                    <a:pt x="617" y="334"/>
                  </a:lnTo>
                  <a:lnTo>
                    <a:pt x="661" y="372"/>
                  </a:lnTo>
                  <a:lnTo>
                    <a:pt x="705" y="411"/>
                  </a:lnTo>
                  <a:lnTo>
                    <a:pt x="717" y="432"/>
                  </a:lnTo>
                  <a:lnTo>
                    <a:pt x="730" y="453"/>
                  </a:lnTo>
                  <a:lnTo>
                    <a:pt x="754" y="464"/>
                  </a:lnTo>
                  <a:lnTo>
                    <a:pt x="779" y="474"/>
                  </a:lnTo>
                  <a:lnTo>
                    <a:pt x="774" y="454"/>
                  </a:lnTo>
                  <a:lnTo>
                    <a:pt x="769" y="434"/>
                  </a:lnTo>
                  <a:lnTo>
                    <a:pt x="779" y="436"/>
                  </a:lnTo>
                  <a:lnTo>
                    <a:pt x="789" y="438"/>
                  </a:lnTo>
                  <a:lnTo>
                    <a:pt x="789" y="419"/>
                  </a:lnTo>
                  <a:lnTo>
                    <a:pt x="761" y="411"/>
                  </a:lnTo>
                  <a:lnTo>
                    <a:pt x="734" y="402"/>
                  </a:lnTo>
                  <a:lnTo>
                    <a:pt x="748" y="398"/>
                  </a:lnTo>
                  <a:lnTo>
                    <a:pt x="762" y="393"/>
                  </a:lnTo>
                  <a:lnTo>
                    <a:pt x="794" y="397"/>
                  </a:lnTo>
                  <a:cubicBezTo>
                    <a:pt x="813" y="399"/>
                    <a:pt x="832" y="405"/>
                    <a:pt x="837" y="408"/>
                  </a:cubicBezTo>
                  <a:lnTo>
                    <a:pt x="847" y="415"/>
                  </a:lnTo>
                  <a:lnTo>
                    <a:pt x="855" y="411"/>
                  </a:lnTo>
                  <a:lnTo>
                    <a:pt x="863" y="407"/>
                  </a:lnTo>
                  <a:lnTo>
                    <a:pt x="863" y="381"/>
                  </a:lnTo>
                  <a:lnTo>
                    <a:pt x="849" y="375"/>
                  </a:lnTo>
                  <a:cubicBezTo>
                    <a:pt x="841" y="371"/>
                    <a:pt x="828" y="361"/>
                    <a:pt x="821" y="352"/>
                  </a:cubicBezTo>
                  <a:lnTo>
                    <a:pt x="809" y="335"/>
                  </a:lnTo>
                  <a:lnTo>
                    <a:pt x="823" y="320"/>
                  </a:lnTo>
                  <a:lnTo>
                    <a:pt x="838" y="304"/>
                  </a:lnTo>
                  <a:lnTo>
                    <a:pt x="966" y="296"/>
                  </a:lnTo>
                  <a:lnTo>
                    <a:pt x="982" y="282"/>
                  </a:lnTo>
                  <a:lnTo>
                    <a:pt x="999" y="268"/>
                  </a:lnTo>
                  <a:lnTo>
                    <a:pt x="991" y="252"/>
                  </a:lnTo>
                  <a:cubicBezTo>
                    <a:pt x="986" y="243"/>
                    <a:pt x="971" y="225"/>
                    <a:pt x="957" y="211"/>
                  </a:cubicBezTo>
                  <a:lnTo>
                    <a:pt x="931" y="186"/>
                  </a:lnTo>
                  <a:lnTo>
                    <a:pt x="909" y="176"/>
                  </a:lnTo>
                  <a:lnTo>
                    <a:pt x="887" y="167"/>
                  </a:lnTo>
                  <a:lnTo>
                    <a:pt x="891" y="140"/>
                  </a:lnTo>
                  <a:lnTo>
                    <a:pt x="896" y="114"/>
                  </a:lnTo>
                  <a:lnTo>
                    <a:pt x="854" y="97"/>
                  </a:lnTo>
                  <a:lnTo>
                    <a:pt x="826" y="129"/>
                  </a:lnTo>
                  <a:lnTo>
                    <a:pt x="814" y="121"/>
                  </a:lnTo>
                  <a:lnTo>
                    <a:pt x="803" y="113"/>
                  </a:lnTo>
                  <a:lnTo>
                    <a:pt x="778" y="118"/>
                  </a:lnTo>
                  <a:lnTo>
                    <a:pt x="754" y="122"/>
                  </a:lnTo>
                  <a:lnTo>
                    <a:pt x="705" y="80"/>
                  </a:lnTo>
                  <a:lnTo>
                    <a:pt x="656" y="38"/>
                  </a:lnTo>
                  <a:lnTo>
                    <a:pt x="562" y="0"/>
                  </a:lnTo>
                  <a:lnTo>
                    <a:pt x="490" y="0"/>
                  </a:lnTo>
                  <a:lnTo>
                    <a:pt x="409" y="34"/>
                  </a:lnTo>
                  <a:lnTo>
                    <a:pt x="378" y="64"/>
                  </a:lnTo>
                  <a:lnTo>
                    <a:pt x="348" y="93"/>
                  </a:lnTo>
                  <a:lnTo>
                    <a:pt x="338" y="147"/>
                  </a:lnTo>
                  <a:lnTo>
                    <a:pt x="327" y="147"/>
                  </a:lnTo>
                  <a:cubicBezTo>
                    <a:pt x="321" y="147"/>
                    <a:pt x="287" y="140"/>
                    <a:pt x="251" y="133"/>
                  </a:cubicBezTo>
                  <a:lnTo>
                    <a:pt x="185" y="119"/>
                  </a:lnTo>
                  <a:lnTo>
                    <a:pt x="137" y="122"/>
                  </a:lnTo>
                  <a:lnTo>
                    <a:pt x="89" y="125"/>
                  </a:lnTo>
                  <a:lnTo>
                    <a:pt x="61" y="143"/>
                  </a:lnTo>
                  <a:lnTo>
                    <a:pt x="34" y="161"/>
                  </a:lnTo>
                  <a:lnTo>
                    <a:pt x="0" y="222"/>
                  </a:lnTo>
                  <a:lnTo>
                    <a:pt x="10" y="280"/>
                  </a:lnTo>
                  <a:lnTo>
                    <a:pt x="28" y="300"/>
                  </a:lnTo>
                  <a:cubicBezTo>
                    <a:pt x="38" y="311"/>
                    <a:pt x="54" y="326"/>
                    <a:pt x="64" y="333"/>
                  </a:cubicBezTo>
                  <a:cubicBezTo>
                    <a:pt x="75" y="340"/>
                    <a:pt x="95" y="351"/>
                    <a:pt x="110" y="357"/>
                  </a:cubicBezTo>
                  <a:cubicBezTo>
                    <a:pt x="125" y="364"/>
                    <a:pt x="165" y="375"/>
                    <a:pt x="200" y="382"/>
                  </a:cubicBezTo>
                  <a:lnTo>
                    <a:pt x="263" y="395"/>
                  </a:lnTo>
                  <a:lnTo>
                    <a:pt x="281" y="405"/>
                  </a:lnTo>
                  <a:cubicBezTo>
                    <a:pt x="291" y="410"/>
                    <a:pt x="306" y="425"/>
                    <a:pt x="315" y="436"/>
                  </a:cubicBezTo>
                  <a:lnTo>
                    <a:pt x="330" y="458"/>
                  </a:lnTo>
                  <a:lnTo>
                    <a:pt x="330" y="472"/>
                  </a:lnTo>
                  <a:lnTo>
                    <a:pt x="330" y="487"/>
                  </a:lnTo>
                  <a:lnTo>
                    <a:pt x="338" y="491"/>
                  </a:lnTo>
                </a:path>
              </a:pathLst>
            </a:custGeom>
            <a:solidFill>
              <a:srgbClr val="4F4F4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 name="Freeform 26"/>
            <p:cNvSpPr>
              <a:spLocks noChangeArrowheads="1"/>
            </p:cNvSpPr>
            <p:nvPr/>
          </p:nvSpPr>
          <p:spPr bwMode="auto">
            <a:xfrm>
              <a:off x="182" y="1278"/>
              <a:ext cx="378" cy="189"/>
            </a:xfrm>
            <a:custGeom>
              <a:avLst/>
              <a:gdLst>
                <a:gd name="T0" fmla="*/ 346 w 997"/>
                <a:gd name="T1" fmla="*/ 484 h 497"/>
                <a:gd name="T2" fmla="*/ 321 w 997"/>
                <a:gd name="T3" fmla="*/ 410 h 497"/>
                <a:gd name="T4" fmla="*/ 250 w 997"/>
                <a:gd name="T5" fmla="*/ 370 h 497"/>
                <a:gd name="T6" fmla="*/ 162 w 997"/>
                <a:gd name="T7" fmla="*/ 356 h 497"/>
                <a:gd name="T8" fmla="*/ 79 w 997"/>
                <a:gd name="T9" fmla="*/ 321 h 497"/>
                <a:gd name="T10" fmla="*/ 38 w 997"/>
                <a:gd name="T11" fmla="*/ 208 h 497"/>
                <a:gd name="T12" fmla="*/ 69 w 997"/>
                <a:gd name="T13" fmla="*/ 172 h 497"/>
                <a:gd name="T14" fmla="*/ 133 w 997"/>
                <a:gd name="T15" fmla="*/ 153 h 497"/>
                <a:gd name="T16" fmla="*/ 300 w 997"/>
                <a:gd name="T17" fmla="*/ 191 h 497"/>
                <a:gd name="T18" fmla="*/ 332 w 997"/>
                <a:gd name="T19" fmla="*/ 226 h 497"/>
                <a:gd name="T20" fmla="*/ 355 w 997"/>
                <a:gd name="T21" fmla="*/ 269 h 497"/>
                <a:gd name="T22" fmla="*/ 404 w 997"/>
                <a:gd name="T23" fmla="*/ 346 h 497"/>
                <a:gd name="T24" fmla="*/ 444 w 997"/>
                <a:gd name="T25" fmla="*/ 409 h 497"/>
                <a:gd name="T26" fmla="*/ 487 w 997"/>
                <a:gd name="T27" fmla="*/ 409 h 497"/>
                <a:gd name="T28" fmla="*/ 502 w 997"/>
                <a:gd name="T29" fmla="*/ 401 h 497"/>
                <a:gd name="T30" fmla="*/ 526 w 997"/>
                <a:gd name="T31" fmla="*/ 418 h 497"/>
                <a:gd name="T32" fmla="*/ 491 w 997"/>
                <a:gd name="T33" fmla="*/ 390 h 497"/>
                <a:gd name="T34" fmla="*/ 448 w 997"/>
                <a:gd name="T35" fmla="*/ 363 h 497"/>
                <a:gd name="T36" fmla="*/ 479 w 997"/>
                <a:gd name="T37" fmla="*/ 341 h 497"/>
                <a:gd name="T38" fmla="*/ 544 w 997"/>
                <a:gd name="T39" fmla="*/ 353 h 497"/>
                <a:gd name="T40" fmla="*/ 565 w 997"/>
                <a:gd name="T41" fmla="*/ 336 h 497"/>
                <a:gd name="T42" fmla="*/ 661 w 997"/>
                <a:gd name="T43" fmla="*/ 373 h 497"/>
                <a:gd name="T44" fmla="*/ 734 w 997"/>
                <a:gd name="T45" fmla="*/ 460 h 497"/>
                <a:gd name="T46" fmla="*/ 744 w 997"/>
                <a:gd name="T47" fmla="*/ 453 h 497"/>
                <a:gd name="T48" fmla="*/ 779 w 997"/>
                <a:gd name="T49" fmla="*/ 480 h 497"/>
                <a:gd name="T50" fmla="*/ 769 w 997"/>
                <a:gd name="T51" fmla="*/ 436 h 497"/>
                <a:gd name="T52" fmla="*/ 776 w 997"/>
                <a:gd name="T53" fmla="*/ 417 h 497"/>
                <a:gd name="T54" fmla="*/ 737 w 997"/>
                <a:gd name="T55" fmla="*/ 413 h 497"/>
                <a:gd name="T56" fmla="*/ 734 w 997"/>
                <a:gd name="T57" fmla="*/ 400 h 497"/>
                <a:gd name="T58" fmla="*/ 850 w 997"/>
                <a:gd name="T59" fmla="*/ 416 h 497"/>
                <a:gd name="T60" fmla="*/ 863 w 997"/>
                <a:gd name="T61" fmla="*/ 392 h 497"/>
                <a:gd name="T62" fmla="*/ 844 w 997"/>
                <a:gd name="T63" fmla="*/ 374 h 497"/>
                <a:gd name="T64" fmla="*/ 808 w 997"/>
                <a:gd name="T65" fmla="*/ 337 h 497"/>
                <a:gd name="T66" fmla="*/ 845 w 997"/>
                <a:gd name="T67" fmla="*/ 300 h 497"/>
                <a:gd name="T68" fmla="*/ 964 w 997"/>
                <a:gd name="T69" fmla="*/ 299 h 497"/>
                <a:gd name="T70" fmla="*/ 996 w 997"/>
                <a:gd name="T71" fmla="*/ 269 h 497"/>
                <a:gd name="T72" fmla="*/ 948 w 997"/>
                <a:gd name="T73" fmla="*/ 201 h 497"/>
                <a:gd name="T74" fmla="*/ 887 w 997"/>
                <a:gd name="T75" fmla="*/ 169 h 497"/>
                <a:gd name="T76" fmla="*/ 897 w 997"/>
                <a:gd name="T77" fmla="*/ 115 h 497"/>
                <a:gd name="T78" fmla="*/ 859 w 997"/>
                <a:gd name="T79" fmla="*/ 104 h 497"/>
                <a:gd name="T80" fmla="*/ 840 w 997"/>
                <a:gd name="T81" fmla="*/ 123 h 497"/>
                <a:gd name="T82" fmla="*/ 813 w 997"/>
                <a:gd name="T83" fmla="*/ 125 h 497"/>
                <a:gd name="T84" fmla="*/ 778 w 997"/>
                <a:gd name="T85" fmla="*/ 122 h 497"/>
                <a:gd name="T86" fmla="*/ 702 w 997"/>
                <a:gd name="T87" fmla="*/ 82 h 497"/>
                <a:gd name="T88" fmla="*/ 600 w 997"/>
                <a:gd name="T89" fmla="*/ 17 h 497"/>
                <a:gd name="T90" fmla="*/ 513 w 997"/>
                <a:gd name="T91" fmla="*/ 4 h 497"/>
                <a:gd name="T92" fmla="*/ 434 w 997"/>
                <a:gd name="T93" fmla="*/ 27 h 497"/>
                <a:gd name="T94" fmla="*/ 372 w 997"/>
                <a:gd name="T95" fmla="*/ 73 h 497"/>
                <a:gd name="T96" fmla="*/ 343 w 997"/>
                <a:gd name="T97" fmla="*/ 127 h 497"/>
                <a:gd name="T98" fmla="*/ 281 w 997"/>
                <a:gd name="T99" fmla="*/ 142 h 497"/>
                <a:gd name="T100" fmla="*/ 142 w 997"/>
                <a:gd name="T101" fmla="*/ 120 h 497"/>
                <a:gd name="T102" fmla="*/ 87 w 997"/>
                <a:gd name="T103" fmla="*/ 129 h 497"/>
                <a:gd name="T104" fmla="*/ 31 w 997"/>
                <a:gd name="T105" fmla="*/ 171 h 497"/>
                <a:gd name="T106" fmla="*/ 0 w 997"/>
                <a:gd name="T107" fmla="*/ 223 h 497"/>
                <a:gd name="T108" fmla="*/ 22 w 997"/>
                <a:gd name="T109" fmla="*/ 291 h 497"/>
                <a:gd name="T110" fmla="*/ 110 w 997"/>
                <a:gd name="T111" fmla="*/ 357 h 497"/>
                <a:gd name="T112" fmla="*/ 271 w 997"/>
                <a:gd name="T113" fmla="*/ 398 h 497"/>
                <a:gd name="T114" fmla="*/ 314 w 997"/>
                <a:gd name="T115" fmla="*/ 426 h 497"/>
                <a:gd name="T116" fmla="*/ 342 w 997"/>
                <a:gd name="T117" fmla="*/ 49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97" h="497">
                  <a:moveTo>
                    <a:pt x="342" y="496"/>
                  </a:moveTo>
                  <a:cubicBezTo>
                    <a:pt x="344" y="496"/>
                    <a:pt x="346" y="491"/>
                    <a:pt x="346" y="484"/>
                  </a:cubicBezTo>
                  <a:cubicBezTo>
                    <a:pt x="346" y="477"/>
                    <a:pt x="340" y="458"/>
                    <a:pt x="333" y="441"/>
                  </a:cubicBezTo>
                  <a:lnTo>
                    <a:pt x="321" y="410"/>
                  </a:lnTo>
                  <a:lnTo>
                    <a:pt x="285" y="390"/>
                  </a:lnTo>
                  <a:lnTo>
                    <a:pt x="250" y="370"/>
                  </a:lnTo>
                  <a:lnTo>
                    <a:pt x="206" y="363"/>
                  </a:lnTo>
                  <a:lnTo>
                    <a:pt x="162" y="356"/>
                  </a:lnTo>
                  <a:lnTo>
                    <a:pt x="120" y="338"/>
                  </a:lnTo>
                  <a:lnTo>
                    <a:pt x="79" y="321"/>
                  </a:lnTo>
                  <a:lnTo>
                    <a:pt x="31" y="274"/>
                  </a:lnTo>
                  <a:lnTo>
                    <a:pt x="38" y="208"/>
                  </a:lnTo>
                  <a:lnTo>
                    <a:pt x="53" y="190"/>
                  </a:lnTo>
                  <a:lnTo>
                    <a:pt x="69" y="172"/>
                  </a:lnTo>
                  <a:lnTo>
                    <a:pt x="101" y="163"/>
                  </a:lnTo>
                  <a:lnTo>
                    <a:pt x="133" y="153"/>
                  </a:lnTo>
                  <a:lnTo>
                    <a:pt x="202" y="167"/>
                  </a:lnTo>
                  <a:cubicBezTo>
                    <a:pt x="240" y="175"/>
                    <a:pt x="284" y="186"/>
                    <a:pt x="300" y="191"/>
                  </a:cubicBezTo>
                  <a:lnTo>
                    <a:pt x="328" y="202"/>
                  </a:lnTo>
                  <a:lnTo>
                    <a:pt x="332" y="226"/>
                  </a:lnTo>
                  <a:lnTo>
                    <a:pt x="337" y="250"/>
                  </a:lnTo>
                  <a:lnTo>
                    <a:pt x="355" y="269"/>
                  </a:lnTo>
                  <a:cubicBezTo>
                    <a:pt x="365" y="279"/>
                    <a:pt x="380" y="298"/>
                    <a:pt x="388" y="310"/>
                  </a:cubicBezTo>
                  <a:cubicBezTo>
                    <a:pt x="396" y="323"/>
                    <a:pt x="403" y="339"/>
                    <a:pt x="404" y="346"/>
                  </a:cubicBezTo>
                  <a:lnTo>
                    <a:pt x="404" y="360"/>
                  </a:lnTo>
                  <a:lnTo>
                    <a:pt x="444" y="409"/>
                  </a:lnTo>
                  <a:lnTo>
                    <a:pt x="470" y="402"/>
                  </a:lnTo>
                  <a:lnTo>
                    <a:pt x="487" y="409"/>
                  </a:lnTo>
                  <a:lnTo>
                    <a:pt x="502" y="417"/>
                  </a:lnTo>
                  <a:lnTo>
                    <a:pt x="502" y="401"/>
                  </a:lnTo>
                  <a:lnTo>
                    <a:pt x="514" y="409"/>
                  </a:lnTo>
                  <a:lnTo>
                    <a:pt x="526" y="418"/>
                  </a:lnTo>
                  <a:lnTo>
                    <a:pt x="526" y="402"/>
                  </a:lnTo>
                  <a:lnTo>
                    <a:pt x="491" y="390"/>
                  </a:lnTo>
                  <a:lnTo>
                    <a:pt x="457" y="377"/>
                  </a:lnTo>
                  <a:lnTo>
                    <a:pt x="448" y="363"/>
                  </a:lnTo>
                  <a:lnTo>
                    <a:pt x="439" y="350"/>
                  </a:lnTo>
                  <a:lnTo>
                    <a:pt x="479" y="341"/>
                  </a:lnTo>
                  <a:lnTo>
                    <a:pt x="501" y="345"/>
                  </a:lnTo>
                  <a:cubicBezTo>
                    <a:pt x="512" y="347"/>
                    <a:pt x="532" y="351"/>
                    <a:pt x="544" y="353"/>
                  </a:cubicBezTo>
                  <a:lnTo>
                    <a:pt x="565" y="358"/>
                  </a:lnTo>
                  <a:lnTo>
                    <a:pt x="565" y="336"/>
                  </a:lnTo>
                  <a:lnTo>
                    <a:pt x="621" y="336"/>
                  </a:lnTo>
                  <a:lnTo>
                    <a:pt x="661" y="373"/>
                  </a:lnTo>
                  <a:cubicBezTo>
                    <a:pt x="684" y="394"/>
                    <a:pt x="710" y="422"/>
                    <a:pt x="718" y="435"/>
                  </a:cubicBezTo>
                  <a:lnTo>
                    <a:pt x="734" y="460"/>
                  </a:lnTo>
                  <a:lnTo>
                    <a:pt x="739" y="456"/>
                  </a:lnTo>
                  <a:lnTo>
                    <a:pt x="744" y="453"/>
                  </a:lnTo>
                  <a:lnTo>
                    <a:pt x="762" y="466"/>
                  </a:lnTo>
                  <a:lnTo>
                    <a:pt x="779" y="480"/>
                  </a:lnTo>
                  <a:lnTo>
                    <a:pt x="774" y="458"/>
                  </a:lnTo>
                  <a:lnTo>
                    <a:pt x="769" y="436"/>
                  </a:lnTo>
                  <a:lnTo>
                    <a:pt x="794" y="436"/>
                  </a:lnTo>
                  <a:lnTo>
                    <a:pt x="776" y="417"/>
                  </a:lnTo>
                  <a:lnTo>
                    <a:pt x="757" y="415"/>
                  </a:lnTo>
                  <a:lnTo>
                    <a:pt x="737" y="413"/>
                  </a:lnTo>
                  <a:lnTo>
                    <a:pt x="736" y="406"/>
                  </a:lnTo>
                  <a:lnTo>
                    <a:pt x="734" y="400"/>
                  </a:lnTo>
                  <a:lnTo>
                    <a:pt x="801" y="395"/>
                  </a:lnTo>
                  <a:lnTo>
                    <a:pt x="850" y="416"/>
                  </a:lnTo>
                  <a:lnTo>
                    <a:pt x="857" y="408"/>
                  </a:lnTo>
                  <a:cubicBezTo>
                    <a:pt x="860" y="403"/>
                    <a:pt x="863" y="396"/>
                    <a:pt x="863" y="392"/>
                  </a:cubicBezTo>
                  <a:lnTo>
                    <a:pt x="863" y="384"/>
                  </a:lnTo>
                  <a:lnTo>
                    <a:pt x="844" y="374"/>
                  </a:lnTo>
                  <a:cubicBezTo>
                    <a:pt x="833" y="368"/>
                    <a:pt x="821" y="357"/>
                    <a:pt x="816" y="350"/>
                  </a:cubicBezTo>
                  <a:lnTo>
                    <a:pt x="808" y="337"/>
                  </a:lnTo>
                  <a:lnTo>
                    <a:pt x="827" y="319"/>
                  </a:lnTo>
                  <a:lnTo>
                    <a:pt x="845" y="300"/>
                  </a:lnTo>
                  <a:lnTo>
                    <a:pt x="905" y="299"/>
                  </a:lnTo>
                  <a:lnTo>
                    <a:pt x="964" y="299"/>
                  </a:lnTo>
                  <a:lnTo>
                    <a:pt x="980" y="286"/>
                  </a:lnTo>
                  <a:cubicBezTo>
                    <a:pt x="989" y="280"/>
                    <a:pt x="996" y="271"/>
                    <a:pt x="996" y="269"/>
                  </a:cubicBezTo>
                  <a:cubicBezTo>
                    <a:pt x="996" y="266"/>
                    <a:pt x="986" y="249"/>
                    <a:pt x="972" y="232"/>
                  </a:cubicBezTo>
                  <a:lnTo>
                    <a:pt x="948" y="201"/>
                  </a:lnTo>
                  <a:lnTo>
                    <a:pt x="917" y="185"/>
                  </a:lnTo>
                  <a:lnTo>
                    <a:pt x="887" y="169"/>
                  </a:lnTo>
                  <a:lnTo>
                    <a:pt x="892" y="142"/>
                  </a:lnTo>
                  <a:lnTo>
                    <a:pt x="897" y="115"/>
                  </a:lnTo>
                  <a:lnTo>
                    <a:pt x="878" y="110"/>
                  </a:lnTo>
                  <a:lnTo>
                    <a:pt x="859" y="104"/>
                  </a:lnTo>
                  <a:lnTo>
                    <a:pt x="840" y="110"/>
                  </a:lnTo>
                  <a:lnTo>
                    <a:pt x="840" y="123"/>
                  </a:lnTo>
                  <a:cubicBezTo>
                    <a:pt x="840" y="130"/>
                    <a:pt x="838" y="135"/>
                    <a:pt x="836" y="135"/>
                  </a:cubicBezTo>
                  <a:cubicBezTo>
                    <a:pt x="833" y="135"/>
                    <a:pt x="823" y="131"/>
                    <a:pt x="813" y="125"/>
                  </a:cubicBezTo>
                  <a:lnTo>
                    <a:pt x="794" y="114"/>
                  </a:lnTo>
                  <a:lnTo>
                    <a:pt x="778" y="122"/>
                  </a:lnTo>
                  <a:lnTo>
                    <a:pt x="761" y="129"/>
                  </a:lnTo>
                  <a:lnTo>
                    <a:pt x="702" y="82"/>
                  </a:lnTo>
                  <a:lnTo>
                    <a:pt x="644" y="34"/>
                  </a:lnTo>
                  <a:lnTo>
                    <a:pt x="600" y="17"/>
                  </a:lnTo>
                  <a:lnTo>
                    <a:pt x="556" y="0"/>
                  </a:lnTo>
                  <a:lnTo>
                    <a:pt x="513" y="4"/>
                  </a:lnTo>
                  <a:lnTo>
                    <a:pt x="471" y="8"/>
                  </a:lnTo>
                  <a:lnTo>
                    <a:pt x="434" y="27"/>
                  </a:lnTo>
                  <a:lnTo>
                    <a:pt x="397" y="46"/>
                  </a:lnTo>
                  <a:lnTo>
                    <a:pt x="372" y="73"/>
                  </a:lnTo>
                  <a:lnTo>
                    <a:pt x="348" y="101"/>
                  </a:lnTo>
                  <a:lnTo>
                    <a:pt x="343" y="127"/>
                  </a:lnTo>
                  <a:lnTo>
                    <a:pt x="338" y="154"/>
                  </a:lnTo>
                  <a:lnTo>
                    <a:pt x="281" y="142"/>
                  </a:lnTo>
                  <a:cubicBezTo>
                    <a:pt x="250" y="135"/>
                    <a:pt x="206" y="127"/>
                    <a:pt x="184" y="125"/>
                  </a:cubicBezTo>
                  <a:lnTo>
                    <a:pt x="142" y="120"/>
                  </a:lnTo>
                  <a:lnTo>
                    <a:pt x="114" y="125"/>
                  </a:lnTo>
                  <a:lnTo>
                    <a:pt x="87" y="129"/>
                  </a:lnTo>
                  <a:lnTo>
                    <a:pt x="59" y="150"/>
                  </a:lnTo>
                  <a:lnTo>
                    <a:pt x="31" y="171"/>
                  </a:lnTo>
                  <a:lnTo>
                    <a:pt x="16" y="197"/>
                  </a:lnTo>
                  <a:lnTo>
                    <a:pt x="0" y="223"/>
                  </a:lnTo>
                  <a:lnTo>
                    <a:pt x="6" y="248"/>
                  </a:lnTo>
                  <a:cubicBezTo>
                    <a:pt x="8" y="262"/>
                    <a:pt x="16" y="281"/>
                    <a:pt x="22" y="291"/>
                  </a:cubicBezTo>
                  <a:cubicBezTo>
                    <a:pt x="28" y="301"/>
                    <a:pt x="42" y="316"/>
                    <a:pt x="54" y="326"/>
                  </a:cubicBezTo>
                  <a:cubicBezTo>
                    <a:pt x="66" y="335"/>
                    <a:pt x="91" y="349"/>
                    <a:pt x="110" y="357"/>
                  </a:cubicBezTo>
                  <a:cubicBezTo>
                    <a:pt x="129" y="365"/>
                    <a:pt x="174" y="377"/>
                    <a:pt x="208" y="384"/>
                  </a:cubicBezTo>
                  <a:lnTo>
                    <a:pt x="271" y="398"/>
                  </a:lnTo>
                  <a:lnTo>
                    <a:pt x="293" y="412"/>
                  </a:lnTo>
                  <a:lnTo>
                    <a:pt x="314" y="426"/>
                  </a:lnTo>
                  <a:lnTo>
                    <a:pt x="326" y="461"/>
                  </a:lnTo>
                  <a:cubicBezTo>
                    <a:pt x="333" y="481"/>
                    <a:pt x="340" y="496"/>
                    <a:pt x="342" y="496"/>
                  </a:cubicBezTo>
                </a:path>
              </a:pathLst>
            </a:custGeom>
            <a:solidFill>
              <a:srgbClr val="2E2E2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 name="Freeform 27"/>
            <p:cNvSpPr>
              <a:spLocks noChangeArrowheads="1"/>
            </p:cNvSpPr>
            <p:nvPr/>
          </p:nvSpPr>
          <p:spPr bwMode="auto">
            <a:xfrm>
              <a:off x="186" y="1279"/>
              <a:ext cx="376" cy="184"/>
            </a:xfrm>
            <a:custGeom>
              <a:avLst/>
              <a:gdLst>
                <a:gd name="T0" fmla="*/ 325 w 992"/>
                <a:gd name="T1" fmla="*/ 443 h 485"/>
                <a:gd name="T2" fmla="*/ 254 w 992"/>
                <a:gd name="T3" fmla="*/ 374 h 485"/>
                <a:gd name="T4" fmla="*/ 98 w 992"/>
                <a:gd name="T5" fmla="*/ 330 h 485"/>
                <a:gd name="T6" fmla="*/ 21 w 992"/>
                <a:gd name="T7" fmla="*/ 220 h 485"/>
                <a:gd name="T8" fmla="*/ 79 w 992"/>
                <a:gd name="T9" fmla="*/ 157 h 485"/>
                <a:gd name="T10" fmla="*/ 300 w 992"/>
                <a:gd name="T11" fmla="*/ 186 h 485"/>
                <a:gd name="T12" fmla="*/ 345 w 992"/>
                <a:gd name="T13" fmla="*/ 257 h 485"/>
                <a:gd name="T14" fmla="*/ 395 w 992"/>
                <a:gd name="T15" fmla="*/ 337 h 485"/>
                <a:gd name="T16" fmla="*/ 436 w 992"/>
                <a:gd name="T17" fmla="*/ 392 h 485"/>
                <a:gd name="T18" fmla="*/ 486 w 992"/>
                <a:gd name="T19" fmla="*/ 384 h 485"/>
                <a:gd name="T20" fmla="*/ 427 w 992"/>
                <a:gd name="T21" fmla="*/ 349 h 485"/>
                <a:gd name="T22" fmla="*/ 472 w 992"/>
                <a:gd name="T23" fmla="*/ 330 h 485"/>
                <a:gd name="T24" fmla="*/ 549 w 992"/>
                <a:gd name="T25" fmla="*/ 346 h 485"/>
                <a:gd name="T26" fmla="*/ 548 w 992"/>
                <a:gd name="T27" fmla="*/ 330 h 485"/>
                <a:gd name="T28" fmla="*/ 702 w 992"/>
                <a:gd name="T29" fmla="*/ 407 h 485"/>
                <a:gd name="T30" fmla="*/ 730 w 992"/>
                <a:gd name="T31" fmla="*/ 450 h 485"/>
                <a:gd name="T32" fmla="*/ 753 w 992"/>
                <a:gd name="T33" fmla="*/ 451 h 485"/>
                <a:gd name="T34" fmla="*/ 754 w 992"/>
                <a:gd name="T35" fmla="*/ 431 h 485"/>
                <a:gd name="T36" fmla="*/ 771 w 992"/>
                <a:gd name="T37" fmla="*/ 414 h 485"/>
                <a:gd name="T38" fmla="*/ 727 w 992"/>
                <a:gd name="T39" fmla="*/ 401 h 485"/>
                <a:gd name="T40" fmla="*/ 790 w 992"/>
                <a:gd name="T41" fmla="*/ 378 h 485"/>
                <a:gd name="T42" fmla="*/ 831 w 992"/>
                <a:gd name="T43" fmla="*/ 397 h 485"/>
                <a:gd name="T44" fmla="*/ 857 w 992"/>
                <a:gd name="T45" fmla="*/ 391 h 485"/>
                <a:gd name="T46" fmla="*/ 812 w 992"/>
                <a:gd name="T47" fmla="*/ 377 h 485"/>
                <a:gd name="T48" fmla="*/ 799 w 992"/>
                <a:gd name="T49" fmla="*/ 336 h 485"/>
                <a:gd name="T50" fmla="*/ 832 w 992"/>
                <a:gd name="T51" fmla="*/ 299 h 485"/>
                <a:gd name="T52" fmla="*/ 937 w 992"/>
                <a:gd name="T53" fmla="*/ 291 h 485"/>
                <a:gd name="T54" fmla="*/ 991 w 992"/>
                <a:gd name="T55" fmla="*/ 264 h 485"/>
                <a:gd name="T56" fmla="*/ 903 w 992"/>
                <a:gd name="T57" fmla="*/ 179 h 485"/>
                <a:gd name="T58" fmla="*/ 888 w 992"/>
                <a:gd name="T59" fmla="*/ 123 h 485"/>
                <a:gd name="T60" fmla="*/ 833 w 992"/>
                <a:gd name="T61" fmla="*/ 116 h 485"/>
                <a:gd name="T62" fmla="*/ 805 w 992"/>
                <a:gd name="T63" fmla="*/ 114 h 485"/>
                <a:gd name="T64" fmla="*/ 646 w 992"/>
                <a:gd name="T65" fmla="*/ 38 h 485"/>
                <a:gd name="T66" fmla="*/ 517 w 992"/>
                <a:gd name="T67" fmla="*/ 0 h 485"/>
                <a:gd name="T68" fmla="*/ 411 w 992"/>
                <a:gd name="T69" fmla="*/ 28 h 485"/>
                <a:gd name="T70" fmla="*/ 340 w 992"/>
                <a:gd name="T71" fmla="*/ 109 h 485"/>
                <a:gd name="T72" fmla="*/ 268 w 992"/>
                <a:gd name="T73" fmla="*/ 136 h 485"/>
                <a:gd name="T74" fmla="*/ 89 w 992"/>
                <a:gd name="T75" fmla="*/ 126 h 485"/>
                <a:gd name="T76" fmla="*/ 11 w 992"/>
                <a:gd name="T77" fmla="*/ 189 h 485"/>
                <a:gd name="T78" fmla="*/ 12 w 992"/>
                <a:gd name="T79" fmla="*/ 281 h 485"/>
                <a:gd name="T80" fmla="*/ 107 w 992"/>
                <a:gd name="T81" fmla="*/ 352 h 485"/>
                <a:gd name="T82" fmla="*/ 275 w 992"/>
                <a:gd name="T83" fmla="*/ 393 h 485"/>
                <a:gd name="T84" fmla="*/ 322 w 992"/>
                <a:gd name="T85" fmla="*/ 456 h 485"/>
                <a:gd name="T86" fmla="*/ 513 w 992"/>
                <a:gd name="T87" fmla="*/ 397 h 485"/>
                <a:gd name="T88" fmla="*/ 497 w 992"/>
                <a:gd name="T89" fmla="*/ 397 h 485"/>
                <a:gd name="T90" fmla="*/ 493 w 992"/>
                <a:gd name="T91" fmla="*/ 394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2" h="485">
                  <a:moveTo>
                    <a:pt x="322" y="456"/>
                  </a:moveTo>
                  <a:cubicBezTo>
                    <a:pt x="330" y="473"/>
                    <a:pt x="336" y="484"/>
                    <a:pt x="336" y="479"/>
                  </a:cubicBezTo>
                  <a:cubicBezTo>
                    <a:pt x="336" y="475"/>
                    <a:pt x="331" y="459"/>
                    <a:pt x="325" y="443"/>
                  </a:cubicBezTo>
                  <a:lnTo>
                    <a:pt x="313" y="414"/>
                  </a:lnTo>
                  <a:lnTo>
                    <a:pt x="296" y="399"/>
                  </a:lnTo>
                  <a:cubicBezTo>
                    <a:pt x="287" y="391"/>
                    <a:pt x="268" y="380"/>
                    <a:pt x="254" y="374"/>
                  </a:cubicBezTo>
                  <a:cubicBezTo>
                    <a:pt x="240" y="368"/>
                    <a:pt x="207" y="360"/>
                    <a:pt x="182" y="356"/>
                  </a:cubicBezTo>
                  <a:lnTo>
                    <a:pt x="137" y="349"/>
                  </a:lnTo>
                  <a:lnTo>
                    <a:pt x="98" y="330"/>
                  </a:lnTo>
                  <a:lnTo>
                    <a:pt x="58" y="311"/>
                  </a:lnTo>
                  <a:lnTo>
                    <a:pt x="21" y="268"/>
                  </a:lnTo>
                  <a:lnTo>
                    <a:pt x="21" y="220"/>
                  </a:lnTo>
                  <a:lnTo>
                    <a:pt x="37" y="192"/>
                  </a:lnTo>
                  <a:lnTo>
                    <a:pt x="54" y="164"/>
                  </a:lnTo>
                  <a:lnTo>
                    <a:pt x="79" y="157"/>
                  </a:lnTo>
                  <a:cubicBezTo>
                    <a:pt x="93" y="153"/>
                    <a:pt x="114" y="149"/>
                    <a:pt x="127" y="149"/>
                  </a:cubicBezTo>
                  <a:cubicBezTo>
                    <a:pt x="140" y="149"/>
                    <a:pt x="177" y="155"/>
                    <a:pt x="210" y="163"/>
                  </a:cubicBezTo>
                  <a:cubicBezTo>
                    <a:pt x="244" y="170"/>
                    <a:pt x="284" y="181"/>
                    <a:pt x="300" y="186"/>
                  </a:cubicBezTo>
                  <a:lnTo>
                    <a:pt x="329" y="196"/>
                  </a:lnTo>
                  <a:lnTo>
                    <a:pt x="329" y="241"/>
                  </a:lnTo>
                  <a:lnTo>
                    <a:pt x="345" y="257"/>
                  </a:lnTo>
                  <a:cubicBezTo>
                    <a:pt x="354" y="266"/>
                    <a:pt x="370" y="285"/>
                    <a:pt x="380" y="299"/>
                  </a:cubicBezTo>
                  <a:lnTo>
                    <a:pt x="400" y="325"/>
                  </a:lnTo>
                  <a:lnTo>
                    <a:pt x="395" y="337"/>
                  </a:lnTo>
                  <a:lnTo>
                    <a:pt x="390" y="350"/>
                  </a:lnTo>
                  <a:lnTo>
                    <a:pt x="412" y="372"/>
                  </a:lnTo>
                  <a:cubicBezTo>
                    <a:pt x="423" y="384"/>
                    <a:pt x="434" y="393"/>
                    <a:pt x="436" y="392"/>
                  </a:cubicBezTo>
                  <a:cubicBezTo>
                    <a:pt x="437" y="392"/>
                    <a:pt x="449" y="394"/>
                    <a:pt x="462" y="397"/>
                  </a:cubicBezTo>
                  <a:lnTo>
                    <a:pt x="486" y="403"/>
                  </a:lnTo>
                  <a:lnTo>
                    <a:pt x="486" y="384"/>
                  </a:lnTo>
                  <a:lnTo>
                    <a:pt x="465" y="384"/>
                  </a:lnTo>
                  <a:lnTo>
                    <a:pt x="446" y="366"/>
                  </a:lnTo>
                  <a:lnTo>
                    <a:pt x="427" y="349"/>
                  </a:lnTo>
                  <a:lnTo>
                    <a:pt x="442" y="340"/>
                  </a:lnTo>
                  <a:lnTo>
                    <a:pt x="457" y="330"/>
                  </a:lnTo>
                  <a:lnTo>
                    <a:pt x="472" y="330"/>
                  </a:lnTo>
                  <a:cubicBezTo>
                    <a:pt x="479" y="330"/>
                    <a:pt x="499" y="335"/>
                    <a:pt x="514" y="340"/>
                  </a:cubicBezTo>
                  <a:lnTo>
                    <a:pt x="542" y="350"/>
                  </a:lnTo>
                  <a:lnTo>
                    <a:pt x="549" y="346"/>
                  </a:lnTo>
                  <a:lnTo>
                    <a:pt x="557" y="342"/>
                  </a:lnTo>
                  <a:lnTo>
                    <a:pt x="552" y="336"/>
                  </a:lnTo>
                  <a:lnTo>
                    <a:pt x="548" y="330"/>
                  </a:lnTo>
                  <a:lnTo>
                    <a:pt x="616" y="330"/>
                  </a:lnTo>
                  <a:lnTo>
                    <a:pt x="659" y="368"/>
                  </a:lnTo>
                  <a:lnTo>
                    <a:pt x="702" y="407"/>
                  </a:lnTo>
                  <a:lnTo>
                    <a:pt x="712" y="429"/>
                  </a:lnTo>
                  <a:lnTo>
                    <a:pt x="723" y="450"/>
                  </a:lnTo>
                  <a:lnTo>
                    <a:pt x="730" y="450"/>
                  </a:lnTo>
                  <a:cubicBezTo>
                    <a:pt x="734" y="450"/>
                    <a:pt x="737" y="447"/>
                    <a:pt x="737" y="443"/>
                  </a:cubicBezTo>
                  <a:lnTo>
                    <a:pt x="737" y="435"/>
                  </a:lnTo>
                  <a:lnTo>
                    <a:pt x="753" y="451"/>
                  </a:lnTo>
                  <a:lnTo>
                    <a:pt x="769" y="467"/>
                  </a:lnTo>
                  <a:lnTo>
                    <a:pt x="764" y="454"/>
                  </a:lnTo>
                  <a:cubicBezTo>
                    <a:pt x="761" y="446"/>
                    <a:pt x="757" y="436"/>
                    <a:pt x="754" y="431"/>
                  </a:cubicBezTo>
                  <a:lnTo>
                    <a:pt x="750" y="421"/>
                  </a:lnTo>
                  <a:lnTo>
                    <a:pt x="777" y="430"/>
                  </a:lnTo>
                  <a:lnTo>
                    <a:pt x="771" y="414"/>
                  </a:lnTo>
                  <a:lnTo>
                    <a:pt x="748" y="410"/>
                  </a:lnTo>
                  <a:lnTo>
                    <a:pt x="726" y="407"/>
                  </a:lnTo>
                  <a:lnTo>
                    <a:pt x="727" y="401"/>
                  </a:lnTo>
                  <a:lnTo>
                    <a:pt x="728" y="394"/>
                  </a:lnTo>
                  <a:lnTo>
                    <a:pt x="759" y="386"/>
                  </a:lnTo>
                  <a:lnTo>
                    <a:pt x="790" y="378"/>
                  </a:lnTo>
                  <a:lnTo>
                    <a:pt x="795" y="388"/>
                  </a:lnTo>
                  <a:lnTo>
                    <a:pt x="799" y="397"/>
                  </a:lnTo>
                  <a:lnTo>
                    <a:pt x="831" y="397"/>
                  </a:lnTo>
                  <a:lnTo>
                    <a:pt x="831" y="413"/>
                  </a:lnTo>
                  <a:lnTo>
                    <a:pt x="844" y="402"/>
                  </a:lnTo>
                  <a:lnTo>
                    <a:pt x="857" y="391"/>
                  </a:lnTo>
                  <a:lnTo>
                    <a:pt x="836" y="370"/>
                  </a:lnTo>
                  <a:lnTo>
                    <a:pt x="824" y="373"/>
                  </a:lnTo>
                  <a:lnTo>
                    <a:pt x="812" y="377"/>
                  </a:lnTo>
                  <a:lnTo>
                    <a:pt x="823" y="368"/>
                  </a:lnTo>
                  <a:lnTo>
                    <a:pt x="811" y="352"/>
                  </a:lnTo>
                  <a:lnTo>
                    <a:pt x="799" y="336"/>
                  </a:lnTo>
                  <a:lnTo>
                    <a:pt x="803" y="323"/>
                  </a:lnTo>
                  <a:lnTo>
                    <a:pt x="808" y="310"/>
                  </a:lnTo>
                  <a:lnTo>
                    <a:pt x="832" y="299"/>
                  </a:lnTo>
                  <a:lnTo>
                    <a:pt x="856" y="289"/>
                  </a:lnTo>
                  <a:lnTo>
                    <a:pt x="888" y="290"/>
                  </a:lnTo>
                  <a:cubicBezTo>
                    <a:pt x="906" y="291"/>
                    <a:pt x="928" y="291"/>
                    <a:pt x="937" y="291"/>
                  </a:cubicBezTo>
                  <a:lnTo>
                    <a:pt x="952" y="290"/>
                  </a:lnTo>
                  <a:lnTo>
                    <a:pt x="972" y="277"/>
                  </a:lnTo>
                  <a:lnTo>
                    <a:pt x="991" y="264"/>
                  </a:lnTo>
                  <a:lnTo>
                    <a:pt x="964" y="230"/>
                  </a:lnTo>
                  <a:lnTo>
                    <a:pt x="937" y="196"/>
                  </a:lnTo>
                  <a:lnTo>
                    <a:pt x="903" y="179"/>
                  </a:lnTo>
                  <a:cubicBezTo>
                    <a:pt x="885" y="170"/>
                    <a:pt x="870" y="161"/>
                    <a:pt x="870" y="159"/>
                  </a:cubicBezTo>
                  <a:cubicBezTo>
                    <a:pt x="870" y="158"/>
                    <a:pt x="874" y="149"/>
                    <a:pt x="879" y="140"/>
                  </a:cubicBezTo>
                  <a:lnTo>
                    <a:pt x="888" y="123"/>
                  </a:lnTo>
                  <a:lnTo>
                    <a:pt x="868" y="103"/>
                  </a:lnTo>
                  <a:lnTo>
                    <a:pt x="837" y="103"/>
                  </a:lnTo>
                  <a:lnTo>
                    <a:pt x="833" y="116"/>
                  </a:lnTo>
                  <a:cubicBezTo>
                    <a:pt x="831" y="123"/>
                    <a:pt x="826" y="129"/>
                    <a:pt x="822" y="129"/>
                  </a:cubicBezTo>
                  <a:cubicBezTo>
                    <a:pt x="819" y="129"/>
                    <a:pt x="814" y="126"/>
                    <a:pt x="810" y="122"/>
                  </a:cubicBezTo>
                  <a:lnTo>
                    <a:pt x="805" y="114"/>
                  </a:lnTo>
                  <a:lnTo>
                    <a:pt x="749" y="122"/>
                  </a:lnTo>
                  <a:lnTo>
                    <a:pt x="698" y="80"/>
                  </a:lnTo>
                  <a:lnTo>
                    <a:pt x="646" y="38"/>
                  </a:lnTo>
                  <a:lnTo>
                    <a:pt x="603" y="19"/>
                  </a:lnTo>
                  <a:lnTo>
                    <a:pt x="560" y="0"/>
                  </a:lnTo>
                  <a:lnTo>
                    <a:pt x="517" y="0"/>
                  </a:lnTo>
                  <a:lnTo>
                    <a:pt x="474" y="0"/>
                  </a:lnTo>
                  <a:lnTo>
                    <a:pt x="443" y="14"/>
                  </a:lnTo>
                  <a:lnTo>
                    <a:pt x="411" y="28"/>
                  </a:lnTo>
                  <a:lnTo>
                    <a:pt x="378" y="56"/>
                  </a:lnTo>
                  <a:lnTo>
                    <a:pt x="344" y="85"/>
                  </a:lnTo>
                  <a:lnTo>
                    <a:pt x="340" y="109"/>
                  </a:lnTo>
                  <a:cubicBezTo>
                    <a:pt x="337" y="123"/>
                    <a:pt x="333" y="137"/>
                    <a:pt x="330" y="141"/>
                  </a:cubicBezTo>
                  <a:lnTo>
                    <a:pt x="325" y="149"/>
                  </a:lnTo>
                  <a:lnTo>
                    <a:pt x="268" y="136"/>
                  </a:lnTo>
                  <a:cubicBezTo>
                    <a:pt x="237" y="130"/>
                    <a:pt x="191" y="122"/>
                    <a:pt x="165" y="119"/>
                  </a:cubicBezTo>
                  <a:lnTo>
                    <a:pt x="120" y="115"/>
                  </a:lnTo>
                  <a:lnTo>
                    <a:pt x="89" y="126"/>
                  </a:lnTo>
                  <a:cubicBezTo>
                    <a:pt x="72" y="132"/>
                    <a:pt x="50" y="143"/>
                    <a:pt x="40" y="151"/>
                  </a:cubicBezTo>
                  <a:lnTo>
                    <a:pt x="22" y="166"/>
                  </a:lnTo>
                  <a:lnTo>
                    <a:pt x="11" y="189"/>
                  </a:lnTo>
                  <a:lnTo>
                    <a:pt x="0" y="212"/>
                  </a:lnTo>
                  <a:lnTo>
                    <a:pt x="0" y="258"/>
                  </a:lnTo>
                  <a:lnTo>
                    <a:pt x="12" y="281"/>
                  </a:lnTo>
                  <a:lnTo>
                    <a:pt x="25" y="303"/>
                  </a:lnTo>
                  <a:lnTo>
                    <a:pt x="54" y="323"/>
                  </a:lnTo>
                  <a:cubicBezTo>
                    <a:pt x="69" y="333"/>
                    <a:pt x="93" y="346"/>
                    <a:pt x="107" y="352"/>
                  </a:cubicBezTo>
                  <a:cubicBezTo>
                    <a:pt x="120" y="358"/>
                    <a:pt x="148" y="366"/>
                    <a:pt x="169" y="370"/>
                  </a:cubicBezTo>
                  <a:cubicBezTo>
                    <a:pt x="190" y="374"/>
                    <a:pt x="223" y="381"/>
                    <a:pt x="241" y="385"/>
                  </a:cubicBezTo>
                  <a:lnTo>
                    <a:pt x="275" y="393"/>
                  </a:lnTo>
                  <a:lnTo>
                    <a:pt x="292" y="409"/>
                  </a:lnTo>
                  <a:lnTo>
                    <a:pt x="309" y="425"/>
                  </a:lnTo>
                  <a:lnTo>
                    <a:pt x="322" y="456"/>
                  </a:lnTo>
                  <a:close/>
                  <a:moveTo>
                    <a:pt x="513" y="403"/>
                  </a:moveTo>
                  <a:cubicBezTo>
                    <a:pt x="515" y="403"/>
                    <a:pt x="517" y="402"/>
                    <a:pt x="517" y="400"/>
                  </a:cubicBezTo>
                  <a:cubicBezTo>
                    <a:pt x="517" y="398"/>
                    <a:pt x="515" y="397"/>
                    <a:pt x="513" y="397"/>
                  </a:cubicBezTo>
                  <a:cubicBezTo>
                    <a:pt x="511" y="397"/>
                    <a:pt x="509" y="398"/>
                    <a:pt x="509" y="400"/>
                  </a:cubicBezTo>
                  <a:cubicBezTo>
                    <a:pt x="509" y="402"/>
                    <a:pt x="511" y="403"/>
                    <a:pt x="513" y="403"/>
                  </a:cubicBezTo>
                  <a:close/>
                  <a:moveTo>
                    <a:pt x="497" y="397"/>
                  </a:moveTo>
                  <a:cubicBezTo>
                    <a:pt x="499" y="397"/>
                    <a:pt x="501" y="395"/>
                    <a:pt x="501" y="394"/>
                  </a:cubicBezTo>
                  <a:cubicBezTo>
                    <a:pt x="501" y="392"/>
                    <a:pt x="499" y="390"/>
                    <a:pt x="497" y="390"/>
                  </a:cubicBezTo>
                  <a:cubicBezTo>
                    <a:pt x="495" y="390"/>
                    <a:pt x="493" y="392"/>
                    <a:pt x="493" y="394"/>
                  </a:cubicBezTo>
                  <a:cubicBezTo>
                    <a:pt x="493" y="395"/>
                    <a:pt x="495" y="397"/>
                    <a:pt x="497" y="397"/>
                  </a:cubicBezTo>
                  <a:close/>
                </a:path>
              </a:pathLst>
            </a:custGeom>
            <a:solidFill>
              <a:srgbClr val="01010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31" name="Group 28"/>
          <p:cNvGrpSpPr>
            <a:grpSpLocks/>
          </p:cNvGrpSpPr>
          <p:nvPr/>
        </p:nvGrpSpPr>
        <p:grpSpPr bwMode="auto">
          <a:xfrm>
            <a:off x="533400" y="3396375"/>
            <a:ext cx="920761" cy="462766"/>
            <a:chOff x="179" y="1061"/>
            <a:chExt cx="386" cy="194"/>
          </a:xfrm>
        </p:grpSpPr>
        <p:sp>
          <p:nvSpPr>
            <p:cNvPr id="32" name="Freeform 29"/>
            <p:cNvSpPr>
              <a:spLocks noChangeArrowheads="1"/>
            </p:cNvSpPr>
            <p:nvPr/>
          </p:nvSpPr>
          <p:spPr bwMode="auto">
            <a:xfrm>
              <a:off x="179" y="1061"/>
              <a:ext cx="384" cy="193"/>
            </a:xfrm>
            <a:custGeom>
              <a:avLst/>
              <a:gdLst>
                <a:gd name="T0" fmla="*/ 359 w 1013"/>
                <a:gd name="T1" fmla="*/ 498 h 509"/>
                <a:gd name="T2" fmla="*/ 344 w 1013"/>
                <a:gd name="T3" fmla="*/ 422 h 509"/>
                <a:gd name="T4" fmla="*/ 269 w 1013"/>
                <a:gd name="T5" fmla="*/ 374 h 509"/>
                <a:gd name="T6" fmla="*/ 162 w 1013"/>
                <a:gd name="T7" fmla="*/ 353 h 509"/>
                <a:gd name="T8" fmla="*/ 85 w 1013"/>
                <a:gd name="T9" fmla="*/ 318 h 509"/>
                <a:gd name="T10" fmla="*/ 48 w 1013"/>
                <a:gd name="T11" fmla="*/ 276 h 509"/>
                <a:gd name="T12" fmla="*/ 78 w 1013"/>
                <a:gd name="T13" fmla="*/ 183 h 509"/>
                <a:gd name="T14" fmla="*/ 137 w 1013"/>
                <a:gd name="T15" fmla="*/ 167 h 509"/>
                <a:gd name="T16" fmla="*/ 308 w 1013"/>
                <a:gd name="T17" fmla="*/ 205 h 509"/>
                <a:gd name="T18" fmla="*/ 330 w 1013"/>
                <a:gd name="T19" fmla="*/ 246 h 509"/>
                <a:gd name="T20" fmla="*/ 383 w 1013"/>
                <a:gd name="T21" fmla="*/ 310 h 509"/>
                <a:gd name="T22" fmla="*/ 401 w 1013"/>
                <a:gd name="T23" fmla="*/ 369 h 509"/>
                <a:gd name="T24" fmla="*/ 458 w 1013"/>
                <a:gd name="T25" fmla="*/ 428 h 509"/>
                <a:gd name="T26" fmla="*/ 491 w 1013"/>
                <a:gd name="T27" fmla="*/ 423 h 509"/>
                <a:gd name="T28" fmla="*/ 543 w 1013"/>
                <a:gd name="T29" fmla="*/ 426 h 509"/>
                <a:gd name="T30" fmla="*/ 538 w 1013"/>
                <a:gd name="T31" fmla="*/ 398 h 509"/>
                <a:gd name="T32" fmla="*/ 476 w 1013"/>
                <a:gd name="T33" fmla="*/ 375 h 509"/>
                <a:gd name="T34" fmla="*/ 463 w 1013"/>
                <a:gd name="T35" fmla="*/ 354 h 509"/>
                <a:gd name="T36" fmla="*/ 567 w 1013"/>
                <a:gd name="T37" fmla="*/ 371 h 509"/>
                <a:gd name="T38" fmla="*/ 587 w 1013"/>
                <a:gd name="T39" fmla="*/ 348 h 509"/>
                <a:gd name="T40" fmla="*/ 661 w 1013"/>
                <a:gd name="T41" fmla="*/ 379 h 509"/>
                <a:gd name="T42" fmla="*/ 738 w 1013"/>
                <a:gd name="T43" fmla="*/ 468 h 509"/>
                <a:gd name="T44" fmla="*/ 783 w 1013"/>
                <a:gd name="T45" fmla="*/ 487 h 509"/>
                <a:gd name="T46" fmla="*/ 793 w 1013"/>
                <a:gd name="T47" fmla="*/ 464 h 509"/>
                <a:gd name="T48" fmla="*/ 808 w 1013"/>
                <a:gd name="T49" fmla="*/ 441 h 509"/>
                <a:gd name="T50" fmla="*/ 782 w 1013"/>
                <a:gd name="T51" fmla="*/ 414 h 509"/>
                <a:gd name="T52" fmla="*/ 835 w 1013"/>
                <a:gd name="T53" fmla="*/ 415 h 509"/>
                <a:gd name="T54" fmla="*/ 856 w 1013"/>
                <a:gd name="T55" fmla="*/ 438 h 509"/>
                <a:gd name="T56" fmla="*/ 879 w 1013"/>
                <a:gd name="T57" fmla="*/ 402 h 509"/>
                <a:gd name="T58" fmla="*/ 852 w 1013"/>
                <a:gd name="T59" fmla="*/ 370 h 509"/>
                <a:gd name="T60" fmla="*/ 832 w 1013"/>
                <a:gd name="T61" fmla="*/ 334 h 509"/>
                <a:gd name="T62" fmla="*/ 862 w 1013"/>
                <a:gd name="T63" fmla="*/ 314 h 509"/>
                <a:gd name="T64" fmla="*/ 920 w 1013"/>
                <a:gd name="T65" fmla="*/ 311 h 509"/>
                <a:gd name="T66" fmla="*/ 1012 w 1013"/>
                <a:gd name="T67" fmla="*/ 284 h 509"/>
                <a:gd name="T68" fmla="*/ 950 w 1013"/>
                <a:gd name="T69" fmla="*/ 195 h 509"/>
                <a:gd name="T70" fmla="*/ 903 w 1013"/>
                <a:gd name="T71" fmla="*/ 171 h 509"/>
                <a:gd name="T72" fmla="*/ 912 w 1013"/>
                <a:gd name="T73" fmla="*/ 122 h 509"/>
                <a:gd name="T74" fmla="*/ 872 w 1013"/>
                <a:gd name="T75" fmla="*/ 99 h 509"/>
                <a:gd name="T76" fmla="*/ 836 w 1013"/>
                <a:gd name="T77" fmla="*/ 116 h 509"/>
                <a:gd name="T78" fmla="*/ 761 w 1013"/>
                <a:gd name="T79" fmla="*/ 119 h 509"/>
                <a:gd name="T80" fmla="*/ 681 w 1013"/>
                <a:gd name="T81" fmla="*/ 47 h 509"/>
                <a:gd name="T82" fmla="*/ 571 w 1013"/>
                <a:gd name="T83" fmla="*/ 0 h 509"/>
                <a:gd name="T84" fmla="*/ 499 w 1013"/>
                <a:gd name="T85" fmla="*/ 0 h 509"/>
                <a:gd name="T86" fmla="*/ 346 w 1013"/>
                <a:gd name="T87" fmla="*/ 102 h 509"/>
                <a:gd name="T88" fmla="*/ 339 w 1013"/>
                <a:gd name="T89" fmla="*/ 139 h 509"/>
                <a:gd name="T90" fmla="*/ 255 w 1013"/>
                <a:gd name="T91" fmla="*/ 134 h 509"/>
                <a:gd name="T92" fmla="*/ 136 w 1013"/>
                <a:gd name="T93" fmla="*/ 122 h 509"/>
                <a:gd name="T94" fmla="*/ 67 w 1013"/>
                <a:gd name="T95" fmla="*/ 144 h 509"/>
                <a:gd name="T96" fmla="*/ 20 w 1013"/>
                <a:gd name="T97" fmla="*/ 195 h 509"/>
                <a:gd name="T98" fmla="*/ 10 w 1013"/>
                <a:gd name="T99" fmla="*/ 284 h 509"/>
                <a:gd name="T100" fmla="*/ 70 w 1013"/>
                <a:gd name="T101" fmla="*/ 346 h 509"/>
                <a:gd name="T102" fmla="*/ 190 w 1013"/>
                <a:gd name="T103" fmla="*/ 391 h 509"/>
                <a:gd name="T104" fmla="*/ 289 w 1013"/>
                <a:gd name="T105" fmla="*/ 415 h 509"/>
                <a:gd name="T106" fmla="*/ 321 w 1013"/>
                <a:gd name="T107" fmla="*/ 445 h 509"/>
                <a:gd name="T108" fmla="*/ 340 w 1013"/>
                <a:gd name="T109" fmla="*/ 508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13" h="509">
                  <a:moveTo>
                    <a:pt x="347" y="508"/>
                  </a:moveTo>
                  <a:cubicBezTo>
                    <a:pt x="351" y="508"/>
                    <a:pt x="356" y="504"/>
                    <a:pt x="359" y="498"/>
                  </a:cubicBezTo>
                  <a:lnTo>
                    <a:pt x="363" y="488"/>
                  </a:lnTo>
                  <a:lnTo>
                    <a:pt x="344" y="422"/>
                  </a:lnTo>
                  <a:lnTo>
                    <a:pt x="317" y="401"/>
                  </a:lnTo>
                  <a:cubicBezTo>
                    <a:pt x="302" y="390"/>
                    <a:pt x="280" y="377"/>
                    <a:pt x="269" y="374"/>
                  </a:cubicBezTo>
                  <a:cubicBezTo>
                    <a:pt x="257" y="370"/>
                    <a:pt x="229" y="364"/>
                    <a:pt x="205" y="360"/>
                  </a:cubicBezTo>
                  <a:lnTo>
                    <a:pt x="162" y="353"/>
                  </a:lnTo>
                  <a:lnTo>
                    <a:pt x="124" y="336"/>
                  </a:lnTo>
                  <a:lnTo>
                    <a:pt x="85" y="318"/>
                  </a:lnTo>
                  <a:lnTo>
                    <a:pt x="67" y="297"/>
                  </a:lnTo>
                  <a:lnTo>
                    <a:pt x="48" y="276"/>
                  </a:lnTo>
                  <a:lnTo>
                    <a:pt x="48" y="234"/>
                  </a:lnTo>
                  <a:lnTo>
                    <a:pt x="78" y="183"/>
                  </a:lnTo>
                  <a:lnTo>
                    <a:pt x="99" y="175"/>
                  </a:lnTo>
                  <a:cubicBezTo>
                    <a:pt x="110" y="171"/>
                    <a:pt x="127" y="167"/>
                    <a:pt x="137" y="167"/>
                  </a:cubicBezTo>
                  <a:cubicBezTo>
                    <a:pt x="147" y="167"/>
                    <a:pt x="185" y="173"/>
                    <a:pt x="221" y="181"/>
                  </a:cubicBezTo>
                  <a:cubicBezTo>
                    <a:pt x="257" y="189"/>
                    <a:pt x="296" y="199"/>
                    <a:pt x="308" y="205"/>
                  </a:cubicBezTo>
                  <a:lnTo>
                    <a:pt x="330" y="214"/>
                  </a:lnTo>
                  <a:lnTo>
                    <a:pt x="330" y="246"/>
                  </a:lnTo>
                  <a:lnTo>
                    <a:pt x="348" y="265"/>
                  </a:lnTo>
                  <a:cubicBezTo>
                    <a:pt x="358" y="276"/>
                    <a:pt x="374" y="296"/>
                    <a:pt x="383" y="310"/>
                  </a:cubicBezTo>
                  <a:lnTo>
                    <a:pt x="401" y="335"/>
                  </a:lnTo>
                  <a:lnTo>
                    <a:pt x="401" y="369"/>
                  </a:lnTo>
                  <a:lnTo>
                    <a:pt x="429" y="398"/>
                  </a:lnTo>
                  <a:lnTo>
                    <a:pt x="458" y="428"/>
                  </a:lnTo>
                  <a:lnTo>
                    <a:pt x="476" y="415"/>
                  </a:lnTo>
                  <a:lnTo>
                    <a:pt x="491" y="423"/>
                  </a:lnTo>
                  <a:lnTo>
                    <a:pt x="505" y="432"/>
                  </a:lnTo>
                  <a:lnTo>
                    <a:pt x="543" y="426"/>
                  </a:lnTo>
                  <a:lnTo>
                    <a:pt x="541" y="412"/>
                  </a:lnTo>
                  <a:lnTo>
                    <a:pt x="538" y="398"/>
                  </a:lnTo>
                  <a:lnTo>
                    <a:pt x="514" y="391"/>
                  </a:lnTo>
                  <a:cubicBezTo>
                    <a:pt x="500" y="388"/>
                    <a:pt x="483" y="380"/>
                    <a:pt x="476" y="375"/>
                  </a:cubicBezTo>
                  <a:cubicBezTo>
                    <a:pt x="469" y="370"/>
                    <a:pt x="463" y="364"/>
                    <a:pt x="463" y="360"/>
                  </a:cubicBezTo>
                  <a:lnTo>
                    <a:pt x="463" y="354"/>
                  </a:lnTo>
                  <a:lnTo>
                    <a:pt x="513" y="354"/>
                  </a:lnTo>
                  <a:lnTo>
                    <a:pt x="567" y="371"/>
                  </a:lnTo>
                  <a:lnTo>
                    <a:pt x="577" y="359"/>
                  </a:lnTo>
                  <a:lnTo>
                    <a:pt x="587" y="348"/>
                  </a:lnTo>
                  <a:lnTo>
                    <a:pt x="625" y="348"/>
                  </a:lnTo>
                  <a:lnTo>
                    <a:pt x="661" y="379"/>
                  </a:lnTo>
                  <a:cubicBezTo>
                    <a:pt x="681" y="397"/>
                    <a:pt x="706" y="424"/>
                    <a:pt x="718" y="439"/>
                  </a:cubicBezTo>
                  <a:lnTo>
                    <a:pt x="738" y="468"/>
                  </a:lnTo>
                  <a:lnTo>
                    <a:pt x="761" y="477"/>
                  </a:lnTo>
                  <a:lnTo>
                    <a:pt x="783" y="487"/>
                  </a:lnTo>
                  <a:lnTo>
                    <a:pt x="788" y="483"/>
                  </a:lnTo>
                  <a:cubicBezTo>
                    <a:pt x="791" y="481"/>
                    <a:pt x="793" y="472"/>
                    <a:pt x="793" y="464"/>
                  </a:cubicBezTo>
                  <a:lnTo>
                    <a:pt x="793" y="449"/>
                  </a:lnTo>
                  <a:lnTo>
                    <a:pt x="808" y="441"/>
                  </a:lnTo>
                  <a:lnTo>
                    <a:pt x="799" y="420"/>
                  </a:lnTo>
                  <a:lnTo>
                    <a:pt x="782" y="414"/>
                  </a:lnTo>
                  <a:lnTo>
                    <a:pt x="765" y="408"/>
                  </a:lnTo>
                  <a:lnTo>
                    <a:pt x="835" y="415"/>
                  </a:lnTo>
                  <a:lnTo>
                    <a:pt x="845" y="427"/>
                  </a:lnTo>
                  <a:lnTo>
                    <a:pt x="856" y="438"/>
                  </a:lnTo>
                  <a:lnTo>
                    <a:pt x="867" y="425"/>
                  </a:lnTo>
                  <a:cubicBezTo>
                    <a:pt x="874" y="418"/>
                    <a:pt x="879" y="408"/>
                    <a:pt x="879" y="402"/>
                  </a:cubicBezTo>
                  <a:lnTo>
                    <a:pt x="879" y="392"/>
                  </a:lnTo>
                  <a:lnTo>
                    <a:pt x="852" y="370"/>
                  </a:lnTo>
                  <a:lnTo>
                    <a:pt x="824" y="347"/>
                  </a:lnTo>
                  <a:lnTo>
                    <a:pt x="832" y="334"/>
                  </a:lnTo>
                  <a:lnTo>
                    <a:pt x="841" y="320"/>
                  </a:lnTo>
                  <a:lnTo>
                    <a:pt x="862" y="314"/>
                  </a:lnTo>
                  <a:lnTo>
                    <a:pt x="883" y="307"/>
                  </a:lnTo>
                  <a:lnTo>
                    <a:pt x="920" y="311"/>
                  </a:lnTo>
                  <a:lnTo>
                    <a:pt x="958" y="316"/>
                  </a:lnTo>
                  <a:lnTo>
                    <a:pt x="1012" y="284"/>
                  </a:lnTo>
                  <a:lnTo>
                    <a:pt x="1012" y="262"/>
                  </a:lnTo>
                  <a:lnTo>
                    <a:pt x="950" y="195"/>
                  </a:lnTo>
                  <a:lnTo>
                    <a:pt x="927" y="183"/>
                  </a:lnTo>
                  <a:lnTo>
                    <a:pt x="903" y="171"/>
                  </a:lnTo>
                  <a:lnTo>
                    <a:pt x="907" y="146"/>
                  </a:lnTo>
                  <a:lnTo>
                    <a:pt x="912" y="122"/>
                  </a:lnTo>
                  <a:lnTo>
                    <a:pt x="892" y="111"/>
                  </a:lnTo>
                  <a:lnTo>
                    <a:pt x="872" y="99"/>
                  </a:lnTo>
                  <a:lnTo>
                    <a:pt x="854" y="108"/>
                  </a:lnTo>
                  <a:lnTo>
                    <a:pt x="836" y="116"/>
                  </a:lnTo>
                  <a:lnTo>
                    <a:pt x="799" y="118"/>
                  </a:lnTo>
                  <a:lnTo>
                    <a:pt x="761" y="119"/>
                  </a:lnTo>
                  <a:lnTo>
                    <a:pt x="721" y="83"/>
                  </a:lnTo>
                  <a:lnTo>
                    <a:pt x="681" y="47"/>
                  </a:lnTo>
                  <a:lnTo>
                    <a:pt x="626" y="23"/>
                  </a:lnTo>
                  <a:lnTo>
                    <a:pt x="571" y="0"/>
                  </a:lnTo>
                  <a:lnTo>
                    <a:pt x="535" y="0"/>
                  </a:lnTo>
                  <a:lnTo>
                    <a:pt x="499" y="0"/>
                  </a:lnTo>
                  <a:lnTo>
                    <a:pt x="420" y="31"/>
                  </a:lnTo>
                  <a:lnTo>
                    <a:pt x="346" y="102"/>
                  </a:lnTo>
                  <a:lnTo>
                    <a:pt x="346" y="116"/>
                  </a:lnTo>
                  <a:cubicBezTo>
                    <a:pt x="346" y="124"/>
                    <a:pt x="343" y="134"/>
                    <a:pt x="339" y="139"/>
                  </a:cubicBezTo>
                  <a:lnTo>
                    <a:pt x="332" y="149"/>
                  </a:lnTo>
                  <a:lnTo>
                    <a:pt x="255" y="134"/>
                  </a:lnTo>
                  <a:lnTo>
                    <a:pt x="179" y="119"/>
                  </a:lnTo>
                  <a:lnTo>
                    <a:pt x="136" y="122"/>
                  </a:lnTo>
                  <a:lnTo>
                    <a:pt x="94" y="126"/>
                  </a:lnTo>
                  <a:lnTo>
                    <a:pt x="67" y="144"/>
                  </a:lnTo>
                  <a:lnTo>
                    <a:pt x="40" y="161"/>
                  </a:lnTo>
                  <a:lnTo>
                    <a:pt x="20" y="195"/>
                  </a:lnTo>
                  <a:lnTo>
                    <a:pt x="0" y="229"/>
                  </a:lnTo>
                  <a:lnTo>
                    <a:pt x="10" y="284"/>
                  </a:lnTo>
                  <a:lnTo>
                    <a:pt x="29" y="308"/>
                  </a:lnTo>
                  <a:cubicBezTo>
                    <a:pt x="40" y="321"/>
                    <a:pt x="58" y="338"/>
                    <a:pt x="70" y="346"/>
                  </a:cubicBezTo>
                  <a:cubicBezTo>
                    <a:pt x="82" y="353"/>
                    <a:pt x="107" y="365"/>
                    <a:pt x="128" y="373"/>
                  </a:cubicBezTo>
                  <a:cubicBezTo>
                    <a:pt x="148" y="380"/>
                    <a:pt x="176" y="388"/>
                    <a:pt x="190" y="391"/>
                  </a:cubicBezTo>
                  <a:cubicBezTo>
                    <a:pt x="205" y="393"/>
                    <a:pt x="233" y="400"/>
                    <a:pt x="253" y="405"/>
                  </a:cubicBezTo>
                  <a:lnTo>
                    <a:pt x="289" y="415"/>
                  </a:lnTo>
                  <a:lnTo>
                    <a:pt x="305" y="430"/>
                  </a:lnTo>
                  <a:lnTo>
                    <a:pt x="321" y="445"/>
                  </a:lnTo>
                  <a:lnTo>
                    <a:pt x="330" y="476"/>
                  </a:lnTo>
                  <a:lnTo>
                    <a:pt x="340" y="508"/>
                  </a:lnTo>
                  <a:lnTo>
                    <a:pt x="347" y="508"/>
                  </a:lnTo>
                </a:path>
              </a:pathLst>
            </a:custGeom>
            <a:solidFill>
              <a:srgbClr val="CFCFC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 name="Freeform 30"/>
            <p:cNvSpPr>
              <a:spLocks noChangeArrowheads="1"/>
            </p:cNvSpPr>
            <p:nvPr/>
          </p:nvSpPr>
          <p:spPr bwMode="auto">
            <a:xfrm>
              <a:off x="182" y="1063"/>
              <a:ext cx="381" cy="193"/>
            </a:xfrm>
            <a:custGeom>
              <a:avLst/>
              <a:gdLst>
                <a:gd name="T0" fmla="*/ 348 w 1004"/>
                <a:gd name="T1" fmla="*/ 494 h 505"/>
                <a:gd name="T2" fmla="*/ 340 w 1004"/>
                <a:gd name="T3" fmla="*/ 447 h 505"/>
                <a:gd name="T4" fmla="*/ 296 w 1004"/>
                <a:gd name="T5" fmla="*/ 391 h 505"/>
                <a:gd name="T6" fmla="*/ 220 w 1004"/>
                <a:gd name="T7" fmla="*/ 363 h 505"/>
                <a:gd name="T8" fmla="*/ 112 w 1004"/>
                <a:gd name="T9" fmla="*/ 337 h 505"/>
                <a:gd name="T10" fmla="*/ 48 w 1004"/>
                <a:gd name="T11" fmla="*/ 290 h 505"/>
                <a:gd name="T12" fmla="*/ 31 w 1004"/>
                <a:gd name="T13" fmla="*/ 245 h 505"/>
                <a:gd name="T14" fmla="*/ 57 w 1004"/>
                <a:gd name="T15" fmla="*/ 190 h 505"/>
                <a:gd name="T16" fmla="*/ 96 w 1004"/>
                <a:gd name="T17" fmla="*/ 163 h 505"/>
                <a:gd name="T18" fmla="*/ 221 w 1004"/>
                <a:gd name="T19" fmla="*/ 177 h 505"/>
                <a:gd name="T20" fmla="*/ 329 w 1004"/>
                <a:gd name="T21" fmla="*/ 210 h 505"/>
                <a:gd name="T22" fmla="*/ 346 w 1004"/>
                <a:gd name="T23" fmla="*/ 268 h 505"/>
                <a:gd name="T24" fmla="*/ 395 w 1004"/>
                <a:gd name="T25" fmla="*/ 334 h 505"/>
                <a:gd name="T26" fmla="*/ 391 w 1004"/>
                <a:gd name="T27" fmla="*/ 356 h 505"/>
                <a:gd name="T28" fmla="*/ 442 w 1004"/>
                <a:gd name="T29" fmla="*/ 418 h 505"/>
                <a:gd name="T30" fmla="*/ 473 w 1004"/>
                <a:gd name="T31" fmla="*/ 411 h 505"/>
                <a:gd name="T32" fmla="*/ 493 w 1004"/>
                <a:gd name="T33" fmla="*/ 425 h 505"/>
                <a:gd name="T34" fmla="*/ 529 w 1004"/>
                <a:gd name="T35" fmla="*/ 401 h 505"/>
                <a:gd name="T36" fmla="*/ 470 w 1004"/>
                <a:gd name="T37" fmla="*/ 377 h 505"/>
                <a:gd name="T38" fmla="*/ 456 w 1004"/>
                <a:gd name="T39" fmla="*/ 361 h 505"/>
                <a:gd name="T40" fmla="*/ 467 w 1004"/>
                <a:gd name="T41" fmla="*/ 346 h 505"/>
                <a:gd name="T42" fmla="*/ 519 w 1004"/>
                <a:gd name="T43" fmla="*/ 354 h 505"/>
                <a:gd name="T44" fmla="*/ 568 w 1004"/>
                <a:gd name="T45" fmla="*/ 355 h 505"/>
                <a:gd name="T46" fmla="*/ 621 w 1004"/>
                <a:gd name="T47" fmla="*/ 344 h 505"/>
                <a:gd name="T48" fmla="*/ 710 w 1004"/>
                <a:gd name="T49" fmla="*/ 435 h 505"/>
                <a:gd name="T50" fmla="*/ 748 w 1004"/>
                <a:gd name="T51" fmla="*/ 468 h 505"/>
                <a:gd name="T52" fmla="*/ 786 w 1004"/>
                <a:gd name="T53" fmla="*/ 477 h 505"/>
                <a:gd name="T54" fmla="*/ 778 w 1004"/>
                <a:gd name="T55" fmla="*/ 444 h 505"/>
                <a:gd name="T56" fmla="*/ 796 w 1004"/>
                <a:gd name="T57" fmla="*/ 439 h 505"/>
                <a:gd name="T58" fmla="*/ 778 w 1004"/>
                <a:gd name="T59" fmla="*/ 414 h 505"/>
                <a:gd name="T60" fmla="*/ 733 w 1004"/>
                <a:gd name="T61" fmla="*/ 406 h 505"/>
                <a:gd name="T62" fmla="*/ 787 w 1004"/>
                <a:gd name="T63" fmla="*/ 403 h 505"/>
                <a:gd name="T64" fmla="*/ 850 w 1004"/>
                <a:gd name="T65" fmla="*/ 424 h 505"/>
                <a:gd name="T66" fmla="*/ 870 w 1004"/>
                <a:gd name="T67" fmla="*/ 393 h 505"/>
                <a:gd name="T68" fmla="*/ 854 w 1004"/>
                <a:gd name="T69" fmla="*/ 377 h 505"/>
                <a:gd name="T70" fmla="*/ 812 w 1004"/>
                <a:gd name="T71" fmla="*/ 335 h 505"/>
                <a:gd name="T72" fmla="*/ 855 w 1004"/>
                <a:gd name="T73" fmla="*/ 304 h 505"/>
                <a:gd name="T74" fmla="*/ 983 w 1004"/>
                <a:gd name="T75" fmla="*/ 290 h 505"/>
                <a:gd name="T76" fmla="*/ 976 w 1004"/>
                <a:gd name="T77" fmla="*/ 231 h 505"/>
                <a:gd name="T78" fmla="*/ 917 w 1004"/>
                <a:gd name="T79" fmla="*/ 181 h 505"/>
                <a:gd name="T80" fmla="*/ 895 w 1004"/>
                <a:gd name="T81" fmla="*/ 147 h 505"/>
                <a:gd name="T82" fmla="*/ 894 w 1004"/>
                <a:gd name="T83" fmla="*/ 117 h 505"/>
                <a:gd name="T84" fmla="*/ 847 w 1004"/>
                <a:gd name="T85" fmla="*/ 103 h 505"/>
                <a:gd name="T86" fmla="*/ 825 w 1004"/>
                <a:gd name="T87" fmla="*/ 131 h 505"/>
                <a:gd name="T88" fmla="*/ 813 w 1004"/>
                <a:gd name="T89" fmla="*/ 115 h 505"/>
                <a:gd name="T90" fmla="*/ 757 w 1004"/>
                <a:gd name="T91" fmla="*/ 123 h 505"/>
                <a:gd name="T92" fmla="*/ 568 w 1004"/>
                <a:gd name="T93" fmla="*/ 0 h 505"/>
                <a:gd name="T94" fmla="*/ 481 w 1004"/>
                <a:gd name="T95" fmla="*/ 1 h 505"/>
                <a:gd name="T96" fmla="*/ 398 w 1004"/>
                <a:gd name="T97" fmla="*/ 39 h 505"/>
                <a:gd name="T98" fmla="*/ 345 w 1004"/>
                <a:gd name="T99" fmla="*/ 92 h 505"/>
                <a:gd name="T100" fmla="*/ 332 w 1004"/>
                <a:gd name="T101" fmla="*/ 144 h 505"/>
                <a:gd name="T102" fmla="*/ 284 w 1004"/>
                <a:gd name="T103" fmla="*/ 139 h 505"/>
                <a:gd name="T104" fmla="*/ 139 w 1004"/>
                <a:gd name="T105" fmla="*/ 115 h 505"/>
                <a:gd name="T106" fmla="*/ 74 w 1004"/>
                <a:gd name="T107" fmla="*/ 131 h 505"/>
                <a:gd name="T108" fmla="*/ 11 w 1004"/>
                <a:gd name="T109" fmla="*/ 191 h 505"/>
                <a:gd name="T110" fmla="*/ 0 w 1004"/>
                <a:gd name="T111" fmla="*/ 264 h 505"/>
                <a:gd name="T112" fmla="*/ 21 w 1004"/>
                <a:gd name="T113" fmla="*/ 307 h 505"/>
                <a:gd name="T114" fmla="*/ 109 w 1004"/>
                <a:gd name="T115" fmla="*/ 363 h 505"/>
                <a:gd name="T116" fmla="*/ 192 w 1004"/>
                <a:gd name="T117" fmla="*/ 387 h 505"/>
                <a:gd name="T118" fmla="*/ 300 w 1004"/>
                <a:gd name="T119" fmla="*/ 419 h 505"/>
                <a:gd name="T120" fmla="*/ 329 w 1004"/>
                <a:gd name="T121" fmla="*/ 489 h 505"/>
                <a:gd name="T122" fmla="*/ 336 w 1004"/>
                <a:gd name="T123" fmla="*/ 50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04" h="505">
                  <a:moveTo>
                    <a:pt x="336" y="504"/>
                  </a:moveTo>
                  <a:cubicBezTo>
                    <a:pt x="340" y="504"/>
                    <a:pt x="345" y="499"/>
                    <a:pt x="348" y="494"/>
                  </a:cubicBezTo>
                  <a:lnTo>
                    <a:pt x="353" y="483"/>
                  </a:lnTo>
                  <a:lnTo>
                    <a:pt x="340" y="447"/>
                  </a:lnTo>
                  <a:lnTo>
                    <a:pt x="328" y="411"/>
                  </a:lnTo>
                  <a:lnTo>
                    <a:pt x="296" y="391"/>
                  </a:lnTo>
                  <a:lnTo>
                    <a:pt x="264" y="371"/>
                  </a:lnTo>
                  <a:lnTo>
                    <a:pt x="220" y="363"/>
                  </a:lnTo>
                  <a:cubicBezTo>
                    <a:pt x="196" y="359"/>
                    <a:pt x="162" y="352"/>
                    <a:pt x="144" y="346"/>
                  </a:cubicBezTo>
                  <a:lnTo>
                    <a:pt x="112" y="337"/>
                  </a:lnTo>
                  <a:lnTo>
                    <a:pt x="80" y="313"/>
                  </a:lnTo>
                  <a:lnTo>
                    <a:pt x="48" y="290"/>
                  </a:lnTo>
                  <a:lnTo>
                    <a:pt x="39" y="268"/>
                  </a:lnTo>
                  <a:lnTo>
                    <a:pt x="31" y="245"/>
                  </a:lnTo>
                  <a:lnTo>
                    <a:pt x="43" y="218"/>
                  </a:lnTo>
                  <a:lnTo>
                    <a:pt x="57" y="190"/>
                  </a:lnTo>
                  <a:lnTo>
                    <a:pt x="76" y="176"/>
                  </a:lnTo>
                  <a:lnTo>
                    <a:pt x="96" y="163"/>
                  </a:lnTo>
                  <a:lnTo>
                    <a:pt x="158" y="163"/>
                  </a:lnTo>
                  <a:lnTo>
                    <a:pt x="221" y="177"/>
                  </a:lnTo>
                  <a:cubicBezTo>
                    <a:pt x="256" y="184"/>
                    <a:pt x="295" y="195"/>
                    <a:pt x="307" y="201"/>
                  </a:cubicBezTo>
                  <a:lnTo>
                    <a:pt x="329" y="210"/>
                  </a:lnTo>
                  <a:lnTo>
                    <a:pt x="329" y="255"/>
                  </a:lnTo>
                  <a:lnTo>
                    <a:pt x="346" y="268"/>
                  </a:lnTo>
                  <a:cubicBezTo>
                    <a:pt x="354" y="275"/>
                    <a:pt x="369" y="292"/>
                    <a:pt x="378" y="307"/>
                  </a:cubicBezTo>
                  <a:lnTo>
                    <a:pt x="395" y="334"/>
                  </a:lnTo>
                  <a:lnTo>
                    <a:pt x="393" y="345"/>
                  </a:lnTo>
                  <a:lnTo>
                    <a:pt x="391" y="356"/>
                  </a:lnTo>
                  <a:lnTo>
                    <a:pt x="417" y="387"/>
                  </a:lnTo>
                  <a:lnTo>
                    <a:pt x="442" y="418"/>
                  </a:lnTo>
                  <a:lnTo>
                    <a:pt x="458" y="415"/>
                  </a:lnTo>
                  <a:lnTo>
                    <a:pt x="473" y="411"/>
                  </a:lnTo>
                  <a:lnTo>
                    <a:pt x="483" y="418"/>
                  </a:lnTo>
                  <a:lnTo>
                    <a:pt x="493" y="425"/>
                  </a:lnTo>
                  <a:lnTo>
                    <a:pt x="529" y="421"/>
                  </a:lnTo>
                  <a:lnTo>
                    <a:pt x="529" y="401"/>
                  </a:lnTo>
                  <a:lnTo>
                    <a:pt x="505" y="391"/>
                  </a:lnTo>
                  <a:cubicBezTo>
                    <a:pt x="492" y="386"/>
                    <a:pt x="477" y="379"/>
                    <a:pt x="470" y="377"/>
                  </a:cubicBezTo>
                  <a:lnTo>
                    <a:pt x="458" y="372"/>
                  </a:lnTo>
                  <a:lnTo>
                    <a:pt x="456" y="361"/>
                  </a:lnTo>
                  <a:lnTo>
                    <a:pt x="453" y="350"/>
                  </a:lnTo>
                  <a:lnTo>
                    <a:pt x="467" y="346"/>
                  </a:lnTo>
                  <a:lnTo>
                    <a:pt x="480" y="342"/>
                  </a:lnTo>
                  <a:lnTo>
                    <a:pt x="519" y="354"/>
                  </a:lnTo>
                  <a:lnTo>
                    <a:pt x="559" y="366"/>
                  </a:lnTo>
                  <a:lnTo>
                    <a:pt x="568" y="355"/>
                  </a:lnTo>
                  <a:lnTo>
                    <a:pt x="578" y="344"/>
                  </a:lnTo>
                  <a:lnTo>
                    <a:pt x="621" y="344"/>
                  </a:lnTo>
                  <a:lnTo>
                    <a:pt x="657" y="378"/>
                  </a:lnTo>
                  <a:cubicBezTo>
                    <a:pt x="677" y="397"/>
                    <a:pt x="701" y="423"/>
                    <a:pt x="710" y="435"/>
                  </a:cubicBezTo>
                  <a:lnTo>
                    <a:pt x="727" y="459"/>
                  </a:lnTo>
                  <a:lnTo>
                    <a:pt x="748" y="468"/>
                  </a:lnTo>
                  <a:cubicBezTo>
                    <a:pt x="760" y="473"/>
                    <a:pt x="773" y="477"/>
                    <a:pt x="778" y="477"/>
                  </a:cubicBezTo>
                  <a:lnTo>
                    <a:pt x="786" y="477"/>
                  </a:lnTo>
                  <a:lnTo>
                    <a:pt x="782" y="461"/>
                  </a:lnTo>
                  <a:lnTo>
                    <a:pt x="778" y="444"/>
                  </a:lnTo>
                  <a:lnTo>
                    <a:pt x="787" y="442"/>
                  </a:lnTo>
                  <a:lnTo>
                    <a:pt x="796" y="439"/>
                  </a:lnTo>
                  <a:lnTo>
                    <a:pt x="787" y="426"/>
                  </a:lnTo>
                  <a:lnTo>
                    <a:pt x="778" y="414"/>
                  </a:lnTo>
                  <a:lnTo>
                    <a:pt x="755" y="410"/>
                  </a:lnTo>
                  <a:lnTo>
                    <a:pt x="733" y="406"/>
                  </a:lnTo>
                  <a:lnTo>
                    <a:pt x="752" y="404"/>
                  </a:lnTo>
                  <a:cubicBezTo>
                    <a:pt x="763" y="403"/>
                    <a:pt x="779" y="402"/>
                    <a:pt x="787" y="403"/>
                  </a:cubicBezTo>
                  <a:cubicBezTo>
                    <a:pt x="796" y="404"/>
                    <a:pt x="813" y="409"/>
                    <a:pt x="826" y="414"/>
                  </a:cubicBezTo>
                  <a:lnTo>
                    <a:pt x="850" y="424"/>
                  </a:lnTo>
                  <a:lnTo>
                    <a:pt x="860" y="413"/>
                  </a:lnTo>
                  <a:cubicBezTo>
                    <a:pt x="866" y="406"/>
                    <a:pt x="870" y="397"/>
                    <a:pt x="870" y="393"/>
                  </a:cubicBezTo>
                  <a:lnTo>
                    <a:pt x="870" y="384"/>
                  </a:lnTo>
                  <a:lnTo>
                    <a:pt x="854" y="377"/>
                  </a:lnTo>
                  <a:cubicBezTo>
                    <a:pt x="846" y="373"/>
                    <a:pt x="833" y="362"/>
                    <a:pt x="825" y="353"/>
                  </a:cubicBezTo>
                  <a:lnTo>
                    <a:pt x="812" y="335"/>
                  </a:lnTo>
                  <a:lnTo>
                    <a:pt x="834" y="320"/>
                  </a:lnTo>
                  <a:lnTo>
                    <a:pt x="855" y="304"/>
                  </a:lnTo>
                  <a:lnTo>
                    <a:pt x="962" y="304"/>
                  </a:lnTo>
                  <a:lnTo>
                    <a:pt x="983" y="290"/>
                  </a:lnTo>
                  <a:cubicBezTo>
                    <a:pt x="994" y="282"/>
                    <a:pt x="1003" y="273"/>
                    <a:pt x="1003" y="270"/>
                  </a:cubicBezTo>
                  <a:cubicBezTo>
                    <a:pt x="1003" y="266"/>
                    <a:pt x="991" y="249"/>
                    <a:pt x="976" y="231"/>
                  </a:cubicBezTo>
                  <a:lnTo>
                    <a:pt x="948" y="198"/>
                  </a:lnTo>
                  <a:lnTo>
                    <a:pt x="917" y="181"/>
                  </a:lnTo>
                  <a:lnTo>
                    <a:pt x="886" y="163"/>
                  </a:lnTo>
                  <a:lnTo>
                    <a:pt x="895" y="147"/>
                  </a:lnTo>
                  <a:lnTo>
                    <a:pt x="903" y="131"/>
                  </a:lnTo>
                  <a:lnTo>
                    <a:pt x="894" y="117"/>
                  </a:lnTo>
                  <a:lnTo>
                    <a:pt x="885" y="103"/>
                  </a:lnTo>
                  <a:lnTo>
                    <a:pt x="847" y="103"/>
                  </a:lnTo>
                  <a:lnTo>
                    <a:pt x="836" y="117"/>
                  </a:lnTo>
                  <a:lnTo>
                    <a:pt x="825" y="131"/>
                  </a:lnTo>
                  <a:lnTo>
                    <a:pt x="819" y="123"/>
                  </a:lnTo>
                  <a:lnTo>
                    <a:pt x="813" y="115"/>
                  </a:lnTo>
                  <a:lnTo>
                    <a:pt x="785" y="119"/>
                  </a:lnTo>
                  <a:lnTo>
                    <a:pt x="757" y="123"/>
                  </a:lnTo>
                  <a:lnTo>
                    <a:pt x="647" y="32"/>
                  </a:lnTo>
                  <a:lnTo>
                    <a:pt x="568" y="0"/>
                  </a:lnTo>
                  <a:lnTo>
                    <a:pt x="525" y="0"/>
                  </a:lnTo>
                  <a:lnTo>
                    <a:pt x="481" y="1"/>
                  </a:lnTo>
                  <a:lnTo>
                    <a:pt x="439" y="20"/>
                  </a:lnTo>
                  <a:lnTo>
                    <a:pt x="398" y="39"/>
                  </a:lnTo>
                  <a:lnTo>
                    <a:pt x="371" y="65"/>
                  </a:lnTo>
                  <a:lnTo>
                    <a:pt x="345" y="92"/>
                  </a:lnTo>
                  <a:lnTo>
                    <a:pt x="340" y="116"/>
                  </a:lnTo>
                  <a:cubicBezTo>
                    <a:pt x="337" y="129"/>
                    <a:pt x="333" y="142"/>
                    <a:pt x="332" y="144"/>
                  </a:cubicBezTo>
                  <a:lnTo>
                    <a:pt x="329" y="148"/>
                  </a:lnTo>
                  <a:lnTo>
                    <a:pt x="284" y="139"/>
                  </a:lnTo>
                  <a:cubicBezTo>
                    <a:pt x="259" y="134"/>
                    <a:pt x="216" y="127"/>
                    <a:pt x="189" y="122"/>
                  </a:cubicBezTo>
                  <a:lnTo>
                    <a:pt x="139" y="115"/>
                  </a:lnTo>
                  <a:lnTo>
                    <a:pt x="107" y="123"/>
                  </a:lnTo>
                  <a:lnTo>
                    <a:pt x="74" y="131"/>
                  </a:lnTo>
                  <a:lnTo>
                    <a:pt x="48" y="152"/>
                  </a:lnTo>
                  <a:cubicBezTo>
                    <a:pt x="34" y="164"/>
                    <a:pt x="17" y="181"/>
                    <a:pt x="11" y="191"/>
                  </a:cubicBezTo>
                  <a:lnTo>
                    <a:pt x="0" y="209"/>
                  </a:lnTo>
                  <a:lnTo>
                    <a:pt x="0" y="264"/>
                  </a:lnTo>
                  <a:lnTo>
                    <a:pt x="10" y="286"/>
                  </a:lnTo>
                  <a:lnTo>
                    <a:pt x="21" y="307"/>
                  </a:lnTo>
                  <a:lnTo>
                    <a:pt x="50" y="329"/>
                  </a:lnTo>
                  <a:cubicBezTo>
                    <a:pt x="66" y="341"/>
                    <a:pt x="92" y="356"/>
                    <a:pt x="109" y="363"/>
                  </a:cubicBezTo>
                  <a:lnTo>
                    <a:pt x="138" y="376"/>
                  </a:lnTo>
                  <a:lnTo>
                    <a:pt x="192" y="387"/>
                  </a:lnTo>
                  <a:cubicBezTo>
                    <a:pt x="221" y="393"/>
                    <a:pt x="257" y="402"/>
                    <a:pt x="272" y="408"/>
                  </a:cubicBezTo>
                  <a:lnTo>
                    <a:pt x="300" y="419"/>
                  </a:lnTo>
                  <a:lnTo>
                    <a:pt x="314" y="447"/>
                  </a:lnTo>
                  <a:cubicBezTo>
                    <a:pt x="322" y="462"/>
                    <a:pt x="329" y="481"/>
                    <a:pt x="329" y="489"/>
                  </a:cubicBezTo>
                  <a:lnTo>
                    <a:pt x="329" y="504"/>
                  </a:lnTo>
                  <a:lnTo>
                    <a:pt x="336" y="504"/>
                  </a:lnTo>
                </a:path>
              </a:pathLst>
            </a:custGeom>
            <a:solidFill>
              <a:srgbClr val="ADADA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 name="Freeform 31"/>
            <p:cNvSpPr>
              <a:spLocks noChangeArrowheads="1"/>
            </p:cNvSpPr>
            <p:nvPr/>
          </p:nvSpPr>
          <p:spPr bwMode="auto">
            <a:xfrm>
              <a:off x="182" y="1065"/>
              <a:ext cx="383" cy="187"/>
            </a:xfrm>
            <a:custGeom>
              <a:avLst/>
              <a:gdLst>
                <a:gd name="T0" fmla="*/ 350 w 1010"/>
                <a:gd name="T1" fmla="*/ 488 h 495"/>
                <a:gd name="T2" fmla="*/ 331 w 1010"/>
                <a:gd name="T3" fmla="*/ 416 h 495"/>
                <a:gd name="T4" fmla="*/ 277 w 1010"/>
                <a:gd name="T5" fmla="*/ 375 h 495"/>
                <a:gd name="T6" fmla="*/ 179 w 1010"/>
                <a:gd name="T7" fmla="*/ 354 h 495"/>
                <a:gd name="T8" fmla="*/ 76 w 1010"/>
                <a:gd name="T9" fmla="*/ 313 h 495"/>
                <a:gd name="T10" fmla="*/ 42 w 1010"/>
                <a:gd name="T11" fmla="*/ 277 h 495"/>
                <a:gd name="T12" fmla="*/ 32 w 1010"/>
                <a:gd name="T13" fmla="*/ 237 h 495"/>
                <a:gd name="T14" fmla="*/ 55 w 1010"/>
                <a:gd name="T15" fmla="*/ 190 h 495"/>
                <a:gd name="T16" fmla="*/ 88 w 1010"/>
                <a:gd name="T17" fmla="*/ 165 h 495"/>
                <a:gd name="T18" fmla="*/ 147 w 1010"/>
                <a:gd name="T19" fmla="*/ 157 h 495"/>
                <a:gd name="T20" fmla="*/ 306 w 1010"/>
                <a:gd name="T21" fmla="*/ 194 h 495"/>
                <a:gd name="T22" fmla="*/ 331 w 1010"/>
                <a:gd name="T23" fmla="*/ 246 h 495"/>
                <a:gd name="T24" fmla="*/ 382 w 1010"/>
                <a:gd name="T25" fmla="*/ 303 h 495"/>
                <a:gd name="T26" fmla="*/ 393 w 1010"/>
                <a:gd name="T27" fmla="*/ 353 h 495"/>
                <a:gd name="T28" fmla="*/ 445 w 1010"/>
                <a:gd name="T29" fmla="*/ 413 h 495"/>
                <a:gd name="T30" fmla="*/ 486 w 1010"/>
                <a:gd name="T31" fmla="*/ 406 h 495"/>
                <a:gd name="T32" fmla="*/ 496 w 1010"/>
                <a:gd name="T33" fmla="*/ 420 h 495"/>
                <a:gd name="T34" fmla="*/ 527 w 1010"/>
                <a:gd name="T35" fmla="*/ 413 h 495"/>
                <a:gd name="T36" fmla="*/ 497 w 1010"/>
                <a:gd name="T37" fmla="*/ 385 h 495"/>
                <a:gd name="T38" fmla="*/ 447 w 1010"/>
                <a:gd name="T39" fmla="*/ 355 h 495"/>
                <a:gd name="T40" fmla="*/ 457 w 1010"/>
                <a:gd name="T41" fmla="*/ 341 h 495"/>
                <a:gd name="T42" fmla="*/ 530 w 1010"/>
                <a:gd name="T43" fmla="*/ 351 h 495"/>
                <a:gd name="T44" fmla="*/ 570 w 1010"/>
                <a:gd name="T45" fmla="*/ 342 h 495"/>
                <a:gd name="T46" fmla="*/ 612 w 1010"/>
                <a:gd name="T47" fmla="*/ 333 h 495"/>
                <a:gd name="T48" fmla="*/ 691 w 1010"/>
                <a:gd name="T49" fmla="*/ 398 h 495"/>
                <a:gd name="T50" fmla="*/ 772 w 1010"/>
                <a:gd name="T51" fmla="*/ 474 h 495"/>
                <a:gd name="T52" fmla="*/ 787 w 1010"/>
                <a:gd name="T53" fmla="*/ 466 h 495"/>
                <a:gd name="T54" fmla="*/ 777 w 1010"/>
                <a:gd name="T55" fmla="*/ 445 h 495"/>
                <a:gd name="T56" fmla="*/ 796 w 1010"/>
                <a:gd name="T57" fmla="*/ 436 h 495"/>
                <a:gd name="T58" fmla="*/ 787 w 1010"/>
                <a:gd name="T59" fmla="*/ 415 h 495"/>
                <a:gd name="T60" fmla="*/ 735 w 1010"/>
                <a:gd name="T61" fmla="*/ 403 h 495"/>
                <a:gd name="T62" fmla="*/ 785 w 1010"/>
                <a:gd name="T63" fmla="*/ 393 h 495"/>
                <a:gd name="T64" fmla="*/ 852 w 1010"/>
                <a:gd name="T65" fmla="*/ 421 h 495"/>
                <a:gd name="T66" fmla="*/ 872 w 1010"/>
                <a:gd name="T67" fmla="*/ 393 h 495"/>
                <a:gd name="T68" fmla="*/ 817 w 1010"/>
                <a:gd name="T69" fmla="*/ 345 h 495"/>
                <a:gd name="T70" fmla="*/ 849 w 1010"/>
                <a:gd name="T71" fmla="*/ 301 h 495"/>
                <a:gd name="T72" fmla="*/ 1009 w 1010"/>
                <a:gd name="T73" fmla="*/ 269 h 495"/>
                <a:gd name="T74" fmla="*/ 948 w 1010"/>
                <a:gd name="T75" fmla="*/ 194 h 495"/>
                <a:gd name="T76" fmla="*/ 890 w 1010"/>
                <a:gd name="T77" fmla="*/ 165 h 495"/>
                <a:gd name="T78" fmla="*/ 876 w 1010"/>
                <a:gd name="T79" fmla="*/ 103 h 495"/>
                <a:gd name="T80" fmla="*/ 826 w 1010"/>
                <a:gd name="T81" fmla="*/ 127 h 495"/>
                <a:gd name="T82" fmla="*/ 815 w 1010"/>
                <a:gd name="T83" fmla="*/ 112 h 495"/>
                <a:gd name="T84" fmla="*/ 708 w 1010"/>
                <a:gd name="T85" fmla="*/ 77 h 495"/>
                <a:gd name="T86" fmla="*/ 616 w 1010"/>
                <a:gd name="T87" fmla="*/ 17 h 495"/>
                <a:gd name="T88" fmla="*/ 485 w 1010"/>
                <a:gd name="T89" fmla="*/ 0 h 495"/>
                <a:gd name="T90" fmla="*/ 418 w 1010"/>
                <a:gd name="T91" fmla="*/ 27 h 495"/>
                <a:gd name="T92" fmla="*/ 345 w 1010"/>
                <a:gd name="T93" fmla="*/ 109 h 495"/>
                <a:gd name="T94" fmla="*/ 327 w 1010"/>
                <a:gd name="T95" fmla="*/ 146 h 495"/>
                <a:gd name="T96" fmla="*/ 176 w 1010"/>
                <a:gd name="T97" fmla="*/ 118 h 495"/>
                <a:gd name="T98" fmla="*/ 81 w 1010"/>
                <a:gd name="T99" fmla="*/ 127 h 495"/>
                <a:gd name="T100" fmla="*/ 16 w 1010"/>
                <a:gd name="T101" fmla="*/ 189 h 495"/>
                <a:gd name="T102" fmla="*/ 5 w 1010"/>
                <a:gd name="T103" fmla="*/ 249 h 495"/>
                <a:gd name="T104" fmla="*/ 26 w 1010"/>
                <a:gd name="T105" fmla="*/ 301 h 495"/>
                <a:gd name="T106" fmla="*/ 102 w 1010"/>
                <a:gd name="T107" fmla="*/ 358 h 495"/>
                <a:gd name="T108" fmla="*/ 232 w 1010"/>
                <a:gd name="T109" fmla="*/ 391 h 495"/>
                <a:gd name="T110" fmla="*/ 323 w 1010"/>
                <a:gd name="T111" fmla="*/ 439 h 495"/>
                <a:gd name="T112" fmla="*/ 333 w 1010"/>
                <a:gd name="T113" fmla="*/ 49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10" h="495">
                  <a:moveTo>
                    <a:pt x="339" y="494"/>
                  </a:moveTo>
                  <a:cubicBezTo>
                    <a:pt x="343" y="494"/>
                    <a:pt x="348" y="492"/>
                    <a:pt x="350" y="488"/>
                  </a:cubicBezTo>
                  <a:lnTo>
                    <a:pt x="354" y="483"/>
                  </a:lnTo>
                  <a:lnTo>
                    <a:pt x="331" y="416"/>
                  </a:lnTo>
                  <a:lnTo>
                    <a:pt x="304" y="395"/>
                  </a:lnTo>
                  <a:lnTo>
                    <a:pt x="277" y="375"/>
                  </a:lnTo>
                  <a:lnTo>
                    <a:pt x="236" y="364"/>
                  </a:lnTo>
                  <a:cubicBezTo>
                    <a:pt x="213" y="359"/>
                    <a:pt x="188" y="354"/>
                    <a:pt x="179" y="354"/>
                  </a:cubicBezTo>
                  <a:lnTo>
                    <a:pt x="164" y="354"/>
                  </a:lnTo>
                  <a:lnTo>
                    <a:pt x="76" y="313"/>
                  </a:lnTo>
                  <a:lnTo>
                    <a:pt x="59" y="295"/>
                  </a:lnTo>
                  <a:lnTo>
                    <a:pt x="42" y="277"/>
                  </a:lnTo>
                  <a:lnTo>
                    <a:pt x="37" y="257"/>
                  </a:lnTo>
                  <a:lnTo>
                    <a:pt x="32" y="237"/>
                  </a:lnTo>
                  <a:lnTo>
                    <a:pt x="44" y="214"/>
                  </a:lnTo>
                  <a:lnTo>
                    <a:pt x="55" y="190"/>
                  </a:lnTo>
                  <a:lnTo>
                    <a:pt x="72" y="177"/>
                  </a:lnTo>
                  <a:lnTo>
                    <a:pt x="88" y="165"/>
                  </a:lnTo>
                  <a:lnTo>
                    <a:pt x="117" y="161"/>
                  </a:lnTo>
                  <a:lnTo>
                    <a:pt x="147" y="157"/>
                  </a:lnTo>
                  <a:lnTo>
                    <a:pt x="213" y="171"/>
                  </a:lnTo>
                  <a:cubicBezTo>
                    <a:pt x="250" y="179"/>
                    <a:pt x="291" y="189"/>
                    <a:pt x="306" y="194"/>
                  </a:cubicBezTo>
                  <a:lnTo>
                    <a:pt x="331" y="202"/>
                  </a:lnTo>
                  <a:lnTo>
                    <a:pt x="331" y="246"/>
                  </a:lnTo>
                  <a:lnTo>
                    <a:pt x="347" y="262"/>
                  </a:lnTo>
                  <a:cubicBezTo>
                    <a:pt x="355" y="270"/>
                    <a:pt x="371" y="289"/>
                    <a:pt x="382" y="303"/>
                  </a:cubicBezTo>
                  <a:lnTo>
                    <a:pt x="402" y="329"/>
                  </a:lnTo>
                  <a:lnTo>
                    <a:pt x="393" y="353"/>
                  </a:lnTo>
                  <a:lnTo>
                    <a:pt x="419" y="383"/>
                  </a:lnTo>
                  <a:lnTo>
                    <a:pt x="445" y="413"/>
                  </a:lnTo>
                  <a:lnTo>
                    <a:pt x="465" y="409"/>
                  </a:lnTo>
                  <a:lnTo>
                    <a:pt x="486" y="406"/>
                  </a:lnTo>
                  <a:lnTo>
                    <a:pt x="491" y="413"/>
                  </a:lnTo>
                  <a:lnTo>
                    <a:pt x="496" y="420"/>
                  </a:lnTo>
                  <a:lnTo>
                    <a:pt x="511" y="416"/>
                  </a:lnTo>
                  <a:lnTo>
                    <a:pt x="527" y="413"/>
                  </a:lnTo>
                  <a:lnTo>
                    <a:pt x="527" y="396"/>
                  </a:lnTo>
                  <a:lnTo>
                    <a:pt x="497" y="385"/>
                  </a:lnTo>
                  <a:cubicBezTo>
                    <a:pt x="481" y="380"/>
                    <a:pt x="463" y="371"/>
                    <a:pt x="457" y="365"/>
                  </a:cubicBezTo>
                  <a:lnTo>
                    <a:pt x="447" y="355"/>
                  </a:lnTo>
                  <a:lnTo>
                    <a:pt x="452" y="348"/>
                  </a:lnTo>
                  <a:lnTo>
                    <a:pt x="457" y="341"/>
                  </a:lnTo>
                  <a:lnTo>
                    <a:pt x="501" y="341"/>
                  </a:lnTo>
                  <a:lnTo>
                    <a:pt x="530" y="351"/>
                  </a:lnTo>
                  <a:lnTo>
                    <a:pt x="558" y="361"/>
                  </a:lnTo>
                  <a:lnTo>
                    <a:pt x="570" y="342"/>
                  </a:lnTo>
                  <a:lnTo>
                    <a:pt x="591" y="337"/>
                  </a:lnTo>
                  <a:lnTo>
                    <a:pt x="612" y="333"/>
                  </a:lnTo>
                  <a:lnTo>
                    <a:pt x="652" y="365"/>
                  </a:lnTo>
                  <a:lnTo>
                    <a:pt x="691" y="398"/>
                  </a:lnTo>
                  <a:lnTo>
                    <a:pt x="729" y="455"/>
                  </a:lnTo>
                  <a:lnTo>
                    <a:pt x="772" y="474"/>
                  </a:lnTo>
                  <a:lnTo>
                    <a:pt x="779" y="470"/>
                  </a:lnTo>
                  <a:lnTo>
                    <a:pt x="787" y="466"/>
                  </a:lnTo>
                  <a:lnTo>
                    <a:pt x="782" y="456"/>
                  </a:lnTo>
                  <a:lnTo>
                    <a:pt x="777" y="445"/>
                  </a:lnTo>
                  <a:lnTo>
                    <a:pt x="787" y="440"/>
                  </a:lnTo>
                  <a:lnTo>
                    <a:pt x="796" y="436"/>
                  </a:lnTo>
                  <a:lnTo>
                    <a:pt x="791" y="425"/>
                  </a:lnTo>
                  <a:lnTo>
                    <a:pt x="787" y="415"/>
                  </a:lnTo>
                  <a:lnTo>
                    <a:pt x="761" y="409"/>
                  </a:lnTo>
                  <a:lnTo>
                    <a:pt x="735" y="403"/>
                  </a:lnTo>
                  <a:lnTo>
                    <a:pt x="760" y="398"/>
                  </a:lnTo>
                  <a:lnTo>
                    <a:pt x="785" y="393"/>
                  </a:lnTo>
                  <a:lnTo>
                    <a:pt x="819" y="407"/>
                  </a:lnTo>
                  <a:lnTo>
                    <a:pt x="852" y="421"/>
                  </a:lnTo>
                  <a:lnTo>
                    <a:pt x="862" y="410"/>
                  </a:lnTo>
                  <a:cubicBezTo>
                    <a:pt x="868" y="403"/>
                    <a:pt x="872" y="396"/>
                    <a:pt x="872" y="393"/>
                  </a:cubicBezTo>
                  <a:cubicBezTo>
                    <a:pt x="872" y="390"/>
                    <a:pt x="860" y="378"/>
                    <a:pt x="845" y="367"/>
                  </a:cubicBezTo>
                  <a:lnTo>
                    <a:pt x="817" y="345"/>
                  </a:lnTo>
                  <a:lnTo>
                    <a:pt x="817" y="327"/>
                  </a:lnTo>
                  <a:lnTo>
                    <a:pt x="849" y="301"/>
                  </a:lnTo>
                  <a:lnTo>
                    <a:pt x="962" y="300"/>
                  </a:lnTo>
                  <a:lnTo>
                    <a:pt x="1009" y="269"/>
                  </a:lnTo>
                  <a:lnTo>
                    <a:pt x="979" y="231"/>
                  </a:lnTo>
                  <a:lnTo>
                    <a:pt x="948" y="194"/>
                  </a:lnTo>
                  <a:lnTo>
                    <a:pt x="919" y="179"/>
                  </a:lnTo>
                  <a:lnTo>
                    <a:pt x="890" y="165"/>
                  </a:lnTo>
                  <a:lnTo>
                    <a:pt x="897" y="107"/>
                  </a:lnTo>
                  <a:lnTo>
                    <a:pt x="876" y="103"/>
                  </a:lnTo>
                  <a:lnTo>
                    <a:pt x="854" y="98"/>
                  </a:lnTo>
                  <a:lnTo>
                    <a:pt x="826" y="127"/>
                  </a:lnTo>
                  <a:lnTo>
                    <a:pt x="821" y="119"/>
                  </a:lnTo>
                  <a:lnTo>
                    <a:pt x="815" y="112"/>
                  </a:lnTo>
                  <a:lnTo>
                    <a:pt x="759" y="120"/>
                  </a:lnTo>
                  <a:lnTo>
                    <a:pt x="708" y="77"/>
                  </a:lnTo>
                  <a:lnTo>
                    <a:pt x="656" y="35"/>
                  </a:lnTo>
                  <a:lnTo>
                    <a:pt x="616" y="17"/>
                  </a:lnTo>
                  <a:lnTo>
                    <a:pt x="575" y="0"/>
                  </a:lnTo>
                  <a:lnTo>
                    <a:pt x="485" y="0"/>
                  </a:lnTo>
                  <a:lnTo>
                    <a:pt x="451" y="14"/>
                  </a:lnTo>
                  <a:lnTo>
                    <a:pt x="418" y="27"/>
                  </a:lnTo>
                  <a:lnTo>
                    <a:pt x="355" y="82"/>
                  </a:lnTo>
                  <a:lnTo>
                    <a:pt x="345" y="109"/>
                  </a:lnTo>
                  <a:cubicBezTo>
                    <a:pt x="340" y="124"/>
                    <a:pt x="334" y="139"/>
                    <a:pt x="331" y="141"/>
                  </a:cubicBezTo>
                  <a:lnTo>
                    <a:pt x="327" y="146"/>
                  </a:lnTo>
                  <a:lnTo>
                    <a:pt x="268" y="134"/>
                  </a:lnTo>
                  <a:cubicBezTo>
                    <a:pt x="236" y="127"/>
                    <a:pt x="194" y="120"/>
                    <a:pt x="176" y="118"/>
                  </a:cubicBezTo>
                  <a:lnTo>
                    <a:pt x="142" y="113"/>
                  </a:lnTo>
                  <a:lnTo>
                    <a:pt x="81" y="127"/>
                  </a:lnTo>
                  <a:lnTo>
                    <a:pt x="32" y="162"/>
                  </a:lnTo>
                  <a:lnTo>
                    <a:pt x="16" y="189"/>
                  </a:lnTo>
                  <a:lnTo>
                    <a:pt x="0" y="216"/>
                  </a:lnTo>
                  <a:lnTo>
                    <a:pt x="5" y="249"/>
                  </a:lnTo>
                  <a:lnTo>
                    <a:pt x="9" y="281"/>
                  </a:lnTo>
                  <a:lnTo>
                    <a:pt x="26" y="301"/>
                  </a:lnTo>
                  <a:cubicBezTo>
                    <a:pt x="35" y="313"/>
                    <a:pt x="56" y="330"/>
                    <a:pt x="72" y="340"/>
                  </a:cubicBezTo>
                  <a:lnTo>
                    <a:pt x="102" y="358"/>
                  </a:lnTo>
                  <a:lnTo>
                    <a:pt x="144" y="369"/>
                  </a:lnTo>
                  <a:cubicBezTo>
                    <a:pt x="167" y="376"/>
                    <a:pt x="207" y="385"/>
                    <a:pt x="232" y="391"/>
                  </a:cubicBezTo>
                  <a:lnTo>
                    <a:pt x="278" y="402"/>
                  </a:lnTo>
                  <a:lnTo>
                    <a:pt x="323" y="439"/>
                  </a:lnTo>
                  <a:lnTo>
                    <a:pt x="328" y="467"/>
                  </a:lnTo>
                  <a:lnTo>
                    <a:pt x="333" y="494"/>
                  </a:lnTo>
                  <a:lnTo>
                    <a:pt x="339" y="494"/>
                  </a:lnTo>
                </a:path>
              </a:pathLst>
            </a:custGeom>
            <a:solidFill>
              <a:srgbClr val="91919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 name="Freeform 32"/>
            <p:cNvSpPr>
              <a:spLocks noChangeArrowheads="1"/>
            </p:cNvSpPr>
            <p:nvPr/>
          </p:nvSpPr>
          <p:spPr bwMode="auto">
            <a:xfrm>
              <a:off x="182" y="1065"/>
              <a:ext cx="381" cy="189"/>
            </a:xfrm>
            <a:custGeom>
              <a:avLst/>
              <a:gdLst>
                <a:gd name="T0" fmla="*/ 347 w 1004"/>
                <a:gd name="T1" fmla="*/ 498 h 499"/>
                <a:gd name="T2" fmla="*/ 328 w 1004"/>
                <a:gd name="T3" fmla="*/ 424 h 499"/>
                <a:gd name="T4" fmla="*/ 286 w 1004"/>
                <a:gd name="T5" fmla="*/ 386 h 499"/>
                <a:gd name="T6" fmla="*/ 196 w 1004"/>
                <a:gd name="T7" fmla="*/ 357 h 499"/>
                <a:gd name="T8" fmla="*/ 100 w 1004"/>
                <a:gd name="T9" fmla="*/ 326 h 499"/>
                <a:gd name="T10" fmla="*/ 47 w 1004"/>
                <a:gd name="T11" fmla="*/ 283 h 499"/>
                <a:gd name="T12" fmla="*/ 31 w 1004"/>
                <a:gd name="T13" fmla="*/ 248 h 499"/>
                <a:gd name="T14" fmla="*/ 57 w 1004"/>
                <a:gd name="T15" fmla="*/ 180 h 499"/>
                <a:gd name="T16" fmla="*/ 117 w 1004"/>
                <a:gd name="T17" fmla="*/ 160 h 499"/>
                <a:gd name="T18" fmla="*/ 206 w 1004"/>
                <a:gd name="T19" fmla="*/ 168 h 499"/>
                <a:gd name="T20" fmla="*/ 329 w 1004"/>
                <a:gd name="T21" fmla="*/ 202 h 499"/>
                <a:gd name="T22" fmla="*/ 353 w 1004"/>
                <a:gd name="T23" fmla="*/ 265 h 499"/>
                <a:gd name="T24" fmla="*/ 376 w 1004"/>
                <a:gd name="T25" fmla="*/ 297 h 499"/>
                <a:gd name="T26" fmla="*/ 401 w 1004"/>
                <a:gd name="T27" fmla="*/ 323 h 499"/>
                <a:gd name="T28" fmla="*/ 449 w 1004"/>
                <a:gd name="T29" fmla="*/ 414 h 499"/>
                <a:gd name="T30" fmla="*/ 467 w 1004"/>
                <a:gd name="T31" fmla="*/ 401 h 499"/>
                <a:gd name="T32" fmla="*/ 496 w 1004"/>
                <a:gd name="T33" fmla="*/ 419 h 499"/>
                <a:gd name="T34" fmla="*/ 525 w 1004"/>
                <a:gd name="T35" fmla="*/ 413 h 499"/>
                <a:gd name="T36" fmla="*/ 499 w 1004"/>
                <a:gd name="T37" fmla="*/ 388 h 499"/>
                <a:gd name="T38" fmla="*/ 459 w 1004"/>
                <a:gd name="T39" fmla="*/ 368 h 499"/>
                <a:gd name="T40" fmla="*/ 451 w 1004"/>
                <a:gd name="T41" fmla="*/ 347 h 499"/>
                <a:gd name="T42" fmla="*/ 485 w 1004"/>
                <a:gd name="T43" fmla="*/ 343 h 499"/>
                <a:gd name="T44" fmla="*/ 559 w 1004"/>
                <a:gd name="T45" fmla="*/ 356 h 499"/>
                <a:gd name="T46" fmla="*/ 573 w 1004"/>
                <a:gd name="T47" fmla="*/ 334 h 499"/>
                <a:gd name="T48" fmla="*/ 654 w 1004"/>
                <a:gd name="T49" fmla="*/ 368 h 499"/>
                <a:gd name="T50" fmla="*/ 733 w 1004"/>
                <a:gd name="T51" fmla="*/ 461 h 499"/>
                <a:gd name="T52" fmla="*/ 769 w 1004"/>
                <a:gd name="T53" fmla="*/ 474 h 499"/>
                <a:gd name="T54" fmla="*/ 783 w 1004"/>
                <a:gd name="T55" fmla="*/ 467 h 499"/>
                <a:gd name="T56" fmla="*/ 774 w 1004"/>
                <a:gd name="T57" fmla="*/ 448 h 499"/>
                <a:gd name="T58" fmla="*/ 793 w 1004"/>
                <a:gd name="T59" fmla="*/ 428 h 499"/>
                <a:gd name="T60" fmla="*/ 758 w 1004"/>
                <a:gd name="T61" fmla="*/ 408 h 499"/>
                <a:gd name="T62" fmla="*/ 755 w 1004"/>
                <a:gd name="T63" fmla="*/ 398 h 499"/>
                <a:gd name="T64" fmla="*/ 808 w 1004"/>
                <a:gd name="T65" fmla="*/ 401 h 499"/>
                <a:gd name="T66" fmla="*/ 839 w 1004"/>
                <a:gd name="T67" fmla="*/ 415 h 499"/>
                <a:gd name="T68" fmla="*/ 861 w 1004"/>
                <a:gd name="T69" fmla="*/ 407 h 499"/>
                <a:gd name="T70" fmla="*/ 843 w 1004"/>
                <a:gd name="T71" fmla="*/ 370 h 499"/>
                <a:gd name="T72" fmla="*/ 815 w 1004"/>
                <a:gd name="T73" fmla="*/ 321 h 499"/>
                <a:gd name="T74" fmla="*/ 850 w 1004"/>
                <a:gd name="T75" fmla="*/ 301 h 499"/>
                <a:gd name="T76" fmla="*/ 972 w 1004"/>
                <a:gd name="T77" fmla="*/ 289 h 499"/>
                <a:gd name="T78" fmla="*/ 1003 w 1004"/>
                <a:gd name="T79" fmla="*/ 261 h 499"/>
                <a:gd name="T80" fmla="*/ 887 w 1004"/>
                <a:gd name="T81" fmla="*/ 166 h 499"/>
                <a:gd name="T82" fmla="*/ 896 w 1004"/>
                <a:gd name="T83" fmla="*/ 120 h 499"/>
                <a:gd name="T84" fmla="*/ 876 w 1004"/>
                <a:gd name="T85" fmla="*/ 100 h 499"/>
                <a:gd name="T86" fmla="*/ 828 w 1004"/>
                <a:gd name="T87" fmla="*/ 126 h 499"/>
                <a:gd name="T88" fmla="*/ 777 w 1004"/>
                <a:gd name="T89" fmla="*/ 117 h 499"/>
                <a:gd name="T90" fmla="*/ 710 w 1004"/>
                <a:gd name="T91" fmla="*/ 81 h 499"/>
                <a:gd name="T92" fmla="*/ 618 w 1004"/>
                <a:gd name="T93" fmla="*/ 21 h 499"/>
                <a:gd name="T94" fmla="*/ 485 w 1004"/>
                <a:gd name="T95" fmla="*/ 0 h 499"/>
                <a:gd name="T96" fmla="*/ 411 w 1004"/>
                <a:gd name="T97" fmla="*/ 32 h 499"/>
                <a:gd name="T98" fmla="*/ 346 w 1004"/>
                <a:gd name="T99" fmla="*/ 91 h 499"/>
                <a:gd name="T100" fmla="*/ 336 w 1004"/>
                <a:gd name="T101" fmla="*/ 147 h 499"/>
                <a:gd name="T102" fmla="*/ 274 w 1004"/>
                <a:gd name="T103" fmla="*/ 137 h 499"/>
                <a:gd name="T104" fmla="*/ 141 w 1004"/>
                <a:gd name="T105" fmla="*/ 114 h 499"/>
                <a:gd name="T106" fmla="*/ 66 w 1004"/>
                <a:gd name="T107" fmla="*/ 133 h 499"/>
                <a:gd name="T108" fmla="*/ 13 w 1004"/>
                <a:gd name="T109" fmla="*/ 192 h 499"/>
                <a:gd name="T110" fmla="*/ 0 w 1004"/>
                <a:gd name="T111" fmla="*/ 229 h 499"/>
                <a:gd name="T112" fmla="*/ 17 w 1004"/>
                <a:gd name="T113" fmla="*/ 295 h 499"/>
                <a:gd name="T114" fmla="*/ 77 w 1004"/>
                <a:gd name="T115" fmla="*/ 346 h 499"/>
                <a:gd name="T116" fmla="*/ 212 w 1004"/>
                <a:gd name="T117" fmla="*/ 387 h 499"/>
                <a:gd name="T118" fmla="*/ 314 w 1004"/>
                <a:gd name="T119" fmla="*/ 430 h 499"/>
                <a:gd name="T120" fmla="*/ 339 w 1004"/>
                <a:gd name="T121" fmla="*/ 49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4" h="499">
                  <a:moveTo>
                    <a:pt x="339" y="491"/>
                  </a:moveTo>
                  <a:lnTo>
                    <a:pt x="347" y="498"/>
                  </a:lnTo>
                  <a:lnTo>
                    <a:pt x="343" y="470"/>
                  </a:lnTo>
                  <a:cubicBezTo>
                    <a:pt x="340" y="455"/>
                    <a:pt x="334" y="434"/>
                    <a:pt x="328" y="424"/>
                  </a:cubicBezTo>
                  <a:lnTo>
                    <a:pt x="317" y="405"/>
                  </a:lnTo>
                  <a:lnTo>
                    <a:pt x="286" y="386"/>
                  </a:lnTo>
                  <a:lnTo>
                    <a:pt x="255" y="367"/>
                  </a:lnTo>
                  <a:lnTo>
                    <a:pt x="196" y="357"/>
                  </a:lnTo>
                  <a:lnTo>
                    <a:pt x="138" y="347"/>
                  </a:lnTo>
                  <a:lnTo>
                    <a:pt x="100" y="326"/>
                  </a:lnTo>
                  <a:lnTo>
                    <a:pt x="62" y="305"/>
                  </a:lnTo>
                  <a:lnTo>
                    <a:pt x="47" y="283"/>
                  </a:lnTo>
                  <a:lnTo>
                    <a:pt x="31" y="262"/>
                  </a:lnTo>
                  <a:lnTo>
                    <a:pt x="31" y="248"/>
                  </a:lnTo>
                  <a:cubicBezTo>
                    <a:pt x="31" y="240"/>
                    <a:pt x="37" y="222"/>
                    <a:pt x="44" y="207"/>
                  </a:cubicBezTo>
                  <a:lnTo>
                    <a:pt x="57" y="180"/>
                  </a:lnTo>
                  <a:lnTo>
                    <a:pt x="73" y="172"/>
                  </a:lnTo>
                  <a:cubicBezTo>
                    <a:pt x="82" y="168"/>
                    <a:pt x="102" y="162"/>
                    <a:pt x="117" y="160"/>
                  </a:cubicBezTo>
                  <a:lnTo>
                    <a:pt x="143" y="154"/>
                  </a:lnTo>
                  <a:lnTo>
                    <a:pt x="206" y="168"/>
                  </a:lnTo>
                  <a:cubicBezTo>
                    <a:pt x="240" y="175"/>
                    <a:pt x="282" y="185"/>
                    <a:pt x="299" y="191"/>
                  </a:cubicBezTo>
                  <a:lnTo>
                    <a:pt x="329" y="202"/>
                  </a:lnTo>
                  <a:lnTo>
                    <a:pt x="329" y="242"/>
                  </a:lnTo>
                  <a:lnTo>
                    <a:pt x="353" y="265"/>
                  </a:lnTo>
                  <a:lnTo>
                    <a:pt x="376" y="288"/>
                  </a:lnTo>
                  <a:lnTo>
                    <a:pt x="376" y="297"/>
                  </a:lnTo>
                  <a:cubicBezTo>
                    <a:pt x="376" y="302"/>
                    <a:pt x="382" y="309"/>
                    <a:pt x="388" y="314"/>
                  </a:cubicBezTo>
                  <a:lnTo>
                    <a:pt x="401" y="323"/>
                  </a:lnTo>
                  <a:lnTo>
                    <a:pt x="392" y="352"/>
                  </a:lnTo>
                  <a:lnTo>
                    <a:pt x="449" y="414"/>
                  </a:lnTo>
                  <a:lnTo>
                    <a:pt x="458" y="408"/>
                  </a:lnTo>
                  <a:lnTo>
                    <a:pt x="467" y="401"/>
                  </a:lnTo>
                  <a:lnTo>
                    <a:pt x="482" y="410"/>
                  </a:lnTo>
                  <a:lnTo>
                    <a:pt x="496" y="419"/>
                  </a:lnTo>
                  <a:lnTo>
                    <a:pt x="511" y="416"/>
                  </a:lnTo>
                  <a:lnTo>
                    <a:pt x="525" y="413"/>
                  </a:lnTo>
                  <a:lnTo>
                    <a:pt x="525" y="395"/>
                  </a:lnTo>
                  <a:lnTo>
                    <a:pt x="499" y="388"/>
                  </a:lnTo>
                  <a:lnTo>
                    <a:pt x="472" y="380"/>
                  </a:lnTo>
                  <a:lnTo>
                    <a:pt x="459" y="368"/>
                  </a:lnTo>
                  <a:lnTo>
                    <a:pt x="445" y="355"/>
                  </a:lnTo>
                  <a:lnTo>
                    <a:pt x="451" y="347"/>
                  </a:lnTo>
                  <a:lnTo>
                    <a:pt x="456" y="340"/>
                  </a:lnTo>
                  <a:lnTo>
                    <a:pt x="485" y="343"/>
                  </a:lnTo>
                  <a:cubicBezTo>
                    <a:pt x="500" y="345"/>
                    <a:pt x="524" y="349"/>
                    <a:pt x="536" y="351"/>
                  </a:cubicBezTo>
                  <a:lnTo>
                    <a:pt x="559" y="356"/>
                  </a:lnTo>
                  <a:lnTo>
                    <a:pt x="566" y="345"/>
                  </a:lnTo>
                  <a:lnTo>
                    <a:pt x="573" y="334"/>
                  </a:lnTo>
                  <a:lnTo>
                    <a:pt x="612" y="334"/>
                  </a:lnTo>
                  <a:lnTo>
                    <a:pt x="654" y="368"/>
                  </a:lnTo>
                  <a:lnTo>
                    <a:pt x="696" y="401"/>
                  </a:lnTo>
                  <a:lnTo>
                    <a:pt x="733" y="461"/>
                  </a:lnTo>
                  <a:lnTo>
                    <a:pt x="759" y="461"/>
                  </a:lnTo>
                  <a:lnTo>
                    <a:pt x="769" y="474"/>
                  </a:lnTo>
                  <a:lnTo>
                    <a:pt x="776" y="471"/>
                  </a:lnTo>
                  <a:lnTo>
                    <a:pt x="783" y="467"/>
                  </a:lnTo>
                  <a:lnTo>
                    <a:pt x="779" y="457"/>
                  </a:lnTo>
                  <a:lnTo>
                    <a:pt x="774" y="448"/>
                  </a:lnTo>
                  <a:lnTo>
                    <a:pt x="784" y="438"/>
                  </a:lnTo>
                  <a:lnTo>
                    <a:pt x="793" y="428"/>
                  </a:lnTo>
                  <a:lnTo>
                    <a:pt x="788" y="421"/>
                  </a:lnTo>
                  <a:cubicBezTo>
                    <a:pt x="785" y="417"/>
                    <a:pt x="772" y="412"/>
                    <a:pt x="758" y="408"/>
                  </a:cubicBezTo>
                  <a:lnTo>
                    <a:pt x="733" y="403"/>
                  </a:lnTo>
                  <a:lnTo>
                    <a:pt x="755" y="398"/>
                  </a:lnTo>
                  <a:lnTo>
                    <a:pt x="777" y="392"/>
                  </a:lnTo>
                  <a:lnTo>
                    <a:pt x="808" y="401"/>
                  </a:lnTo>
                  <a:lnTo>
                    <a:pt x="839" y="410"/>
                  </a:lnTo>
                  <a:lnTo>
                    <a:pt x="839" y="415"/>
                  </a:lnTo>
                  <a:cubicBezTo>
                    <a:pt x="839" y="418"/>
                    <a:pt x="841" y="421"/>
                    <a:pt x="845" y="421"/>
                  </a:cubicBezTo>
                  <a:cubicBezTo>
                    <a:pt x="848" y="421"/>
                    <a:pt x="855" y="414"/>
                    <a:pt x="861" y="407"/>
                  </a:cubicBezTo>
                  <a:lnTo>
                    <a:pt x="871" y="392"/>
                  </a:lnTo>
                  <a:lnTo>
                    <a:pt x="843" y="370"/>
                  </a:lnTo>
                  <a:lnTo>
                    <a:pt x="815" y="348"/>
                  </a:lnTo>
                  <a:lnTo>
                    <a:pt x="815" y="321"/>
                  </a:lnTo>
                  <a:lnTo>
                    <a:pt x="833" y="311"/>
                  </a:lnTo>
                  <a:lnTo>
                    <a:pt x="850" y="301"/>
                  </a:lnTo>
                  <a:lnTo>
                    <a:pt x="950" y="301"/>
                  </a:lnTo>
                  <a:lnTo>
                    <a:pt x="972" y="289"/>
                  </a:lnTo>
                  <a:cubicBezTo>
                    <a:pt x="985" y="283"/>
                    <a:pt x="997" y="274"/>
                    <a:pt x="999" y="269"/>
                  </a:cubicBezTo>
                  <a:lnTo>
                    <a:pt x="1003" y="261"/>
                  </a:lnTo>
                  <a:lnTo>
                    <a:pt x="939" y="192"/>
                  </a:lnTo>
                  <a:lnTo>
                    <a:pt x="887" y="166"/>
                  </a:lnTo>
                  <a:lnTo>
                    <a:pt x="891" y="143"/>
                  </a:lnTo>
                  <a:lnTo>
                    <a:pt x="896" y="120"/>
                  </a:lnTo>
                  <a:lnTo>
                    <a:pt x="886" y="110"/>
                  </a:lnTo>
                  <a:lnTo>
                    <a:pt x="876" y="100"/>
                  </a:lnTo>
                  <a:lnTo>
                    <a:pt x="847" y="100"/>
                  </a:lnTo>
                  <a:lnTo>
                    <a:pt x="828" y="126"/>
                  </a:lnTo>
                  <a:lnTo>
                    <a:pt x="798" y="113"/>
                  </a:lnTo>
                  <a:lnTo>
                    <a:pt x="777" y="117"/>
                  </a:lnTo>
                  <a:lnTo>
                    <a:pt x="755" y="121"/>
                  </a:lnTo>
                  <a:lnTo>
                    <a:pt x="710" y="81"/>
                  </a:lnTo>
                  <a:lnTo>
                    <a:pt x="666" y="42"/>
                  </a:lnTo>
                  <a:lnTo>
                    <a:pt x="618" y="21"/>
                  </a:lnTo>
                  <a:lnTo>
                    <a:pt x="570" y="0"/>
                  </a:lnTo>
                  <a:lnTo>
                    <a:pt x="485" y="0"/>
                  </a:lnTo>
                  <a:lnTo>
                    <a:pt x="448" y="16"/>
                  </a:lnTo>
                  <a:lnTo>
                    <a:pt x="411" y="32"/>
                  </a:lnTo>
                  <a:lnTo>
                    <a:pt x="379" y="62"/>
                  </a:lnTo>
                  <a:lnTo>
                    <a:pt x="346" y="91"/>
                  </a:lnTo>
                  <a:lnTo>
                    <a:pt x="341" y="119"/>
                  </a:lnTo>
                  <a:lnTo>
                    <a:pt x="336" y="147"/>
                  </a:lnTo>
                  <a:lnTo>
                    <a:pt x="326" y="147"/>
                  </a:lnTo>
                  <a:cubicBezTo>
                    <a:pt x="321" y="147"/>
                    <a:pt x="298" y="142"/>
                    <a:pt x="274" y="137"/>
                  </a:cubicBezTo>
                  <a:cubicBezTo>
                    <a:pt x="250" y="131"/>
                    <a:pt x="211" y="124"/>
                    <a:pt x="186" y="120"/>
                  </a:cubicBezTo>
                  <a:lnTo>
                    <a:pt x="141" y="114"/>
                  </a:lnTo>
                  <a:lnTo>
                    <a:pt x="103" y="124"/>
                  </a:lnTo>
                  <a:lnTo>
                    <a:pt x="66" y="133"/>
                  </a:lnTo>
                  <a:lnTo>
                    <a:pt x="45" y="152"/>
                  </a:lnTo>
                  <a:cubicBezTo>
                    <a:pt x="34" y="162"/>
                    <a:pt x="20" y="180"/>
                    <a:pt x="13" y="192"/>
                  </a:cubicBezTo>
                  <a:lnTo>
                    <a:pt x="0" y="213"/>
                  </a:lnTo>
                  <a:lnTo>
                    <a:pt x="0" y="229"/>
                  </a:lnTo>
                  <a:cubicBezTo>
                    <a:pt x="0" y="237"/>
                    <a:pt x="4" y="255"/>
                    <a:pt x="8" y="269"/>
                  </a:cubicBezTo>
                  <a:lnTo>
                    <a:pt x="17" y="295"/>
                  </a:lnTo>
                  <a:lnTo>
                    <a:pt x="47" y="321"/>
                  </a:lnTo>
                  <a:lnTo>
                    <a:pt x="77" y="346"/>
                  </a:lnTo>
                  <a:lnTo>
                    <a:pt x="112" y="360"/>
                  </a:lnTo>
                  <a:cubicBezTo>
                    <a:pt x="132" y="367"/>
                    <a:pt x="177" y="379"/>
                    <a:pt x="212" y="387"/>
                  </a:cubicBezTo>
                  <a:lnTo>
                    <a:pt x="277" y="401"/>
                  </a:lnTo>
                  <a:lnTo>
                    <a:pt x="314" y="430"/>
                  </a:lnTo>
                  <a:lnTo>
                    <a:pt x="323" y="457"/>
                  </a:lnTo>
                  <a:cubicBezTo>
                    <a:pt x="328" y="472"/>
                    <a:pt x="335" y="487"/>
                    <a:pt x="339" y="491"/>
                  </a:cubicBezTo>
                </a:path>
              </a:pathLst>
            </a:custGeom>
            <a:solidFill>
              <a:srgbClr val="70707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 name="Freeform 33"/>
            <p:cNvSpPr>
              <a:spLocks noChangeArrowheads="1"/>
            </p:cNvSpPr>
            <p:nvPr/>
          </p:nvSpPr>
          <p:spPr bwMode="auto">
            <a:xfrm>
              <a:off x="182" y="1065"/>
              <a:ext cx="380" cy="187"/>
            </a:xfrm>
            <a:custGeom>
              <a:avLst/>
              <a:gdLst>
                <a:gd name="T0" fmla="*/ 346 w 1000"/>
                <a:gd name="T1" fmla="*/ 495 h 496"/>
                <a:gd name="T2" fmla="*/ 337 w 1000"/>
                <a:gd name="T3" fmla="*/ 444 h 496"/>
                <a:gd name="T4" fmla="*/ 299 w 1000"/>
                <a:gd name="T5" fmla="*/ 394 h 496"/>
                <a:gd name="T6" fmla="*/ 224 w 1000"/>
                <a:gd name="T7" fmla="*/ 365 h 496"/>
                <a:gd name="T8" fmla="*/ 101 w 1000"/>
                <a:gd name="T9" fmla="*/ 327 h 496"/>
                <a:gd name="T10" fmla="*/ 48 w 1000"/>
                <a:gd name="T11" fmla="*/ 286 h 496"/>
                <a:gd name="T12" fmla="*/ 32 w 1000"/>
                <a:gd name="T13" fmla="*/ 227 h 496"/>
                <a:gd name="T14" fmla="*/ 64 w 1000"/>
                <a:gd name="T15" fmla="*/ 174 h 496"/>
                <a:gd name="T16" fmla="*/ 116 w 1000"/>
                <a:gd name="T17" fmla="*/ 158 h 496"/>
                <a:gd name="T18" fmla="*/ 205 w 1000"/>
                <a:gd name="T19" fmla="*/ 167 h 496"/>
                <a:gd name="T20" fmla="*/ 330 w 1000"/>
                <a:gd name="T21" fmla="*/ 202 h 496"/>
                <a:gd name="T22" fmla="*/ 352 w 1000"/>
                <a:gd name="T23" fmla="*/ 263 h 496"/>
                <a:gd name="T24" fmla="*/ 407 w 1000"/>
                <a:gd name="T25" fmla="*/ 332 h 496"/>
                <a:gd name="T26" fmla="*/ 422 w 1000"/>
                <a:gd name="T27" fmla="*/ 382 h 496"/>
                <a:gd name="T28" fmla="*/ 461 w 1000"/>
                <a:gd name="T29" fmla="*/ 399 h 496"/>
                <a:gd name="T30" fmla="*/ 510 w 1000"/>
                <a:gd name="T31" fmla="*/ 414 h 496"/>
                <a:gd name="T32" fmla="*/ 526 w 1000"/>
                <a:gd name="T33" fmla="*/ 408 h 496"/>
                <a:gd name="T34" fmla="*/ 487 w 1000"/>
                <a:gd name="T35" fmla="*/ 385 h 496"/>
                <a:gd name="T36" fmla="*/ 457 w 1000"/>
                <a:gd name="T37" fmla="*/ 367 h 496"/>
                <a:gd name="T38" fmla="*/ 462 w 1000"/>
                <a:gd name="T39" fmla="*/ 339 h 496"/>
                <a:gd name="T40" fmla="*/ 544 w 1000"/>
                <a:gd name="T41" fmla="*/ 351 h 496"/>
                <a:gd name="T42" fmla="*/ 565 w 1000"/>
                <a:gd name="T43" fmla="*/ 334 h 496"/>
                <a:gd name="T44" fmla="*/ 661 w 1000"/>
                <a:gd name="T45" fmla="*/ 372 h 496"/>
                <a:gd name="T46" fmla="*/ 717 w 1000"/>
                <a:gd name="T47" fmla="*/ 432 h 496"/>
                <a:gd name="T48" fmla="*/ 754 w 1000"/>
                <a:gd name="T49" fmla="*/ 464 h 496"/>
                <a:gd name="T50" fmla="*/ 774 w 1000"/>
                <a:gd name="T51" fmla="*/ 454 h 496"/>
                <a:gd name="T52" fmla="*/ 779 w 1000"/>
                <a:gd name="T53" fmla="*/ 436 h 496"/>
                <a:gd name="T54" fmla="*/ 789 w 1000"/>
                <a:gd name="T55" fmla="*/ 419 h 496"/>
                <a:gd name="T56" fmla="*/ 734 w 1000"/>
                <a:gd name="T57" fmla="*/ 402 h 496"/>
                <a:gd name="T58" fmla="*/ 762 w 1000"/>
                <a:gd name="T59" fmla="*/ 393 h 496"/>
                <a:gd name="T60" fmla="*/ 837 w 1000"/>
                <a:gd name="T61" fmla="*/ 408 h 496"/>
                <a:gd name="T62" fmla="*/ 855 w 1000"/>
                <a:gd name="T63" fmla="*/ 411 h 496"/>
                <a:gd name="T64" fmla="*/ 863 w 1000"/>
                <a:gd name="T65" fmla="*/ 381 h 496"/>
                <a:gd name="T66" fmla="*/ 821 w 1000"/>
                <a:gd name="T67" fmla="*/ 352 h 496"/>
                <a:gd name="T68" fmla="*/ 823 w 1000"/>
                <a:gd name="T69" fmla="*/ 320 h 496"/>
                <a:gd name="T70" fmla="*/ 966 w 1000"/>
                <a:gd name="T71" fmla="*/ 296 h 496"/>
                <a:gd name="T72" fmla="*/ 999 w 1000"/>
                <a:gd name="T73" fmla="*/ 268 h 496"/>
                <a:gd name="T74" fmla="*/ 957 w 1000"/>
                <a:gd name="T75" fmla="*/ 211 h 496"/>
                <a:gd name="T76" fmla="*/ 909 w 1000"/>
                <a:gd name="T77" fmla="*/ 176 h 496"/>
                <a:gd name="T78" fmla="*/ 891 w 1000"/>
                <a:gd name="T79" fmla="*/ 140 h 496"/>
                <a:gd name="T80" fmla="*/ 854 w 1000"/>
                <a:gd name="T81" fmla="*/ 97 h 496"/>
                <a:gd name="T82" fmla="*/ 814 w 1000"/>
                <a:gd name="T83" fmla="*/ 121 h 496"/>
                <a:gd name="T84" fmla="*/ 778 w 1000"/>
                <a:gd name="T85" fmla="*/ 118 h 496"/>
                <a:gd name="T86" fmla="*/ 705 w 1000"/>
                <a:gd name="T87" fmla="*/ 80 h 496"/>
                <a:gd name="T88" fmla="*/ 562 w 1000"/>
                <a:gd name="T89" fmla="*/ 0 h 496"/>
                <a:gd name="T90" fmla="*/ 409 w 1000"/>
                <a:gd name="T91" fmla="*/ 34 h 496"/>
                <a:gd name="T92" fmla="*/ 348 w 1000"/>
                <a:gd name="T93" fmla="*/ 93 h 496"/>
                <a:gd name="T94" fmla="*/ 327 w 1000"/>
                <a:gd name="T95" fmla="*/ 147 h 496"/>
                <a:gd name="T96" fmla="*/ 185 w 1000"/>
                <a:gd name="T97" fmla="*/ 119 h 496"/>
                <a:gd name="T98" fmla="*/ 89 w 1000"/>
                <a:gd name="T99" fmla="*/ 125 h 496"/>
                <a:gd name="T100" fmla="*/ 34 w 1000"/>
                <a:gd name="T101" fmla="*/ 161 h 496"/>
                <a:gd name="T102" fmla="*/ 10 w 1000"/>
                <a:gd name="T103" fmla="*/ 280 h 496"/>
                <a:gd name="T104" fmla="*/ 64 w 1000"/>
                <a:gd name="T105" fmla="*/ 333 h 496"/>
                <a:gd name="T106" fmla="*/ 200 w 1000"/>
                <a:gd name="T107" fmla="*/ 382 h 496"/>
                <a:gd name="T108" fmla="*/ 281 w 1000"/>
                <a:gd name="T109" fmla="*/ 405 h 496"/>
                <a:gd name="T110" fmla="*/ 330 w 1000"/>
                <a:gd name="T111" fmla="*/ 458 h 496"/>
                <a:gd name="T112" fmla="*/ 330 w 1000"/>
                <a:gd name="T113" fmla="*/ 48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0" h="496">
                  <a:moveTo>
                    <a:pt x="338" y="491"/>
                  </a:moveTo>
                  <a:lnTo>
                    <a:pt x="346" y="495"/>
                  </a:lnTo>
                  <a:lnTo>
                    <a:pt x="346" y="484"/>
                  </a:lnTo>
                  <a:cubicBezTo>
                    <a:pt x="346" y="479"/>
                    <a:pt x="342" y="460"/>
                    <a:pt x="337" y="444"/>
                  </a:cubicBezTo>
                  <a:lnTo>
                    <a:pt x="328" y="414"/>
                  </a:lnTo>
                  <a:lnTo>
                    <a:pt x="299" y="394"/>
                  </a:lnTo>
                  <a:lnTo>
                    <a:pt x="270" y="375"/>
                  </a:lnTo>
                  <a:lnTo>
                    <a:pt x="224" y="365"/>
                  </a:lnTo>
                  <a:cubicBezTo>
                    <a:pt x="198" y="359"/>
                    <a:pt x="168" y="353"/>
                    <a:pt x="157" y="351"/>
                  </a:cubicBezTo>
                  <a:cubicBezTo>
                    <a:pt x="147" y="349"/>
                    <a:pt x="121" y="338"/>
                    <a:pt x="101" y="327"/>
                  </a:cubicBezTo>
                  <a:lnTo>
                    <a:pt x="63" y="307"/>
                  </a:lnTo>
                  <a:lnTo>
                    <a:pt x="48" y="286"/>
                  </a:lnTo>
                  <a:lnTo>
                    <a:pt x="32" y="264"/>
                  </a:lnTo>
                  <a:lnTo>
                    <a:pt x="32" y="227"/>
                  </a:lnTo>
                  <a:lnTo>
                    <a:pt x="48" y="200"/>
                  </a:lnTo>
                  <a:lnTo>
                    <a:pt x="64" y="174"/>
                  </a:lnTo>
                  <a:lnTo>
                    <a:pt x="77" y="168"/>
                  </a:lnTo>
                  <a:cubicBezTo>
                    <a:pt x="85" y="165"/>
                    <a:pt x="103" y="160"/>
                    <a:pt x="116" y="158"/>
                  </a:cubicBezTo>
                  <a:lnTo>
                    <a:pt x="142" y="154"/>
                  </a:lnTo>
                  <a:lnTo>
                    <a:pt x="205" y="167"/>
                  </a:lnTo>
                  <a:cubicBezTo>
                    <a:pt x="241" y="175"/>
                    <a:pt x="283" y="185"/>
                    <a:pt x="300" y="191"/>
                  </a:cubicBezTo>
                  <a:lnTo>
                    <a:pt x="330" y="202"/>
                  </a:lnTo>
                  <a:lnTo>
                    <a:pt x="330" y="239"/>
                  </a:lnTo>
                  <a:lnTo>
                    <a:pt x="352" y="263"/>
                  </a:lnTo>
                  <a:cubicBezTo>
                    <a:pt x="364" y="276"/>
                    <a:pt x="381" y="297"/>
                    <a:pt x="390" y="310"/>
                  </a:cubicBezTo>
                  <a:lnTo>
                    <a:pt x="407" y="332"/>
                  </a:lnTo>
                  <a:lnTo>
                    <a:pt x="394" y="349"/>
                  </a:lnTo>
                  <a:lnTo>
                    <a:pt x="422" y="382"/>
                  </a:lnTo>
                  <a:lnTo>
                    <a:pt x="450" y="415"/>
                  </a:lnTo>
                  <a:lnTo>
                    <a:pt x="461" y="399"/>
                  </a:lnTo>
                  <a:lnTo>
                    <a:pt x="477" y="407"/>
                  </a:lnTo>
                  <a:cubicBezTo>
                    <a:pt x="486" y="411"/>
                    <a:pt x="501" y="414"/>
                    <a:pt x="510" y="414"/>
                  </a:cubicBezTo>
                  <a:lnTo>
                    <a:pt x="526" y="414"/>
                  </a:lnTo>
                  <a:lnTo>
                    <a:pt x="526" y="408"/>
                  </a:lnTo>
                  <a:cubicBezTo>
                    <a:pt x="526" y="405"/>
                    <a:pt x="522" y="399"/>
                    <a:pt x="516" y="396"/>
                  </a:cubicBezTo>
                  <a:cubicBezTo>
                    <a:pt x="511" y="392"/>
                    <a:pt x="498" y="388"/>
                    <a:pt x="487" y="385"/>
                  </a:cubicBezTo>
                  <a:lnTo>
                    <a:pt x="467" y="381"/>
                  </a:lnTo>
                  <a:lnTo>
                    <a:pt x="457" y="367"/>
                  </a:lnTo>
                  <a:lnTo>
                    <a:pt x="446" y="353"/>
                  </a:lnTo>
                  <a:lnTo>
                    <a:pt x="462" y="339"/>
                  </a:lnTo>
                  <a:lnTo>
                    <a:pt x="492" y="343"/>
                  </a:lnTo>
                  <a:cubicBezTo>
                    <a:pt x="508" y="345"/>
                    <a:pt x="532" y="349"/>
                    <a:pt x="544" y="351"/>
                  </a:cubicBezTo>
                  <a:lnTo>
                    <a:pt x="565" y="356"/>
                  </a:lnTo>
                  <a:lnTo>
                    <a:pt x="565" y="334"/>
                  </a:lnTo>
                  <a:lnTo>
                    <a:pt x="617" y="334"/>
                  </a:lnTo>
                  <a:lnTo>
                    <a:pt x="661" y="372"/>
                  </a:lnTo>
                  <a:lnTo>
                    <a:pt x="705" y="411"/>
                  </a:lnTo>
                  <a:lnTo>
                    <a:pt x="717" y="432"/>
                  </a:lnTo>
                  <a:lnTo>
                    <a:pt x="730" y="453"/>
                  </a:lnTo>
                  <a:lnTo>
                    <a:pt x="754" y="464"/>
                  </a:lnTo>
                  <a:lnTo>
                    <a:pt x="779" y="474"/>
                  </a:lnTo>
                  <a:lnTo>
                    <a:pt x="774" y="454"/>
                  </a:lnTo>
                  <a:lnTo>
                    <a:pt x="769" y="434"/>
                  </a:lnTo>
                  <a:lnTo>
                    <a:pt x="779" y="436"/>
                  </a:lnTo>
                  <a:lnTo>
                    <a:pt x="789" y="438"/>
                  </a:lnTo>
                  <a:lnTo>
                    <a:pt x="789" y="419"/>
                  </a:lnTo>
                  <a:lnTo>
                    <a:pt x="761" y="411"/>
                  </a:lnTo>
                  <a:lnTo>
                    <a:pt x="734" y="402"/>
                  </a:lnTo>
                  <a:lnTo>
                    <a:pt x="748" y="398"/>
                  </a:lnTo>
                  <a:lnTo>
                    <a:pt x="762" y="393"/>
                  </a:lnTo>
                  <a:lnTo>
                    <a:pt x="794" y="397"/>
                  </a:lnTo>
                  <a:cubicBezTo>
                    <a:pt x="813" y="399"/>
                    <a:pt x="832" y="405"/>
                    <a:pt x="837" y="408"/>
                  </a:cubicBezTo>
                  <a:lnTo>
                    <a:pt x="847" y="415"/>
                  </a:lnTo>
                  <a:lnTo>
                    <a:pt x="855" y="411"/>
                  </a:lnTo>
                  <a:lnTo>
                    <a:pt x="863" y="407"/>
                  </a:lnTo>
                  <a:lnTo>
                    <a:pt x="863" y="381"/>
                  </a:lnTo>
                  <a:lnTo>
                    <a:pt x="849" y="375"/>
                  </a:lnTo>
                  <a:cubicBezTo>
                    <a:pt x="841" y="371"/>
                    <a:pt x="828" y="361"/>
                    <a:pt x="821" y="352"/>
                  </a:cubicBezTo>
                  <a:lnTo>
                    <a:pt x="809" y="335"/>
                  </a:lnTo>
                  <a:lnTo>
                    <a:pt x="823" y="320"/>
                  </a:lnTo>
                  <a:lnTo>
                    <a:pt x="838" y="304"/>
                  </a:lnTo>
                  <a:lnTo>
                    <a:pt x="966" y="296"/>
                  </a:lnTo>
                  <a:lnTo>
                    <a:pt x="982" y="282"/>
                  </a:lnTo>
                  <a:lnTo>
                    <a:pt x="999" y="268"/>
                  </a:lnTo>
                  <a:lnTo>
                    <a:pt x="991" y="252"/>
                  </a:lnTo>
                  <a:cubicBezTo>
                    <a:pt x="986" y="243"/>
                    <a:pt x="971" y="225"/>
                    <a:pt x="957" y="211"/>
                  </a:cubicBezTo>
                  <a:lnTo>
                    <a:pt x="931" y="186"/>
                  </a:lnTo>
                  <a:lnTo>
                    <a:pt x="909" y="176"/>
                  </a:lnTo>
                  <a:lnTo>
                    <a:pt x="887" y="167"/>
                  </a:lnTo>
                  <a:lnTo>
                    <a:pt x="891" y="140"/>
                  </a:lnTo>
                  <a:lnTo>
                    <a:pt x="896" y="114"/>
                  </a:lnTo>
                  <a:lnTo>
                    <a:pt x="854" y="97"/>
                  </a:lnTo>
                  <a:lnTo>
                    <a:pt x="826" y="129"/>
                  </a:lnTo>
                  <a:lnTo>
                    <a:pt x="814" y="121"/>
                  </a:lnTo>
                  <a:lnTo>
                    <a:pt x="803" y="113"/>
                  </a:lnTo>
                  <a:lnTo>
                    <a:pt x="778" y="118"/>
                  </a:lnTo>
                  <a:lnTo>
                    <a:pt x="754" y="122"/>
                  </a:lnTo>
                  <a:lnTo>
                    <a:pt x="705" y="80"/>
                  </a:lnTo>
                  <a:lnTo>
                    <a:pt x="656" y="38"/>
                  </a:lnTo>
                  <a:lnTo>
                    <a:pt x="562" y="0"/>
                  </a:lnTo>
                  <a:lnTo>
                    <a:pt x="490" y="0"/>
                  </a:lnTo>
                  <a:lnTo>
                    <a:pt x="409" y="34"/>
                  </a:lnTo>
                  <a:lnTo>
                    <a:pt x="378" y="64"/>
                  </a:lnTo>
                  <a:lnTo>
                    <a:pt x="348" y="93"/>
                  </a:lnTo>
                  <a:lnTo>
                    <a:pt x="338" y="147"/>
                  </a:lnTo>
                  <a:lnTo>
                    <a:pt x="327" y="147"/>
                  </a:lnTo>
                  <a:cubicBezTo>
                    <a:pt x="321" y="147"/>
                    <a:pt x="287" y="140"/>
                    <a:pt x="251" y="133"/>
                  </a:cubicBezTo>
                  <a:lnTo>
                    <a:pt x="185" y="119"/>
                  </a:lnTo>
                  <a:lnTo>
                    <a:pt x="137" y="122"/>
                  </a:lnTo>
                  <a:lnTo>
                    <a:pt x="89" y="125"/>
                  </a:lnTo>
                  <a:lnTo>
                    <a:pt x="61" y="143"/>
                  </a:lnTo>
                  <a:lnTo>
                    <a:pt x="34" y="161"/>
                  </a:lnTo>
                  <a:lnTo>
                    <a:pt x="0" y="222"/>
                  </a:lnTo>
                  <a:lnTo>
                    <a:pt x="10" y="280"/>
                  </a:lnTo>
                  <a:lnTo>
                    <a:pt x="28" y="300"/>
                  </a:lnTo>
                  <a:cubicBezTo>
                    <a:pt x="38" y="311"/>
                    <a:pt x="54" y="326"/>
                    <a:pt x="64" y="333"/>
                  </a:cubicBezTo>
                  <a:cubicBezTo>
                    <a:pt x="75" y="340"/>
                    <a:pt x="95" y="351"/>
                    <a:pt x="110" y="357"/>
                  </a:cubicBezTo>
                  <a:cubicBezTo>
                    <a:pt x="125" y="364"/>
                    <a:pt x="165" y="375"/>
                    <a:pt x="200" y="382"/>
                  </a:cubicBezTo>
                  <a:lnTo>
                    <a:pt x="263" y="395"/>
                  </a:lnTo>
                  <a:lnTo>
                    <a:pt x="281" y="405"/>
                  </a:lnTo>
                  <a:cubicBezTo>
                    <a:pt x="291" y="410"/>
                    <a:pt x="306" y="425"/>
                    <a:pt x="315" y="436"/>
                  </a:cubicBezTo>
                  <a:lnTo>
                    <a:pt x="330" y="458"/>
                  </a:lnTo>
                  <a:lnTo>
                    <a:pt x="330" y="472"/>
                  </a:lnTo>
                  <a:lnTo>
                    <a:pt x="330" y="487"/>
                  </a:lnTo>
                  <a:lnTo>
                    <a:pt x="338" y="491"/>
                  </a:lnTo>
                </a:path>
              </a:pathLst>
            </a:custGeom>
            <a:solidFill>
              <a:srgbClr val="4F4F4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 name="Freeform 34"/>
            <p:cNvSpPr>
              <a:spLocks noChangeArrowheads="1"/>
            </p:cNvSpPr>
            <p:nvPr/>
          </p:nvSpPr>
          <p:spPr bwMode="auto">
            <a:xfrm>
              <a:off x="182" y="1063"/>
              <a:ext cx="378" cy="189"/>
            </a:xfrm>
            <a:custGeom>
              <a:avLst/>
              <a:gdLst>
                <a:gd name="T0" fmla="*/ 346 w 997"/>
                <a:gd name="T1" fmla="*/ 484 h 497"/>
                <a:gd name="T2" fmla="*/ 321 w 997"/>
                <a:gd name="T3" fmla="*/ 410 h 497"/>
                <a:gd name="T4" fmla="*/ 250 w 997"/>
                <a:gd name="T5" fmla="*/ 370 h 497"/>
                <a:gd name="T6" fmla="*/ 162 w 997"/>
                <a:gd name="T7" fmla="*/ 356 h 497"/>
                <a:gd name="T8" fmla="*/ 79 w 997"/>
                <a:gd name="T9" fmla="*/ 321 h 497"/>
                <a:gd name="T10" fmla="*/ 38 w 997"/>
                <a:gd name="T11" fmla="*/ 208 h 497"/>
                <a:gd name="T12" fmla="*/ 69 w 997"/>
                <a:gd name="T13" fmla="*/ 172 h 497"/>
                <a:gd name="T14" fmla="*/ 133 w 997"/>
                <a:gd name="T15" fmla="*/ 153 h 497"/>
                <a:gd name="T16" fmla="*/ 300 w 997"/>
                <a:gd name="T17" fmla="*/ 191 h 497"/>
                <a:gd name="T18" fmla="*/ 332 w 997"/>
                <a:gd name="T19" fmla="*/ 226 h 497"/>
                <a:gd name="T20" fmla="*/ 355 w 997"/>
                <a:gd name="T21" fmla="*/ 269 h 497"/>
                <a:gd name="T22" fmla="*/ 404 w 997"/>
                <a:gd name="T23" fmla="*/ 346 h 497"/>
                <a:gd name="T24" fmla="*/ 444 w 997"/>
                <a:gd name="T25" fmla="*/ 409 h 497"/>
                <a:gd name="T26" fmla="*/ 487 w 997"/>
                <a:gd name="T27" fmla="*/ 409 h 497"/>
                <a:gd name="T28" fmla="*/ 502 w 997"/>
                <a:gd name="T29" fmla="*/ 401 h 497"/>
                <a:gd name="T30" fmla="*/ 526 w 997"/>
                <a:gd name="T31" fmla="*/ 418 h 497"/>
                <a:gd name="T32" fmla="*/ 491 w 997"/>
                <a:gd name="T33" fmla="*/ 390 h 497"/>
                <a:gd name="T34" fmla="*/ 448 w 997"/>
                <a:gd name="T35" fmla="*/ 363 h 497"/>
                <a:gd name="T36" fmla="*/ 479 w 997"/>
                <a:gd name="T37" fmla="*/ 341 h 497"/>
                <a:gd name="T38" fmla="*/ 544 w 997"/>
                <a:gd name="T39" fmla="*/ 353 h 497"/>
                <a:gd name="T40" fmla="*/ 565 w 997"/>
                <a:gd name="T41" fmla="*/ 336 h 497"/>
                <a:gd name="T42" fmla="*/ 661 w 997"/>
                <a:gd name="T43" fmla="*/ 373 h 497"/>
                <a:gd name="T44" fmla="*/ 734 w 997"/>
                <a:gd name="T45" fmla="*/ 460 h 497"/>
                <a:gd name="T46" fmla="*/ 744 w 997"/>
                <a:gd name="T47" fmla="*/ 453 h 497"/>
                <a:gd name="T48" fmla="*/ 779 w 997"/>
                <a:gd name="T49" fmla="*/ 480 h 497"/>
                <a:gd name="T50" fmla="*/ 769 w 997"/>
                <a:gd name="T51" fmla="*/ 436 h 497"/>
                <a:gd name="T52" fmla="*/ 776 w 997"/>
                <a:gd name="T53" fmla="*/ 417 h 497"/>
                <a:gd name="T54" fmla="*/ 737 w 997"/>
                <a:gd name="T55" fmla="*/ 413 h 497"/>
                <a:gd name="T56" fmla="*/ 734 w 997"/>
                <a:gd name="T57" fmla="*/ 400 h 497"/>
                <a:gd name="T58" fmla="*/ 850 w 997"/>
                <a:gd name="T59" fmla="*/ 416 h 497"/>
                <a:gd name="T60" fmla="*/ 863 w 997"/>
                <a:gd name="T61" fmla="*/ 392 h 497"/>
                <a:gd name="T62" fmla="*/ 844 w 997"/>
                <a:gd name="T63" fmla="*/ 374 h 497"/>
                <a:gd name="T64" fmla="*/ 808 w 997"/>
                <a:gd name="T65" fmla="*/ 337 h 497"/>
                <a:gd name="T66" fmla="*/ 845 w 997"/>
                <a:gd name="T67" fmla="*/ 300 h 497"/>
                <a:gd name="T68" fmla="*/ 964 w 997"/>
                <a:gd name="T69" fmla="*/ 299 h 497"/>
                <a:gd name="T70" fmla="*/ 996 w 997"/>
                <a:gd name="T71" fmla="*/ 269 h 497"/>
                <a:gd name="T72" fmla="*/ 948 w 997"/>
                <a:gd name="T73" fmla="*/ 201 h 497"/>
                <a:gd name="T74" fmla="*/ 887 w 997"/>
                <a:gd name="T75" fmla="*/ 169 h 497"/>
                <a:gd name="T76" fmla="*/ 897 w 997"/>
                <a:gd name="T77" fmla="*/ 115 h 497"/>
                <a:gd name="T78" fmla="*/ 859 w 997"/>
                <a:gd name="T79" fmla="*/ 104 h 497"/>
                <a:gd name="T80" fmla="*/ 840 w 997"/>
                <a:gd name="T81" fmla="*/ 123 h 497"/>
                <a:gd name="T82" fmla="*/ 813 w 997"/>
                <a:gd name="T83" fmla="*/ 125 h 497"/>
                <a:gd name="T84" fmla="*/ 778 w 997"/>
                <a:gd name="T85" fmla="*/ 122 h 497"/>
                <a:gd name="T86" fmla="*/ 702 w 997"/>
                <a:gd name="T87" fmla="*/ 82 h 497"/>
                <a:gd name="T88" fmla="*/ 600 w 997"/>
                <a:gd name="T89" fmla="*/ 17 h 497"/>
                <a:gd name="T90" fmla="*/ 513 w 997"/>
                <a:gd name="T91" fmla="*/ 4 h 497"/>
                <a:gd name="T92" fmla="*/ 434 w 997"/>
                <a:gd name="T93" fmla="*/ 27 h 497"/>
                <a:gd name="T94" fmla="*/ 372 w 997"/>
                <a:gd name="T95" fmla="*/ 73 h 497"/>
                <a:gd name="T96" fmla="*/ 343 w 997"/>
                <a:gd name="T97" fmla="*/ 127 h 497"/>
                <a:gd name="T98" fmla="*/ 281 w 997"/>
                <a:gd name="T99" fmla="*/ 142 h 497"/>
                <a:gd name="T100" fmla="*/ 142 w 997"/>
                <a:gd name="T101" fmla="*/ 120 h 497"/>
                <a:gd name="T102" fmla="*/ 87 w 997"/>
                <a:gd name="T103" fmla="*/ 129 h 497"/>
                <a:gd name="T104" fmla="*/ 31 w 997"/>
                <a:gd name="T105" fmla="*/ 171 h 497"/>
                <a:gd name="T106" fmla="*/ 0 w 997"/>
                <a:gd name="T107" fmla="*/ 223 h 497"/>
                <a:gd name="T108" fmla="*/ 22 w 997"/>
                <a:gd name="T109" fmla="*/ 291 h 497"/>
                <a:gd name="T110" fmla="*/ 110 w 997"/>
                <a:gd name="T111" fmla="*/ 357 h 497"/>
                <a:gd name="T112" fmla="*/ 271 w 997"/>
                <a:gd name="T113" fmla="*/ 398 h 497"/>
                <a:gd name="T114" fmla="*/ 314 w 997"/>
                <a:gd name="T115" fmla="*/ 426 h 497"/>
                <a:gd name="T116" fmla="*/ 342 w 997"/>
                <a:gd name="T117" fmla="*/ 49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97" h="497">
                  <a:moveTo>
                    <a:pt x="342" y="496"/>
                  </a:moveTo>
                  <a:cubicBezTo>
                    <a:pt x="344" y="496"/>
                    <a:pt x="346" y="491"/>
                    <a:pt x="346" y="484"/>
                  </a:cubicBezTo>
                  <a:cubicBezTo>
                    <a:pt x="346" y="477"/>
                    <a:pt x="340" y="458"/>
                    <a:pt x="333" y="441"/>
                  </a:cubicBezTo>
                  <a:lnTo>
                    <a:pt x="321" y="410"/>
                  </a:lnTo>
                  <a:lnTo>
                    <a:pt x="285" y="390"/>
                  </a:lnTo>
                  <a:lnTo>
                    <a:pt x="250" y="370"/>
                  </a:lnTo>
                  <a:lnTo>
                    <a:pt x="206" y="363"/>
                  </a:lnTo>
                  <a:lnTo>
                    <a:pt x="162" y="356"/>
                  </a:lnTo>
                  <a:lnTo>
                    <a:pt x="120" y="338"/>
                  </a:lnTo>
                  <a:lnTo>
                    <a:pt x="79" y="321"/>
                  </a:lnTo>
                  <a:lnTo>
                    <a:pt x="31" y="274"/>
                  </a:lnTo>
                  <a:lnTo>
                    <a:pt x="38" y="208"/>
                  </a:lnTo>
                  <a:lnTo>
                    <a:pt x="53" y="190"/>
                  </a:lnTo>
                  <a:lnTo>
                    <a:pt x="69" y="172"/>
                  </a:lnTo>
                  <a:lnTo>
                    <a:pt x="101" y="163"/>
                  </a:lnTo>
                  <a:lnTo>
                    <a:pt x="133" y="153"/>
                  </a:lnTo>
                  <a:lnTo>
                    <a:pt x="202" y="167"/>
                  </a:lnTo>
                  <a:cubicBezTo>
                    <a:pt x="240" y="175"/>
                    <a:pt x="284" y="186"/>
                    <a:pt x="300" y="191"/>
                  </a:cubicBezTo>
                  <a:lnTo>
                    <a:pt x="328" y="202"/>
                  </a:lnTo>
                  <a:lnTo>
                    <a:pt x="332" y="226"/>
                  </a:lnTo>
                  <a:lnTo>
                    <a:pt x="337" y="250"/>
                  </a:lnTo>
                  <a:lnTo>
                    <a:pt x="355" y="269"/>
                  </a:lnTo>
                  <a:cubicBezTo>
                    <a:pt x="365" y="279"/>
                    <a:pt x="380" y="298"/>
                    <a:pt x="388" y="310"/>
                  </a:cubicBezTo>
                  <a:cubicBezTo>
                    <a:pt x="396" y="323"/>
                    <a:pt x="403" y="339"/>
                    <a:pt x="404" y="346"/>
                  </a:cubicBezTo>
                  <a:lnTo>
                    <a:pt x="404" y="360"/>
                  </a:lnTo>
                  <a:lnTo>
                    <a:pt x="444" y="409"/>
                  </a:lnTo>
                  <a:lnTo>
                    <a:pt x="470" y="402"/>
                  </a:lnTo>
                  <a:lnTo>
                    <a:pt x="487" y="409"/>
                  </a:lnTo>
                  <a:lnTo>
                    <a:pt x="502" y="417"/>
                  </a:lnTo>
                  <a:lnTo>
                    <a:pt x="502" y="401"/>
                  </a:lnTo>
                  <a:lnTo>
                    <a:pt x="514" y="409"/>
                  </a:lnTo>
                  <a:lnTo>
                    <a:pt x="526" y="418"/>
                  </a:lnTo>
                  <a:lnTo>
                    <a:pt x="526" y="402"/>
                  </a:lnTo>
                  <a:lnTo>
                    <a:pt x="491" y="390"/>
                  </a:lnTo>
                  <a:lnTo>
                    <a:pt x="457" y="377"/>
                  </a:lnTo>
                  <a:lnTo>
                    <a:pt x="448" y="363"/>
                  </a:lnTo>
                  <a:lnTo>
                    <a:pt x="439" y="350"/>
                  </a:lnTo>
                  <a:lnTo>
                    <a:pt x="479" y="341"/>
                  </a:lnTo>
                  <a:lnTo>
                    <a:pt x="501" y="345"/>
                  </a:lnTo>
                  <a:cubicBezTo>
                    <a:pt x="512" y="347"/>
                    <a:pt x="532" y="351"/>
                    <a:pt x="544" y="353"/>
                  </a:cubicBezTo>
                  <a:lnTo>
                    <a:pt x="565" y="358"/>
                  </a:lnTo>
                  <a:lnTo>
                    <a:pt x="565" y="336"/>
                  </a:lnTo>
                  <a:lnTo>
                    <a:pt x="621" y="336"/>
                  </a:lnTo>
                  <a:lnTo>
                    <a:pt x="661" y="373"/>
                  </a:lnTo>
                  <a:cubicBezTo>
                    <a:pt x="684" y="394"/>
                    <a:pt x="710" y="422"/>
                    <a:pt x="718" y="435"/>
                  </a:cubicBezTo>
                  <a:lnTo>
                    <a:pt x="734" y="460"/>
                  </a:lnTo>
                  <a:lnTo>
                    <a:pt x="739" y="456"/>
                  </a:lnTo>
                  <a:lnTo>
                    <a:pt x="744" y="453"/>
                  </a:lnTo>
                  <a:lnTo>
                    <a:pt x="762" y="466"/>
                  </a:lnTo>
                  <a:lnTo>
                    <a:pt x="779" y="480"/>
                  </a:lnTo>
                  <a:lnTo>
                    <a:pt x="774" y="458"/>
                  </a:lnTo>
                  <a:lnTo>
                    <a:pt x="769" y="436"/>
                  </a:lnTo>
                  <a:lnTo>
                    <a:pt x="794" y="436"/>
                  </a:lnTo>
                  <a:lnTo>
                    <a:pt x="776" y="417"/>
                  </a:lnTo>
                  <a:lnTo>
                    <a:pt x="757" y="415"/>
                  </a:lnTo>
                  <a:lnTo>
                    <a:pt x="737" y="413"/>
                  </a:lnTo>
                  <a:lnTo>
                    <a:pt x="736" y="406"/>
                  </a:lnTo>
                  <a:lnTo>
                    <a:pt x="734" y="400"/>
                  </a:lnTo>
                  <a:lnTo>
                    <a:pt x="801" y="395"/>
                  </a:lnTo>
                  <a:lnTo>
                    <a:pt x="850" y="416"/>
                  </a:lnTo>
                  <a:lnTo>
                    <a:pt x="857" y="408"/>
                  </a:lnTo>
                  <a:cubicBezTo>
                    <a:pt x="860" y="403"/>
                    <a:pt x="863" y="396"/>
                    <a:pt x="863" y="392"/>
                  </a:cubicBezTo>
                  <a:lnTo>
                    <a:pt x="863" y="384"/>
                  </a:lnTo>
                  <a:lnTo>
                    <a:pt x="844" y="374"/>
                  </a:lnTo>
                  <a:cubicBezTo>
                    <a:pt x="833" y="368"/>
                    <a:pt x="821" y="357"/>
                    <a:pt x="816" y="350"/>
                  </a:cubicBezTo>
                  <a:lnTo>
                    <a:pt x="808" y="337"/>
                  </a:lnTo>
                  <a:lnTo>
                    <a:pt x="827" y="319"/>
                  </a:lnTo>
                  <a:lnTo>
                    <a:pt x="845" y="300"/>
                  </a:lnTo>
                  <a:lnTo>
                    <a:pt x="905" y="299"/>
                  </a:lnTo>
                  <a:lnTo>
                    <a:pt x="964" y="299"/>
                  </a:lnTo>
                  <a:lnTo>
                    <a:pt x="980" y="286"/>
                  </a:lnTo>
                  <a:cubicBezTo>
                    <a:pt x="989" y="280"/>
                    <a:pt x="996" y="271"/>
                    <a:pt x="996" y="269"/>
                  </a:cubicBezTo>
                  <a:cubicBezTo>
                    <a:pt x="996" y="266"/>
                    <a:pt x="986" y="249"/>
                    <a:pt x="972" y="232"/>
                  </a:cubicBezTo>
                  <a:lnTo>
                    <a:pt x="948" y="201"/>
                  </a:lnTo>
                  <a:lnTo>
                    <a:pt x="917" y="185"/>
                  </a:lnTo>
                  <a:lnTo>
                    <a:pt x="887" y="169"/>
                  </a:lnTo>
                  <a:lnTo>
                    <a:pt x="892" y="142"/>
                  </a:lnTo>
                  <a:lnTo>
                    <a:pt x="897" y="115"/>
                  </a:lnTo>
                  <a:lnTo>
                    <a:pt x="878" y="110"/>
                  </a:lnTo>
                  <a:lnTo>
                    <a:pt x="859" y="104"/>
                  </a:lnTo>
                  <a:lnTo>
                    <a:pt x="840" y="110"/>
                  </a:lnTo>
                  <a:lnTo>
                    <a:pt x="840" y="123"/>
                  </a:lnTo>
                  <a:cubicBezTo>
                    <a:pt x="840" y="130"/>
                    <a:pt x="838" y="135"/>
                    <a:pt x="836" y="135"/>
                  </a:cubicBezTo>
                  <a:cubicBezTo>
                    <a:pt x="833" y="135"/>
                    <a:pt x="823" y="131"/>
                    <a:pt x="813" y="125"/>
                  </a:cubicBezTo>
                  <a:lnTo>
                    <a:pt x="794" y="114"/>
                  </a:lnTo>
                  <a:lnTo>
                    <a:pt x="778" y="122"/>
                  </a:lnTo>
                  <a:lnTo>
                    <a:pt x="761" y="129"/>
                  </a:lnTo>
                  <a:lnTo>
                    <a:pt x="702" y="82"/>
                  </a:lnTo>
                  <a:lnTo>
                    <a:pt x="644" y="34"/>
                  </a:lnTo>
                  <a:lnTo>
                    <a:pt x="600" y="17"/>
                  </a:lnTo>
                  <a:lnTo>
                    <a:pt x="556" y="0"/>
                  </a:lnTo>
                  <a:lnTo>
                    <a:pt x="513" y="4"/>
                  </a:lnTo>
                  <a:lnTo>
                    <a:pt x="471" y="8"/>
                  </a:lnTo>
                  <a:lnTo>
                    <a:pt x="434" y="27"/>
                  </a:lnTo>
                  <a:lnTo>
                    <a:pt x="397" y="46"/>
                  </a:lnTo>
                  <a:lnTo>
                    <a:pt x="372" y="73"/>
                  </a:lnTo>
                  <a:lnTo>
                    <a:pt x="348" y="101"/>
                  </a:lnTo>
                  <a:lnTo>
                    <a:pt x="343" y="127"/>
                  </a:lnTo>
                  <a:lnTo>
                    <a:pt x="338" y="154"/>
                  </a:lnTo>
                  <a:lnTo>
                    <a:pt x="281" y="142"/>
                  </a:lnTo>
                  <a:cubicBezTo>
                    <a:pt x="250" y="135"/>
                    <a:pt x="206" y="127"/>
                    <a:pt x="184" y="125"/>
                  </a:cubicBezTo>
                  <a:lnTo>
                    <a:pt x="142" y="120"/>
                  </a:lnTo>
                  <a:lnTo>
                    <a:pt x="114" y="125"/>
                  </a:lnTo>
                  <a:lnTo>
                    <a:pt x="87" y="129"/>
                  </a:lnTo>
                  <a:lnTo>
                    <a:pt x="59" y="150"/>
                  </a:lnTo>
                  <a:lnTo>
                    <a:pt x="31" y="171"/>
                  </a:lnTo>
                  <a:lnTo>
                    <a:pt x="16" y="197"/>
                  </a:lnTo>
                  <a:lnTo>
                    <a:pt x="0" y="223"/>
                  </a:lnTo>
                  <a:lnTo>
                    <a:pt x="6" y="248"/>
                  </a:lnTo>
                  <a:cubicBezTo>
                    <a:pt x="8" y="262"/>
                    <a:pt x="16" y="281"/>
                    <a:pt x="22" y="291"/>
                  </a:cubicBezTo>
                  <a:cubicBezTo>
                    <a:pt x="28" y="301"/>
                    <a:pt x="42" y="316"/>
                    <a:pt x="54" y="326"/>
                  </a:cubicBezTo>
                  <a:cubicBezTo>
                    <a:pt x="66" y="335"/>
                    <a:pt x="91" y="349"/>
                    <a:pt x="110" y="357"/>
                  </a:cubicBezTo>
                  <a:cubicBezTo>
                    <a:pt x="129" y="365"/>
                    <a:pt x="174" y="377"/>
                    <a:pt x="208" y="384"/>
                  </a:cubicBezTo>
                  <a:lnTo>
                    <a:pt x="271" y="398"/>
                  </a:lnTo>
                  <a:lnTo>
                    <a:pt x="293" y="412"/>
                  </a:lnTo>
                  <a:lnTo>
                    <a:pt x="314" y="426"/>
                  </a:lnTo>
                  <a:lnTo>
                    <a:pt x="326" y="461"/>
                  </a:lnTo>
                  <a:cubicBezTo>
                    <a:pt x="333" y="481"/>
                    <a:pt x="340" y="496"/>
                    <a:pt x="342" y="496"/>
                  </a:cubicBezTo>
                </a:path>
              </a:pathLst>
            </a:custGeom>
            <a:solidFill>
              <a:srgbClr val="2E2E2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 name="Freeform 35"/>
            <p:cNvSpPr>
              <a:spLocks noChangeArrowheads="1"/>
            </p:cNvSpPr>
            <p:nvPr/>
          </p:nvSpPr>
          <p:spPr bwMode="auto">
            <a:xfrm>
              <a:off x="186" y="1066"/>
              <a:ext cx="376" cy="184"/>
            </a:xfrm>
            <a:custGeom>
              <a:avLst/>
              <a:gdLst>
                <a:gd name="T0" fmla="*/ 325 w 992"/>
                <a:gd name="T1" fmla="*/ 443 h 485"/>
                <a:gd name="T2" fmla="*/ 254 w 992"/>
                <a:gd name="T3" fmla="*/ 374 h 485"/>
                <a:gd name="T4" fmla="*/ 98 w 992"/>
                <a:gd name="T5" fmla="*/ 330 h 485"/>
                <a:gd name="T6" fmla="*/ 21 w 992"/>
                <a:gd name="T7" fmla="*/ 220 h 485"/>
                <a:gd name="T8" fmla="*/ 79 w 992"/>
                <a:gd name="T9" fmla="*/ 157 h 485"/>
                <a:gd name="T10" fmla="*/ 300 w 992"/>
                <a:gd name="T11" fmla="*/ 186 h 485"/>
                <a:gd name="T12" fmla="*/ 345 w 992"/>
                <a:gd name="T13" fmla="*/ 257 h 485"/>
                <a:gd name="T14" fmla="*/ 395 w 992"/>
                <a:gd name="T15" fmla="*/ 337 h 485"/>
                <a:gd name="T16" fmla="*/ 436 w 992"/>
                <a:gd name="T17" fmla="*/ 392 h 485"/>
                <a:gd name="T18" fmla="*/ 486 w 992"/>
                <a:gd name="T19" fmla="*/ 384 h 485"/>
                <a:gd name="T20" fmla="*/ 427 w 992"/>
                <a:gd name="T21" fmla="*/ 349 h 485"/>
                <a:gd name="T22" fmla="*/ 472 w 992"/>
                <a:gd name="T23" fmla="*/ 330 h 485"/>
                <a:gd name="T24" fmla="*/ 549 w 992"/>
                <a:gd name="T25" fmla="*/ 346 h 485"/>
                <a:gd name="T26" fmla="*/ 548 w 992"/>
                <a:gd name="T27" fmla="*/ 330 h 485"/>
                <a:gd name="T28" fmla="*/ 702 w 992"/>
                <a:gd name="T29" fmla="*/ 407 h 485"/>
                <a:gd name="T30" fmla="*/ 730 w 992"/>
                <a:gd name="T31" fmla="*/ 450 h 485"/>
                <a:gd name="T32" fmla="*/ 753 w 992"/>
                <a:gd name="T33" fmla="*/ 451 h 485"/>
                <a:gd name="T34" fmla="*/ 754 w 992"/>
                <a:gd name="T35" fmla="*/ 431 h 485"/>
                <a:gd name="T36" fmla="*/ 771 w 992"/>
                <a:gd name="T37" fmla="*/ 414 h 485"/>
                <a:gd name="T38" fmla="*/ 727 w 992"/>
                <a:gd name="T39" fmla="*/ 401 h 485"/>
                <a:gd name="T40" fmla="*/ 790 w 992"/>
                <a:gd name="T41" fmla="*/ 378 h 485"/>
                <a:gd name="T42" fmla="*/ 831 w 992"/>
                <a:gd name="T43" fmla="*/ 397 h 485"/>
                <a:gd name="T44" fmla="*/ 857 w 992"/>
                <a:gd name="T45" fmla="*/ 391 h 485"/>
                <a:gd name="T46" fmla="*/ 812 w 992"/>
                <a:gd name="T47" fmla="*/ 377 h 485"/>
                <a:gd name="T48" fmla="*/ 799 w 992"/>
                <a:gd name="T49" fmla="*/ 336 h 485"/>
                <a:gd name="T50" fmla="*/ 832 w 992"/>
                <a:gd name="T51" fmla="*/ 299 h 485"/>
                <a:gd name="T52" fmla="*/ 937 w 992"/>
                <a:gd name="T53" fmla="*/ 291 h 485"/>
                <a:gd name="T54" fmla="*/ 991 w 992"/>
                <a:gd name="T55" fmla="*/ 264 h 485"/>
                <a:gd name="T56" fmla="*/ 903 w 992"/>
                <a:gd name="T57" fmla="*/ 179 h 485"/>
                <a:gd name="T58" fmla="*/ 888 w 992"/>
                <a:gd name="T59" fmla="*/ 123 h 485"/>
                <a:gd name="T60" fmla="*/ 833 w 992"/>
                <a:gd name="T61" fmla="*/ 116 h 485"/>
                <a:gd name="T62" fmla="*/ 805 w 992"/>
                <a:gd name="T63" fmla="*/ 114 h 485"/>
                <a:gd name="T64" fmla="*/ 646 w 992"/>
                <a:gd name="T65" fmla="*/ 38 h 485"/>
                <a:gd name="T66" fmla="*/ 517 w 992"/>
                <a:gd name="T67" fmla="*/ 0 h 485"/>
                <a:gd name="T68" fmla="*/ 411 w 992"/>
                <a:gd name="T69" fmla="*/ 28 h 485"/>
                <a:gd name="T70" fmla="*/ 340 w 992"/>
                <a:gd name="T71" fmla="*/ 109 h 485"/>
                <a:gd name="T72" fmla="*/ 268 w 992"/>
                <a:gd name="T73" fmla="*/ 136 h 485"/>
                <a:gd name="T74" fmla="*/ 89 w 992"/>
                <a:gd name="T75" fmla="*/ 126 h 485"/>
                <a:gd name="T76" fmla="*/ 11 w 992"/>
                <a:gd name="T77" fmla="*/ 189 h 485"/>
                <a:gd name="T78" fmla="*/ 12 w 992"/>
                <a:gd name="T79" fmla="*/ 281 h 485"/>
                <a:gd name="T80" fmla="*/ 107 w 992"/>
                <a:gd name="T81" fmla="*/ 352 h 485"/>
                <a:gd name="T82" fmla="*/ 275 w 992"/>
                <a:gd name="T83" fmla="*/ 393 h 485"/>
                <a:gd name="T84" fmla="*/ 322 w 992"/>
                <a:gd name="T85" fmla="*/ 456 h 485"/>
                <a:gd name="T86" fmla="*/ 513 w 992"/>
                <a:gd name="T87" fmla="*/ 397 h 485"/>
                <a:gd name="T88" fmla="*/ 497 w 992"/>
                <a:gd name="T89" fmla="*/ 397 h 485"/>
                <a:gd name="T90" fmla="*/ 493 w 992"/>
                <a:gd name="T91" fmla="*/ 394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2" h="485">
                  <a:moveTo>
                    <a:pt x="322" y="456"/>
                  </a:moveTo>
                  <a:cubicBezTo>
                    <a:pt x="330" y="473"/>
                    <a:pt x="336" y="484"/>
                    <a:pt x="336" y="479"/>
                  </a:cubicBezTo>
                  <a:cubicBezTo>
                    <a:pt x="336" y="475"/>
                    <a:pt x="331" y="459"/>
                    <a:pt x="325" y="443"/>
                  </a:cubicBezTo>
                  <a:lnTo>
                    <a:pt x="313" y="414"/>
                  </a:lnTo>
                  <a:lnTo>
                    <a:pt x="296" y="399"/>
                  </a:lnTo>
                  <a:cubicBezTo>
                    <a:pt x="287" y="391"/>
                    <a:pt x="268" y="380"/>
                    <a:pt x="254" y="374"/>
                  </a:cubicBezTo>
                  <a:cubicBezTo>
                    <a:pt x="240" y="368"/>
                    <a:pt x="207" y="360"/>
                    <a:pt x="182" y="356"/>
                  </a:cubicBezTo>
                  <a:lnTo>
                    <a:pt x="137" y="349"/>
                  </a:lnTo>
                  <a:lnTo>
                    <a:pt x="98" y="330"/>
                  </a:lnTo>
                  <a:lnTo>
                    <a:pt x="58" y="311"/>
                  </a:lnTo>
                  <a:lnTo>
                    <a:pt x="21" y="268"/>
                  </a:lnTo>
                  <a:lnTo>
                    <a:pt x="21" y="220"/>
                  </a:lnTo>
                  <a:lnTo>
                    <a:pt x="37" y="192"/>
                  </a:lnTo>
                  <a:lnTo>
                    <a:pt x="54" y="164"/>
                  </a:lnTo>
                  <a:lnTo>
                    <a:pt x="79" y="157"/>
                  </a:lnTo>
                  <a:cubicBezTo>
                    <a:pt x="93" y="153"/>
                    <a:pt x="114" y="149"/>
                    <a:pt x="127" y="149"/>
                  </a:cubicBezTo>
                  <a:cubicBezTo>
                    <a:pt x="140" y="149"/>
                    <a:pt x="177" y="155"/>
                    <a:pt x="210" y="163"/>
                  </a:cubicBezTo>
                  <a:cubicBezTo>
                    <a:pt x="244" y="170"/>
                    <a:pt x="284" y="181"/>
                    <a:pt x="300" y="186"/>
                  </a:cubicBezTo>
                  <a:lnTo>
                    <a:pt x="329" y="196"/>
                  </a:lnTo>
                  <a:lnTo>
                    <a:pt x="329" y="241"/>
                  </a:lnTo>
                  <a:lnTo>
                    <a:pt x="345" y="257"/>
                  </a:lnTo>
                  <a:cubicBezTo>
                    <a:pt x="354" y="266"/>
                    <a:pt x="370" y="285"/>
                    <a:pt x="380" y="299"/>
                  </a:cubicBezTo>
                  <a:lnTo>
                    <a:pt x="400" y="325"/>
                  </a:lnTo>
                  <a:lnTo>
                    <a:pt x="395" y="337"/>
                  </a:lnTo>
                  <a:lnTo>
                    <a:pt x="390" y="350"/>
                  </a:lnTo>
                  <a:lnTo>
                    <a:pt x="412" y="372"/>
                  </a:lnTo>
                  <a:cubicBezTo>
                    <a:pt x="423" y="384"/>
                    <a:pt x="434" y="393"/>
                    <a:pt x="436" y="392"/>
                  </a:cubicBezTo>
                  <a:cubicBezTo>
                    <a:pt x="437" y="392"/>
                    <a:pt x="449" y="394"/>
                    <a:pt x="462" y="397"/>
                  </a:cubicBezTo>
                  <a:lnTo>
                    <a:pt x="486" y="403"/>
                  </a:lnTo>
                  <a:lnTo>
                    <a:pt x="486" y="384"/>
                  </a:lnTo>
                  <a:lnTo>
                    <a:pt x="465" y="384"/>
                  </a:lnTo>
                  <a:lnTo>
                    <a:pt x="446" y="366"/>
                  </a:lnTo>
                  <a:lnTo>
                    <a:pt x="427" y="349"/>
                  </a:lnTo>
                  <a:lnTo>
                    <a:pt x="442" y="340"/>
                  </a:lnTo>
                  <a:lnTo>
                    <a:pt x="457" y="330"/>
                  </a:lnTo>
                  <a:lnTo>
                    <a:pt x="472" y="330"/>
                  </a:lnTo>
                  <a:cubicBezTo>
                    <a:pt x="479" y="330"/>
                    <a:pt x="499" y="335"/>
                    <a:pt x="514" y="340"/>
                  </a:cubicBezTo>
                  <a:lnTo>
                    <a:pt x="542" y="350"/>
                  </a:lnTo>
                  <a:lnTo>
                    <a:pt x="549" y="346"/>
                  </a:lnTo>
                  <a:lnTo>
                    <a:pt x="557" y="342"/>
                  </a:lnTo>
                  <a:lnTo>
                    <a:pt x="552" y="336"/>
                  </a:lnTo>
                  <a:lnTo>
                    <a:pt x="548" y="330"/>
                  </a:lnTo>
                  <a:lnTo>
                    <a:pt x="616" y="330"/>
                  </a:lnTo>
                  <a:lnTo>
                    <a:pt x="659" y="368"/>
                  </a:lnTo>
                  <a:lnTo>
                    <a:pt x="702" y="407"/>
                  </a:lnTo>
                  <a:lnTo>
                    <a:pt x="712" y="429"/>
                  </a:lnTo>
                  <a:lnTo>
                    <a:pt x="723" y="450"/>
                  </a:lnTo>
                  <a:lnTo>
                    <a:pt x="730" y="450"/>
                  </a:lnTo>
                  <a:cubicBezTo>
                    <a:pt x="734" y="450"/>
                    <a:pt x="737" y="447"/>
                    <a:pt x="737" y="443"/>
                  </a:cubicBezTo>
                  <a:lnTo>
                    <a:pt x="737" y="435"/>
                  </a:lnTo>
                  <a:lnTo>
                    <a:pt x="753" y="451"/>
                  </a:lnTo>
                  <a:lnTo>
                    <a:pt x="769" y="467"/>
                  </a:lnTo>
                  <a:lnTo>
                    <a:pt x="764" y="454"/>
                  </a:lnTo>
                  <a:cubicBezTo>
                    <a:pt x="761" y="446"/>
                    <a:pt x="757" y="436"/>
                    <a:pt x="754" y="431"/>
                  </a:cubicBezTo>
                  <a:lnTo>
                    <a:pt x="750" y="421"/>
                  </a:lnTo>
                  <a:lnTo>
                    <a:pt x="777" y="430"/>
                  </a:lnTo>
                  <a:lnTo>
                    <a:pt x="771" y="414"/>
                  </a:lnTo>
                  <a:lnTo>
                    <a:pt x="748" y="410"/>
                  </a:lnTo>
                  <a:lnTo>
                    <a:pt x="726" y="407"/>
                  </a:lnTo>
                  <a:lnTo>
                    <a:pt x="727" y="401"/>
                  </a:lnTo>
                  <a:lnTo>
                    <a:pt x="728" y="394"/>
                  </a:lnTo>
                  <a:lnTo>
                    <a:pt x="759" y="386"/>
                  </a:lnTo>
                  <a:lnTo>
                    <a:pt x="790" y="378"/>
                  </a:lnTo>
                  <a:lnTo>
                    <a:pt x="795" y="388"/>
                  </a:lnTo>
                  <a:lnTo>
                    <a:pt x="799" y="397"/>
                  </a:lnTo>
                  <a:lnTo>
                    <a:pt x="831" y="397"/>
                  </a:lnTo>
                  <a:lnTo>
                    <a:pt x="831" y="413"/>
                  </a:lnTo>
                  <a:lnTo>
                    <a:pt x="844" y="402"/>
                  </a:lnTo>
                  <a:lnTo>
                    <a:pt x="857" y="391"/>
                  </a:lnTo>
                  <a:lnTo>
                    <a:pt x="836" y="370"/>
                  </a:lnTo>
                  <a:lnTo>
                    <a:pt x="824" y="373"/>
                  </a:lnTo>
                  <a:lnTo>
                    <a:pt x="812" y="377"/>
                  </a:lnTo>
                  <a:lnTo>
                    <a:pt x="823" y="368"/>
                  </a:lnTo>
                  <a:lnTo>
                    <a:pt x="811" y="352"/>
                  </a:lnTo>
                  <a:lnTo>
                    <a:pt x="799" y="336"/>
                  </a:lnTo>
                  <a:lnTo>
                    <a:pt x="803" y="323"/>
                  </a:lnTo>
                  <a:lnTo>
                    <a:pt x="808" y="310"/>
                  </a:lnTo>
                  <a:lnTo>
                    <a:pt x="832" y="299"/>
                  </a:lnTo>
                  <a:lnTo>
                    <a:pt x="856" y="289"/>
                  </a:lnTo>
                  <a:lnTo>
                    <a:pt x="888" y="290"/>
                  </a:lnTo>
                  <a:cubicBezTo>
                    <a:pt x="906" y="291"/>
                    <a:pt x="928" y="291"/>
                    <a:pt x="937" y="291"/>
                  </a:cubicBezTo>
                  <a:lnTo>
                    <a:pt x="952" y="290"/>
                  </a:lnTo>
                  <a:lnTo>
                    <a:pt x="972" y="277"/>
                  </a:lnTo>
                  <a:lnTo>
                    <a:pt x="991" y="264"/>
                  </a:lnTo>
                  <a:lnTo>
                    <a:pt x="964" y="230"/>
                  </a:lnTo>
                  <a:lnTo>
                    <a:pt x="937" y="196"/>
                  </a:lnTo>
                  <a:lnTo>
                    <a:pt x="903" y="179"/>
                  </a:lnTo>
                  <a:cubicBezTo>
                    <a:pt x="885" y="170"/>
                    <a:pt x="870" y="161"/>
                    <a:pt x="870" y="159"/>
                  </a:cubicBezTo>
                  <a:cubicBezTo>
                    <a:pt x="870" y="158"/>
                    <a:pt x="874" y="149"/>
                    <a:pt x="879" y="140"/>
                  </a:cubicBezTo>
                  <a:lnTo>
                    <a:pt x="888" y="123"/>
                  </a:lnTo>
                  <a:lnTo>
                    <a:pt x="868" y="103"/>
                  </a:lnTo>
                  <a:lnTo>
                    <a:pt x="837" y="103"/>
                  </a:lnTo>
                  <a:lnTo>
                    <a:pt x="833" y="116"/>
                  </a:lnTo>
                  <a:cubicBezTo>
                    <a:pt x="831" y="123"/>
                    <a:pt x="826" y="129"/>
                    <a:pt x="822" y="129"/>
                  </a:cubicBezTo>
                  <a:cubicBezTo>
                    <a:pt x="819" y="129"/>
                    <a:pt x="814" y="126"/>
                    <a:pt x="810" y="122"/>
                  </a:cubicBezTo>
                  <a:lnTo>
                    <a:pt x="805" y="114"/>
                  </a:lnTo>
                  <a:lnTo>
                    <a:pt x="749" y="122"/>
                  </a:lnTo>
                  <a:lnTo>
                    <a:pt x="698" y="80"/>
                  </a:lnTo>
                  <a:lnTo>
                    <a:pt x="646" y="38"/>
                  </a:lnTo>
                  <a:lnTo>
                    <a:pt x="603" y="19"/>
                  </a:lnTo>
                  <a:lnTo>
                    <a:pt x="560" y="0"/>
                  </a:lnTo>
                  <a:lnTo>
                    <a:pt x="517" y="0"/>
                  </a:lnTo>
                  <a:lnTo>
                    <a:pt x="474" y="0"/>
                  </a:lnTo>
                  <a:lnTo>
                    <a:pt x="443" y="14"/>
                  </a:lnTo>
                  <a:lnTo>
                    <a:pt x="411" y="28"/>
                  </a:lnTo>
                  <a:lnTo>
                    <a:pt x="378" y="56"/>
                  </a:lnTo>
                  <a:lnTo>
                    <a:pt x="344" y="85"/>
                  </a:lnTo>
                  <a:lnTo>
                    <a:pt x="340" y="109"/>
                  </a:lnTo>
                  <a:cubicBezTo>
                    <a:pt x="337" y="123"/>
                    <a:pt x="333" y="137"/>
                    <a:pt x="330" y="141"/>
                  </a:cubicBezTo>
                  <a:lnTo>
                    <a:pt x="325" y="149"/>
                  </a:lnTo>
                  <a:lnTo>
                    <a:pt x="268" y="136"/>
                  </a:lnTo>
                  <a:cubicBezTo>
                    <a:pt x="237" y="130"/>
                    <a:pt x="191" y="122"/>
                    <a:pt x="165" y="119"/>
                  </a:cubicBezTo>
                  <a:lnTo>
                    <a:pt x="120" y="115"/>
                  </a:lnTo>
                  <a:lnTo>
                    <a:pt x="89" y="126"/>
                  </a:lnTo>
                  <a:cubicBezTo>
                    <a:pt x="72" y="132"/>
                    <a:pt x="50" y="143"/>
                    <a:pt x="40" y="151"/>
                  </a:cubicBezTo>
                  <a:lnTo>
                    <a:pt x="22" y="166"/>
                  </a:lnTo>
                  <a:lnTo>
                    <a:pt x="11" y="189"/>
                  </a:lnTo>
                  <a:lnTo>
                    <a:pt x="0" y="212"/>
                  </a:lnTo>
                  <a:lnTo>
                    <a:pt x="0" y="258"/>
                  </a:lnTo>
                  <a:lnTo>
                    <a:pt x="12" y="281"/>
                  </a:lnTo>
                  <a:lnTo>
                    <a:pt x="25" y="303"/>
                  </a:lnTo>
                  <a:lnTo>
                    <a:pt x="54" y="323"/>
                  </a:lnTo>
                  <a:cubicBezTo>
                    <a:pt x="69" y="333"/>
                    <a:pt x="93" y="346"/>
                    <a:pt x="107" y="352"/>
                  </a:cubicBezTo>
                  <a:cubicBezTo>
                    <a:pt x="120" y="358"/>
                    <a:pt x="148" y="366"/>
                    <a:pt x="169" y="370"/>
                  </a:cubicBezTo>
                  <a:cubicBezTo>
                    <a:pt x="190" y="374"/>
                    <a:pt x="223" y="381"/>
                    <a:pt x="241" y="385"/>
                  </a:cubicBezTo>
                  <a:lnTo>
                    <a:pt x="275" y="393"/>
                  </a:lnTo>
                  <a:lnTo>
                    <a:pt x="292" y="409"/>
                  </a:lnTo>
                  <a:lnTo>
                    <a:pt x="309" y="425"/>
                  </a:lnTo>
                  <a:lnTo>
                    <a:pt x="322" y="456"/>
                  </a:lnTo>
                  <a:close/>
                  <a:moveTo>
                    <a:pt x="513" y="403"/>
                  </a:moveTo>
                  <a:cubicBezTo>
                    <a:pt x="515" y="403"/>
                    <a:pt x="517" y="402"/>
                    <a:pt x="517" y="400"/>
                  </a:cubicBezTo>
                  <a:cubicBezTo>
                    <a:pt x="517" y="398"/>
                    <a:pt x="515" y="397"/>
                    <a:pt x="513" y="397"/>
                  </a:cubicBezTo>
                  <a:cubicBezTo>
                    <a:pt x="511" y="397"/>
                    <a:pt x="509" y="398"/>
                    <a:pt x="509" y="400"/>
                  </a:cubicBezTo>
                  <a:cubicBezTo>
                    <a:pt x="509" y="402"/>
                    <a:pt x="511" y="403"/>
                    <a:pt x="513" y="403"/>
                  </a:cubicBezTo>
                  <a:close/>
                  <a:moveTo>
                    <a:pt x="497" y="397"/>
                  </a:moveTo>
                  <a:cubicBezTo>
                    <a:pt x="499" y="397"/>
                    <a:pt x="501" y="395"/>
                    <a:pt x="501" y="394"/>
                  </a:cubicBezTo>
                  <a:cubicBezTo>
                    <a:pt x="501" y="392"/>
                    <a:pt x="499" y="390"/>
                    <a:pt x="497" y="390"/>
                  </a:cubicBezTo>
                  <a:cubicBezTo>
                    <a:pt x="495" y="390"/>
                    <a:pt x="493" y="392"/>
                    <a:pt x="493" y="394"/>
                  </a:cubicBezTo>
                  <a:cubicBezTo>
                    <a:pt x="493" y="395"/>
                    <a:pt x="495" y="397"/>
                    <a:pt x="497" y="397"/>
                  </a:cubicBezTo>
                  <a:close/>
                </a:path>
              </a:pathLst>
            </a:custGeom>
            <a:solidFill>
              <a:srgbClr val="01010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119" name="Group 118"/>
          <p:cNvGrpSpPr/>
          <p:nvPr/>
        </p:nvGrpSpPr>
        <p:grpSpPr>
          <a:xfrm>
            <a:off x="1819258" y="3859140"/>
            <a:ext cx="4735003" cy="512858"/>
            <a:chOff x="1819258" y="3859140"/>
            <a:chExt cx="4735003" cy="512858"/>
          </a:xfrm>
        </p:grpSpPr>
        <p:grpSp>
          <p:nvGrpSpPr>
            <p:cNvPr id="61" name="Group 58"/>
            <p:cNvGrpSpPr>
              <a:grpSpLocks/>
            </p:cNvGrpSpPr>
            <p:nvPr/>
          </p:nvGrpSpPr>
          <p:grpSpPr bwMode="auto">
            <a:xfrm>
              <a:off x="6172598" y="3859140"/>
              <a:ext cx="381663" cy="512858"/>
              <a:chOff x="2575" y="1255"/>
              <a:chExt cx="160" cy="215"/>
            </a:xfrm>
          </p:grpSpPr>
          <p:sp>
            <p:nvSpPr>
              <p:cNvPr id="62" name="Freeform 59"/>
              <p:cNvSpPr>
                <a:spLocks noChangeArrowheads="1"/>
              </p:cNvSpPr>
              <p:nvPr/>
            </p:nvSpPr>
            <p:spPr bwMode="auto">
              <a:xfrm>
                <a:off x="2575" y="1255"/>
                <a:ext cx="160" cy="215"/>
              </a:xfrm>
              <a:custGeom>
                <a:avLst/>
                <a:gdLst>
                  <a:gd name="T0" fmla="*/ 4 w 429"/>
                  <a:gd name="T1" fmla="*/ 556 h 560"/>
                  <a:gd name="T2" fmla="*/ 0 w 429"/>
                  <a:gd name="T3" fmla="*/ 538 h 560"/>
                  <a:gd name="T4" fmla="*/ 9 w 429"/>
                  <a:gd name="T5" fmla="*/ 517 h 560"/>
                  <a:gd name="T6" fmla="*/ 419 w 429"/>
                  <a:gd name="T7" fmla="*/ 517 h 560"/>
                  <a:gd name="T8" fmla="*/ 428 w 429"/>
                  <a:gd name="T9" fmla="*/ 538 h 560"/>
                  <a:gd name="T10" fmla="*/ 425 w 429"/>
                  <a:gd name="T11" fmla="*/ 556 h 560"/>
                  <a:gd name="T12" fmla="*/ 9 w 429"/>
                  <a:gd name="T13" fmla="*/ 559 h 560"/>
                  <a:gd name="T14" fmla="*/ 0 w 429"/>
                  <a:gd name="T15" fmla="*/ 497 h 560"/>
                  <a:gd name="T16" fmla="*/ 74 w 429"/>
                  <a:gd name="T17" fmla="*/ 159 h 560"/>
                  <a:gd name="T18" fmla="*/ 82 w 429"/>
                  <a:gd name="T19" fmla="*/ 152 h 560"/>
                  <a:gd name="T20" fmla="*/ 191 w 429"/>
                  <a:gd name="T21" fmla="*/ 139 h 560"/>
                  <a:gd name="T22" fmla="*/ 187 w 429"/>
                  <a:gd name="T23" fmla="*/ 126 h 560"/>
                  <a:gd name="T24" fmla="*/ 34 w 429"/>
                  <a:gd name="T25" fmla="*/ 15 h 560"/>
                  <a:gd name="T26" fmla="*/ 214 w 429"/>
                  <a:gd name="T27" fmla="*/ 0 h 560"/>
                  <a:gd name="T28" fmla="*/ 395 w 429"/>
                  <a:gd name="T29" fmla="*/ 15 h 560"/>
                  <a:gd name="T30" fmla="*/ 242 w 429"/>
                  <a:gd name="T31" fmla="*/ 126 h 560"/>
                  <a:gd name="T32" fmla="*/ 238 w 429"/>
                  <a:gd name="T33" fmla="*/ 139 h 560"/>
                  <a:gd name="T34" fmla="*/ 346 w 429"/>
                  <a:gd name="T35" fmla="*/ 152 h 560"/>
                  <a:gd name="T36" fmla="*/ 352 w 429"/>
                  <a:gd name="T37" fmla="*/ 155 h 560"/>
                  <a:gd name="T38" fmla="*/ 428 w 429"/>
                  <a:gd name="T39" fmla="*/ 494 h 560"/>
                  <a:gd name="T40" fmla="*/ 423 w 429"/>
                  <a:gd name="T41" fmla="*/ 504 h 560"/>
                  <a:gd name="T42" fmla="*/ 5 w 429"/>
                  <a:gd name="T43" fmla="*/ 504 h 560"/>
                  <a:gd name="T44" fmla="*/ 262 w 429"/>
                  <a:gd name="T45" fmla="*/ 441 h 560"/>
                  <a:gd name="T46" fmla="*/ 341 w 429"/>
                  <a:gd name="T47" fmla="*/ 352 h 560"/>
                  <a:gd name="T48" fmla="*/ 257 w 429"/>
                  <a:gd name="T49" fmla="*/ 203 h 560"/>
                  <a:gd name="T50" fmla="*/ 89 w 429"/>
                  <a:gd name="T51" fmla="*/ 289 h 560"/>
                  <a:gd name="T52" fmla="*/ 97 w 429"/>
                  <a:gd name="T53" fmla="*/ 378 h 560"/>
                  <a:gd name="T54" fmla="*/ 221 w 429"/>
                  <a:gd name="T55" fmla="*/ 450 h 560"/>
                  <a:gd name="T56" fmla="*/ 181 w 429"/>
                  <a:gd name="T57" fmla="*/ 328 h 560"/>
                  <a:gd name="T58" fmla="*/ 191 w 429"/>
                  <a:gd name="T59" fmla="*/ 299 h 560"/>
                  <a:gd name="T60" fmla="*/ 220 w 429"/>
                  <a:gd name="T61" fmla="*/ 291 h 560"/>
                  <a:gd name="T62" fmla="*/ 240 w 429"/>
                  <a:gd name="T63" fmla="*/ 302 h 560"/>
                  <a:gd name="T64" fmla="*/ 303 w 429"/>
                  <a:gd name="T65" fmla="*/ 266 h 560"/>
                  <a:gd name="T66" fmla="*/ 312 w 429"/>
                  <a:gd name="T67" fmla="*/ 273 h 560"/>
                  <a:gd name="T68" fmla="*/ 309 w 429"/>
                  <a:gd name="T69" fmla="*/ 278 h 560"/>
                  <a:gd name="T70" fmla="*/ 247 w 429"/>
                  <a:gd name="T71" fmla="*/ 314 h 560"/>
                  <a:gd name="T72" fmla="*/ 247 w 429"/>
                  <a:gd name="T73" fmla="*/ 328 h 560"/>
                  <a:gd name="T74" fmla="*/ 217 w 429"/>
                  <a:gd name="T75" fmla="*/ 35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9" h="560">
                    <a:moveTo>
                      <a:pt x="9" y="559"/>
                    </a:moveTo>
                    <a:cubicBezTo>
                      <a:pt x="7" y="558"/>
                      <a:pt x="5" y="557"/>
                      <a:pt x="4" y="556"/>
                    </a:cubicBezTo>
                    <a:cubicBezTo>
                      <a:pt x="2" y="554"/>
                      <a:pt x="1" y="552"/>
                      <a:pt x="1" y="550"/>
                    </a:cubicBezTo>
                    <a:cubicBezTo>
                      <a:pt x="0" y="549"/>
                      <a:pt x="0" y="545"/>
                      <a:pt x="0" y="538"/>
                    </a:cubicBezTo>
                    <a:cubicBezTo>
                      <a:pt x="0" y="527"/>
                      <a:pt x="0" y="525"/>
                      <a:pt x="2" y="523"/>
                    </a:cubicBezTo>
                    <a:cubicBezTo>
                      <a:pt x="3" y="521"/>
                      <a:pt x="6" y="518"/>
                      <a:pt x="9" y="517"/>
                    </a:cubicBezTo>
                    <a:cubicBezTo>
                      <a:pt x="10" y="517"/>
                      <a:pt x="28" y="517"/>
                      <a:pt x="214" y="517"/>
                    </a:cubicBezTo>
                    <a:cubicBezTo>
                      <a:pt x="401" y="517"/>
                      <a:pt x="418" y="517"/>
                      <a:pt x="419" y="517"/>
                    </a:cubicBezTo>
                    <a:cubicBezTo>
                      <a:pt x="422" y="518"/>
                      <a:pt x="425" y="521"/>
                      <a:pt x="427" y="523"/>
                    </a:cubicBezTo>
                    <a:cubicBezTo>
                      <a:pt x="428" y="525"/>
                      <a:pt x="428" y="526"/>
                      <a:pt x="428" y="538"/>
                    </a:cubicBezTo>
                    <a:cubicBezTo>
                      <a:pt x="428" y="545"/>
                      <a:pt x="428" y="549"/>
                      <a:pt x="428" y="550"/>
                    </a:cubicBezTo>
                    <a:cubicBezTo>
                      <a:pt x="427" y="552"/>
                      <a:pt x="426" y="554"/>
                      <a:pt x="425" y="556"/>
                    </a:cubicBezTo>
                    <a:cubicBezTo>
                      <a:pt x="423" y="557"/>
                      <a:pt x="421" y="558"/>
                      <a:pt x="419" y="559"/>
                    </a:cubicBezTo>
                    <a:cubicBezTo>
                      <a:pt x="417" y="559"/>
                      <a:pt x="11" y="559"/>
                      <a:pt x="9" y="559"/>
                    </a:cubicBezTo>
                    <a:close/>
                    <a:moveTo>
                      <a:pt x="5" y="504"/>
                    </a:moveTo>
                    <a:cubicBezTo>
                      <a:pt x="2" y="503"/>
                      <a:pt x="0" y="500"/>
                      <a:pt x="0" y="497"/>
                    </a:cubicBezTo>
                    <a:cubicBezTo>
                      <a:pt x="1" y="496"/>
                      <a:pt x="1" y="494"/>
                      <a:pt x="1" y="494"/>
                    </a:cubicBezTo>
                    <a:cubicBezTo>
                      <a:pt x="1" y="492"/>
                      <a:pt x="73" y="160"/>
                      <a:pt x="74" y="159"/>
                    </a:cubicBezTo>
                    <a:cubicBezTo>
                      <a:pt x="75" y="156"/>
                      <a:pt x="77" y="153"/>
                      <a:pt x="81" y="152"/>
                    </a:cubicBezTo>
                    <a:lnTo>
                      <a:pt x="82" y="152"/>
                    </a:lnTo>
                    <a:lnTo>
                      <a:pt x="191" y="151"/>
                    </a:lnTo>
                    <a:lnTo>
                      <a:pt x="191" y="139"/>
                    </a:lnTo>
                    <a:cubicBezTo>
                      <a:pt x="191" y="132"/>
                      <a:pt x="191" y="127"/>
                      <a:pt x="191" y="127"/>
                    </a:cubicBezTo>
                    <a:cubicBezTo>
                      <a:pt x="190" y="127"/>
                      <a:pt x="189" y="126"/>
                      <a:pt x="187" y="126"/>
                    </a:cubicBezTo>
                    <a:cubicBezTo>
                      <a:pt x="143" y="121"/>
                      <a:pt x="103" y="104"/>
                      <a:pt x="74" y="77"/>
                    </a:cubicBezTo>
                    <a:cubicBezTo>
                      <a:pt x="54" y="59"/>
                      <a:pt x="40" y="38"/>
                      <a:pt x="34" y="15"/>
                    </a:cubicBezTo>
                    <a:cubicBezTo>
                      <a:pt x="32" y="10"/>
                      <a:pt x="30" y="1"/>
                      <a:pt x="31" y="0"/>
                    </a:cubicBezTo>
                    <a:cubicBezTo>
                      <a:pt x="31" y="0"/>
                      <a:pt x="34" y="0"/>
                      <a:pt x="214" y="0"/>
                    </a:cubicBezTo>
                    <a:cubicBezTo>
                      <a:pt x="394" y="0"/>
                      <a:pt x="397" y="0"/>
                      <a:pt x="398" y="0"/>
                    </a:cubicBezTo>
                    <a:cubicBezTo>
                      <a:pt x="398" y="1"/>
                      <a:pt x="396" y="10"/>
                      <a:pt x="395" y="15"/>
                    </a:cubicBezTo>
                    <a:cubicBezTo>
                      <a:pt x="388" y="38"/>
                      <a:pt x="374" y="59"/>
                      <a:pt x="354" y="77"/>
                    </a:cubicBezTo>
                    <a:cubicBezTo>
                      <a:pt x="326" y="104"/>
                      <a:pt x="286" y="121"/>
                      <a:pt x="242" y="126"/>
                    </a:cubicBezTo>
                    <a:cubicBezTo>
                      <a:pt x="240" y="126"/>
                      <a:pt x="238" y="127"/>
                      <a:pt x="238" y="127"/>
                    </a:cubicBezTo>
                    <a:cubicBezTo>
                      <a:pt x="238" y="127"/>
                      <a:pt x="238" y="132"/>
                      <a:pt x="238" y="139"/>
                    </a:cubicBezTo>
                    <a:lnTo>
                      <a:pt x="238" y="151"/>
                    </a:lnTo>
                    <a:lnTo>
                      <a:pt x="346" y="152"/>
                    </a:lnTo>
                    <a:lnTo>
                      <a:pt x="348" y="152"/>
                    </a:lnTo>
                    <a:cubicBezTo>
                      <a:pt x="350" y="153"/>
                      <a:pt x="351" y="154"/>
                      <a:pt x="352" y="155"/>
                    </a:cubicBezTo>
                    <a:cubicBezTo>
                      <a:pt x="354" y="157"/>
                      <a:pt x="354" y="158"/>
                      <a:pt x="355" y="160"/>
                    </a:cubicBezTo>
                    <a:cubicBezTo>
                      <a:pt x="356" y="163"/>
                      <a:pt x="427" y="493"/>
                      <a:pt x="428" y="494"/>
                    </a:cubicBezTo>
                    <a:cubicBezTo>
                      <a:pt x="428" y="500"/>
                      <a:pt x="428" y="502"/>
                      <a:pt x="424" y="503"/>
                    </a:cubicBezTo>
                    <a:lnTo>
                      <a:pt x="423" y="504"/>
                    </a:lnTo>
                    <a:lnTo>
                      <a:pt x="215" y="504"/>
                    </a:lnTo>
                    <a:cubicBezTo>
                      <a:pt x="50" y="504"/>
                      <a:pt x="6" y="504"/>
                      <a:pt x="5" y="504"/>
                    </a:cubicBezTo>
                    <a:close/>
                    <a:moveTo>
                      <a:pt x="221" y="450"/>
                    </a:moveTo>
                    <a:cubicBezTo>
                      <a:pt x="236" y="449"/>
                      <a:pt x="249" y="446"/>
                      <a:pt x="262" y="441"/>
                    </a:cubicBezTo>
                    <a:cubicBezTo>
                      <a:pt x="267" y="439"/>
                      <a:pt x="276" y="435"/>
                      <a:pt x="280" y="433"/>
                    </a:cubicBezTo>
                    <a:cubicBezTo>
                      <a:pt x="311" y="415"/>
                      <a:pt x="333" y="386"/>
                      <a:pt x="341" y="352"/>
                    </a:cubicBezTo>
                    <a:cubicBezTo>
                      <a:pt x="345" y="336"/>
                      <a:pt x="346" y="317"/>
                      <a:pt x="342" y="301"/>
                    </a:cubicBezTo>
                    <a:cubicBezTo>
                      <a:pt x="334" y="256"/>
                      <a:pt x="301" y="218"/>
                      <a:pt x="257" y="203"/>
                    </a:cubicBezTo>
                    <a:cubicBezTo>
                      <a:pt x="229" y="194"/>
                      <a:pt x="199" y="194"/>
                      <a:pt x="172" y="203"/>
                    </a:cubicBezTo>
                    <a:cubicBezTo>
                      <a:pt x="131" y="217"/>
                      <a:pt x="100" y="249"/>
                      <a:pt x="89" y="289"/>
                    </a:cubicBezTo>
                    <a:cubicBezTo>
                      <a:pt x="85" y="300"/>
                      <a:pt x="84" y="311"/>
                      <a:pt x="84" y="323"/>
                    </a:cubicBezTo>
                    <a:cubicBezTo>
                      <a:pt x="84" y="343"/>
                      <a:pt x="88" y="361"/>
                      <a:pt x="97" y="378"/>
                    </a:cubicBezTo>
                    <a:cubicBezTo>
                      <a:pt x="110" y="405"/>
                      <a:pt x="132" y="426"/>
                      <a:pt x="160" y="439"/>
                    </a:cubicBezTo>
                    <a:cubicBezTo>
                      <a:pt x="178" y="447"/>
                      <a:pt x="201" y="451"/>
                      <a:pt x="221" y="450"/>
                    </a:cubicBezTo>
                    <a:close/>
                    <a:moveTo>
                      <a:pt x="211" y="356"/>
                    </a:moveTo>
                    <a:cubicBezTo>
                      <a:pt x="196" y="355"/>
                      <a:pt x="183" y="343"/>
                      <a:pt x="181" y="328"/>
                    </a:cubicBezTo>
                    <a:cubicBezTo>
                      <a:pt x="180" y="325"/>
                      <a:pt x="181" y="319"/>
                      <a:pt x="181" y="317"/>
                    </a:cubicBezTo>
                    <a:cubicBezTo>
                      <a:pt x="183" y="310"/>
                      <a:pt x="186" y="304"/>
                      <a:pt x="191" y="299"/>
                    </a:cubicBezTo>
                    <a:cubicBezTo>
                      <a:pt x="196" y="295"/>
                      <a:pt x="201" y="292"/>
                      <a:pt x="207" y="291"/>
                    </a:cubicBezTo>
                    <a:cubicBezTo>
                      <a:pt x="211" y="290"/>
                      <a:pt x="217" y="290"/>
                      <a:pt x="220" y="291"/>
                    </a:cubicBezTo>
                    <a:cubicBezTo>
                      <a:pt x="227" y="292"/>
                      <a:pt x="233" y="295"/>
                      <a:pt x="238" y="300"/>
                    </a:cubicBezTo>
                    <a:lnTo>
                      <a:pt x="240" y="302"/>
                    </a:lnTo>
                    <a:lnTo>
                      <a:pt x="271" y="284"/>
                    </a:lnTo>
                    <a:cubicBezTo>
                      <a:pt x="292" y="272"/>
                      <a:pt x="302" y="267"/>
                      <a:pt x="303" y="266"/>
                    </a:cubicBezTo>
                    <a:cubicBezTo>
                      <a:pt x="305" y="266"/>
                      <a:pt x="308" y="267"/>
                      <a:pt x="310" y="269"/>
                    </a:cubicBezTo>
                    <a:cubicBezTo>
                      <a:pt x="311" y="270"/>
                      <a:pt x="311" y="271"/>
                      <a:pt x="312" y="273"/>
                    </a:cubicBezTo>
                    <a:cubicBezTo>
                      <a:pt x="312" y="275"/>
                      <a:pt x="312" y="275"/>
                      <a:pt x="311" y="276"/>
                    </a:cubicBezTo>
                    <a:cubicBezTo>
                      <a:pt x="311" y="277"/>
                      <a:pt x="310" y="278"/>
                      <a:pt x="309" y="278"/>
                    </a:cubicBezTo>
                    <a:cubicBezTo>
                      <a:pt x="309" y="279"/>
                      <a:pt x="295" y="286"/>
                      <a:pt x="277" y="297"/>
                    </a:cubicBezTo>
                    <a:cubicBezTo>
                      <a:pt x="248" y="313"/>
                      <a:pt x="247" y="314"/>
                      <a:pt x="247" y="314"/>
                    </a:cubicBezTo>
                    <a:cubicBezTo>
                      <a:pt x="247" y="315"/>
                      <a:pt x="247" y="316"/>
                      <a:pt x="247" y="317"/>
                    </a:cubicBezTo>
                    <a:cubicBezTo>
                      <a:pt x="248" y="319"/>
                      <a:pt x="248" y="325"/>
                      <a:pt x="247" y="328"/>
                    </a:cubicBezTo>
                    <a:cubicBezTo>
                      <a:pt x="247" y="332"/>
                      <a:pt x="246" y="334"/>
                      <a:pt x="244" y="337"/>
                    </a:cubicBezTo>
                    <a:cubicBezTo>
                      <a:pt x="239" y="348"/>
                      <a:pt x="229" y="355"/>
                      <a:pt x="217" y="356"/>
                    </a:cubicBezTo>
                    <a:cubicBezTo>
                      <a:pt x="214" y="356"/>
                      <a:pt x="214" y="356"/>
                      <a:pt x="211" y="356"/>
                    </a:cubicBezTo>
                    <a:close/>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3" name="Freeform 60"/>
              <p:cNvSpPr>
                <a:spLocks noChangeArrowheads="1"/>
              </p:cNvSpPr>
              <p:nvPr/>
            </p:nvSpPr>
            <p:spPr bwMode="auto">
              <a:xfrm>
                <a:off x="2575" y="1255"/>
                <a:ext cx="160" cy="215"/>
              </a:xfrm>
              <a:custGeom>
                <a:avLst/>
                <a:gdLst>
                  <a:gd name="T0" fmla="*/ 1 w 429"/>
                  <a:gd name="T1" fmla="*/ 550 h 560"/>
                  <a:gd name="T2" fmla="*/ 9 w 429"/>
                  <a:gd name="T3" fmla="*/ 518 h 560"/>
                  <a:gd name="T4" fmla="*/ 419 w 429"/>
                  <a:gd name="T5" fmla="*/ 518 h 560"/>
                  <a:gd name="T6" fmla="*/ 428 w 429"/>
                  <a:gd name="T7" fmla="*/ 550 h 560"/>
                  <a:gd name="T8" fmla="*/ 214 w 429"/>
                  <a:gd name="T9" fmla="*/ 559 h 560"/>
                  <a:gd name="T10" fmla="*/ 5 w 429"/>
                  <a:gd name="T11" fmla="*/ 503 h 560"/>
                  <a:gd name="T12" fmla="*/ 1 w 429"/>
                  <a:gd name="T13" fmla="*/ 494 h 560"/>
                  <a:gd name="T14" fmla="*/ 81 w 429"/>
                  <a:gd name="T15" fmla="*/ 152 h 560"/>
                  <a:gd name="T16" fmla="*/ 136 w 429"/>
                  <a:gd name="T17" fmla="*/ 152 h 560"/>
                  <a:gd name="T18" fmla="*/ 191 w 429"/>
                  <a:gd name="T19" fmla="*/ 139 h 560"/>
                  <a:gd name="T20" fmla="*/ 188 w 429"/>
                  <a:gd name="T21" fmla="*/ 126 h 560"/>
                  <a:gd name="T22" fmla="*/ 34 w 429"/>
                  <a:gd name="T23" fmla="*/ 15 h 560"/>
                  <a:gd name="T24" fmla="*/ 31 w 429"/>
                  <a:gd name="T25" fmla="*/ 0 h 560"/>
                  <a:gd name="T26" fmla="*/ 397 w 429"/>
                  <a:gd name="T27" fmla="*/ 1 h 560"/>
                  <a:gd name="T28" fmla="*/ 361 w 429"/>
                  <a:gd name="T29" fmla="*/ 71 h 560"/>
                  <a:gd name="T30" fmla="*/ 241 w 429"/>
                  <a:gd name="T31" fmla="*/ 126 h 560"/>
                  <a:gd name="T32" fmla="*/ 237 w 429"/>
                  <a:gd name="T33" fmla="*/ 139 h 560"/>
                  <a:gd name="T34" fmla="*/ 292 w 429"/>
                  <a:gd name="T35" fmla="*/ 152 h 560"/>
                  <a:gd name="T36" fmla="*/ 347 w 429"/>
                  <a:gd name="T37" fmla="*/ 152 h 560"/>
                  <a:gd name="T38" fmla="*/ 428 w 429"/>
                  <a:gd name="T39" fmla="*/ 494 h 560"/>
                  <a:gd name="T40" fmla="*/ 423 w 429"/>
                  <a:gd name="T41" fmla="*/ 503 h 560"/>
                  <a:gd name="T42" fmla="*/ 225 w 429"/>
                  <a:gd name="T43" fmla="*/ 450 h 560"/>
                  <a:gd name="T44" fmla="*/ 341 w 429"/>
                  <a:gd name="T45" fmla="*/ 352 h 560"/>
                  <a:gd name="T46" fmla="*/ 290 w 429"/>
                  <a:gd name="T47" fmla="*/ 220 h 560"/>
                  <a:gd name="T48" fmla="*/ 93 w 429"/>
                  <a:gd name="T49" fmla="*/ 277 h 560"/>
                  <a:gd name="T50" fmla="*/ 96 w 429"/>
                  <a:gd name="T51" fmla="*/ 378 h 560"/>
                  <a:gd name="T52" fmla="*/ 178 w 429"/>
                  <a:gd name="T53" fmla="*/ 445 h 560"/>
                  <a:gd name="T54" fmla="*/ 225 w 429"/>
                  <a:gd name="T55" fmla="*/ 450 h 560"/>
                  <a:gd name="T56" fmla="*/ 199 w 429"/>
                  <a:gd name="T57" fmla="*/ 352 h 560"/>
                  <a:gd name="T58" fmla="*/ 182 w 429"/>
                  <a:gd name="T59" fmla="*/ 315 h 560"/>
                  <a:gd name="T60" fmla="*/ 238 w 429"/>
                  <a:gd name="T61" fmla="*/ 300 h 560"/>
                  <a:gd name="T62" fmla="*/ 271 w 429"/>
                  <a:gd name="T63" fmla="*/ 284 h 560"/>
                  <a:gd name="T64" fmla="*/ 309 w 429"/>
                  <a:gd name="T65" fmla="*/ 268 h 560"/>
                  <a:gd name="T66" fmla="*/ 277 w 429"/>
                  <a:gd name="T67" fmla="*/ 296 h 560"/>
                  <a:gd name="T68" fmla="*/ 247 w 429"/>
                  <a:gd name="T69" fmla="*/ 316 h 560"/>
                  <a:gd name="T70" fmla="*/ 225 w 429"/>
                  <a:gd name="T71" fmla="*/ 354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9" h="560">
                    <a:moveTo>
                      <a:pt x="9" y="559"/>
                    </a:moveTo>
                    <a:cubicBezTo>
                      <a:pt x="5" y="558"/>
                      <a:pt x="2" y="554"/>
                      <a:pt x="1" y="550"/>
                    </a:cubicBezTo>
                    <a:cubicBezTo>
                      <a:pt x="0" y="548"/>
                      <a:pt x="0" y="528"/>
                      <a:pt x="1" y="526"/>
                    </a:cubicBezTo>
                    <a:cubicBezTo>
                      <a:pt x="2" y="522"/>
                      <a:pt x="5" y="519"/>
                      <a:pt x="9" y="518"/>
                    </a:cubicBezTo>
                    <a:cubicBezTo>
                      <a:pt x="10" y="517"/>
                      <a:pt x="28" y="517"/>
                      <a:pt x="214" y="517"/>
                    </a:cubicBezTo>
                    <a:cubicBezTo>
                      <a:pt x="400" y="517"/>
                      <a:pt x="418" y="517"/>
                      <a:pt x="419" y="518"/>
                    </a:cubicBezTo>
                    <a:cubicBezTo>
                      <a:pt x="423" y="519"/>
                      <a:pt x="427" y="522"/>
                      <a:pt x="428" y="526"/>
                    </a:cubicBezTo>
                    <a:cubicBezTo>
                      <a:pt x="428" y="528"/>
                      <a:pt x="428" y="548"/>
                      <a:pt x="428" y="550"/>
                    </a:cubicBezTo>
                    <a:cubicBezTo>
                      <a:pt x="427" y="554"/>
                      <a:pt x="423" y="558"/>
                      <a:pt x="419" y="559"/>
                    </a:cubicBezTo>
                    <a:cubicBezTo>
                      <a:pt x="418" y="559"/>
                      <a:pt x="398" y="559"/>
                      <a:pt x="214" y="559"/>
                    </a:cubicBezTo>
                    <a:cubicBezTo>
                      <a:pt x="40" y="559"/>
                      <a:pt x="10" y="559"/>
                      <a:pt x="9" y="559"/>
                    </a:cubicBezTo>
                    <a:close/>
                    <a:moveTo>
                      <a:pt x="5" y="503"/>
                    </a:moveTo>
                    <a:cubicBezTo>
                      <a:pt x="3" y="503"/>
                      <a:pt x="1" y="501"/>
                      <a:pt x="1" y="499"/>
                    </a:cubicBezTo>
                    <a:cubicBezTo>
                      <a:pt x="0" y="498"/>
                      <a:pt x="0" y="497"/>
                      <a:pt x="1" y="494"/>
                    </a:cubicBezTo>
                    <a:cubicBezTo>
                      <a:pt x="2" y="490"/>
                      <a:pt x="74" y="160"/>
                      <a:pt x="74" y="159"/>
                    </a:cubicBezTo>
                    <a:cubicBezTo>
                      <a:pt x="75" y="156"/>
                      <a:pt x="78" y="153"/>
                      <a:pt x="81" y="152"/>
                    </a:cubicBezTo>
                    <a:lnTo>
                      <a:pt x="83" y="152"/>
                    </a:lnTo>
                    <a:lnTo>
                      <a:pt x="136" y="152"/>
                    </a:lnTo>
                    <a:cubicBezTo>
                      <a:pt x="166" y="152"/>
                      <a:pt x="191" y="152"/>
                      <a:pt x="191" y="151"/>
                    </a:cubicBezTo>
                    <a:cubicBezTo>
                      <a:pt x="191" y="151"/>
                      <a:pt x="191" y="149"/>
                      <a:pt x="191" y="139"/>
                    </a:cubicBezTo>
                    <a:lnTo>
                      <a:pt x="191" y="126"/>
                    </a:lnTo>
                    <a:lnTo>
                      <a:pt x="188" y="126"/>
                    </a:lnTo>
                    <a:cubicBezTo>
                      <a:pt x="167" y="124"/>
                      <a:pt x="148" y="119"/>
                      <a:pt x="129" y="111"/>
                    </a:cubicBezTo>
                    <a:cubicBezTo>
                      <a:pt x="81" y="92"/>
                      <a:pt x="46" y="56"/>
                      <a:pt x="34" y="15"/>
                    </a:cubicBezTo>
                    <a:cubicBezTo>
                      <a:pt x="33" y="10"/>
                      <a:pt x="31" y="2"/>
                      <a:pt x="31" y="0"/>
                    </a:cubicBezTo>
                    <a:lnTo>
                      <a:pt x="397" y="0"/>
                    </a:lnTo>
                    <a:lnTo>
                      <a:pt x="397" y="1"/>
                    </a:lnTo>
                    <a:cubicBezTo>
                      <a:pt x="397" y="2"/>
                      <a:pt x="396" y="8"/>
                      <a:pt x="395" y="12"/>
                    </a:cubicBezTo>
                    <a:cubicBezTo>
                      <a:pt x="390" y="33"/>
                      <a:pt x="378" y="54"/>
                      <a:pt x="361" y="71"/>
                    </a:cubicBezTo>
                    <a:cubicBezTo>
                      <a:pt x="335" y="97"/>
                      <a:pt x="298" y="116"/>
                      <a:pt x="257" y="123"/>
                    </a:cubicBezTo>
                    <a:cubicBezTo>
                      <a:pt x="253" y="124"/>
                      <a:pt x="246" y="125"/>
                      <a:pt x="241" y="126"/>
                    </a:cubicBezTo>
                    <a:cubicBezTo>
                      <a:pt x="239" y="126"/>
                      <a:pt x="238" y="126"/>
                      <a:pt x="238" y="126"/>
                    </a:cubicBezTo>
                    <a:cubicBezTo>
                      <a:pt x="237" y="126"/>
                      <a:pt x="237" y="129"/>
                      <a:pt x="237" y="139"/>
                    </a:cubicBezTo>
                    <a:cubicBezTo>
                      <a:pt x="237" y="150"/>
                      <a:pt x="237" y="151"/>
                      <a:pt x="238" y="151"/>
                    </a:cubicBezTo>
                    <a:cubicBezTo>
                      <a:pt x="238" y="152"/>
                      <a:pt x="262" y="152"/>
                      <a:pt x="292" y="152"/>
                    </a:cubicBezTo>
                    <a:lnTo>
                      <a:pt x="346" y="152"/>
                    </a:lnTo>
                    <a:lnTo>
                      <a:pt x="347" y="152"/>
                    </a:lnTo>
                    <a:cubicBezTo>
                      <a:pt x="351" y="153"/>
                      <a:pt x="353" y="156"/>
                      <a:pt x="354" y="159"/>
                    </a:cubicBezTo>
                    <a:cubicBezTo>
                      <a:pt x="355" y="160"/>
                      <a:pt x="427" y="490"/>
                      <a:pt x="428" y="494"/>
                    </a:cubicBezTo>
                    <a:cubicBezTo>
                      <a:pt x="428" y="497"/>
                      <a:pt x="428" y="498"/>
                      <a:pt x="428" y="499"/>
                    </a:cubicBezTo>
                    <a:cubicBezTo>
                      <a:pt x="427" y="501"/>
                      <a:pt x="426" y="503"/>
                      <a:pt x="423" y="503"/>
                    </a:cubicBezTo>
                    <a:cubicBezTo>
                      <a:pt x="422" y="504"/>
                      <a:pt x="6" y="504"/>
                      <a:pt x="5" y="503"/>
                    </a:cubicBezTo>
                    <a:close/>
                    <a:moveTo>
                      <a:pt x="225" y="450"/>
                    </a:moveTo>
                    <a:cubicBezTo>
                      <a:pt x="247" y="448"/>
                      <a:pt x="268" y="441"/>
                      <a:pt x="287" y="429"/>
                    </a:cubicBezTo>
                    <a:cubicBezTo>
                      <a:pt x="314" y="411"/>
                      <a:pt x="334" y="383"/>
                      <a:pt x="341" y="352"/>
                    </a:cubicBezTo>
                    <a:cubicBezTo>
                      <a:pt x="347" y="329"/>
                      <a:pt x="346" y="306"/>
                      <a:pt x="339" y="284"/>
                    </a:cubicBezTo>
                    <a:cubicBezTo>
                      <a:pt x="330" y="258"/>
                      <a:pt x="313" y="236"/>
                      <a:pt x="290" y="220"/>
                    </a:cubicBezTo>
                    <a:cubicBezTo>
                      <a:pt x="259" y="198"/>
                      <a:pt x="221" y="191"/>
                      <a:pt x="184" y="199"/>
                    </a:cubicBezTo>
                    <a:cubicBezTo>
                      <a:pt x="143" y="209"/>
                      <a:pt x="108" y="238"/>
                      <a:pt x="93" y="277"/>
                    </a:cubicBezTo>
                    <a:cubicBezTo>
                      <a:pt x="87" y="292"/>
                      <a:pt x="84" y="307"/>
                      <a:pt x="84" y="323"/>
                    </a:cubicBezTo>
                    <a:cubicBezTo>
                      <a:pt x="84" y="343"/>
                      <a:pt x="88" y="361"/>
                      <a:pt x="96" y="378"/>
                    </a:cubicBezTo>
                    <a:cubicBezTo>
                      <a:pt x="105" y="396"/>
                      <a:pt x="117" y="411"/>
                      <a:pt x="133" y="423"/>
                    </a:cubicBezTo>
                    <a:cubicBezTo>
                      <a:pt x="146" y="433"/>
                      <a:pt x="162" y="441"/>
                      <a:pt x="178" y="445"/>
                    </a:cubicBezTo>
                    <a:cubicBezTo>
                      <a:pt x="188" y="448"/>
                      <a:pt x="197" y="450"/>
                      <a:pt x="209" y="450"/>
                    </a:cubicBezTo>
                    <a:cubicBezTo>
                      <a:pt x="212" y="450"/>
                      <a:pt x="222" y="450"/>
                      <a:pt x="225" y="450"/>
                    </a:cubicBezTo>
                    <a:close/>
                    <a:moveTo>
                      <a:pt x="212" y="356"/>
                    </a:moveTo>
                    <a:cubicBezTo>
                      <a:pt x="207" y="355"/>
                      <a:pt x="203" y="354"/>
                      <a:pt x="199" y="352"/>
                    </a:cubicBezTo>
                    <a:cubicBezTo>
                      <a:pt x="189" y="347"/>
                      <a:pt x="182" y="337"/>
                      <a:pt x="181" y="326"/>
                    </a:cubicBezTo>
                    <a:cubicBezTo>
                      <a:pt x="181" y="322"/>
                      <a:pt x="181" y="318"/>
                      <a:pt x="182" y="315"/>
                    </a:cubicBezTo>
                    <a:cubicBezTo>
                      <a:pt x="183" y="309"/>
                      <a:pt x="186" y="305"/>
                      <a:pt x="190" y="301"/>
                    </a:cubicBezTo>
                    <a:cubicBezTo>
                      <a:pt x="203" y="288"/>
                      <a:pt x="225" y="287"/>
                      <a:pt x="238" y="300"/>
                    </a:cubicBezTo>
                    <a:cubicBezTo>
                      <a:pt x="239" y="302"/>
                      <a:pt x="239" y="302"/>
                      <a:pt x="240" y="302"/>
                    </a:cubicBezTo>
                    <a:cubicBezTo>
                      <a:pt x="240" y="301"/>
                      <a:pt x="254" y="293"/>
                      <a:pt x="271" y="284"/>
                    </a:cubicBezTo>
                    <a:cubicBezTo>
                      <a:pt x="288" y="275"/>
                      <a:pt x="302" y="267"/>
                      <a:pt x="303" y="267"/>
                    </a:cubicBezTo>
                    <a:cubicBezTo>
                      <a:pt x="305" y="266"/>
                      <a:pt x="308" y="267"/>
                      <a:pt x="309" y="268"/>
                    </a:cubicBezTo>
                    <a:cubicBezTo>
                      <a:pt x="312" y="271"/>
                      <a:pt x="312" y="276"/>
                      <a:pt x="309" y="278"/>
                    </a:cubicBezTo>
                    <a:cubicBezTo>
                      <a:pt x="309" y="279"/>
                      <a:pt x="294" y="287"/>
                      <a:pt x="277" y="296"/>
                    </a:cubicBezTo>
                    <a:cubicBezTo>
                      <a:pt x="260" y="306"/>
                      <a:pt x="246" y="314"/>
                      <a:pt x="246" y="314"/>
                    </a:cubicBezTo>
                    <a:cubicBezTo>
                      <a:pt x="246" y="314"/>
                      <a:pt x="247" y="315"/>
                      <a:pt x="247" y="316"/>
                    </a:cubicBezTo>
                    <a:cubicBezTo>
                      <a:pt x="248" y="322"/>
                      <a:pt x="248" y="328"/>
                      <a:pt x="246" y="334"/>
                    </a:cubicBezTo>
                    <a:cubicBezTo>
                      <a:pt x="242" y="343"/>
                      <a:pt x="235" y="351"/>
                      <a:pt x="225" y="354"/>
                    </a:cubicBezTo>
                    <a:cubicBezTo>
                      <a:pt x="221" y="355"/>
                      <a:pt x="215" y="356"/>
                      <a:pt x="212" y="356"/>
                    </a:cubicBezTo>
                    <a:close/>
                  </a:path>
                </a:pathLst>
              </a:custGeom>
              <a:solidFill>
                <a:srgbClr val="A2A2A2"/>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4" name="Freeform 61"/>
              <p:cNvSpPr>
                <a:spLocks noChangeArrowheads="1"/>
              </p:cNvSpPr>
              <p:nvPr/>
            </p:nvSpPr>
            <p:spPr bwMode="auto">
              <a:xfrm>
                <a:off x="2575" y="1255"/>
                <a:ext cx="160" cy="215"/>
              </a:xfrm>
              <a:custGeom>
                <a:avLst/>
                <a:gdLst>
                  <a:gd name="T0" fmla="*/ 1 w 429"/>
                  <a:gd name="T1" fmla="*/ 550 h 560"/>
                  <a:gd name="T2" fmla="*/ 9 w 429"/>
                  <a:gd name="T3" fmla="*/ 518 h 560"/>
                  <a:gd name="T4" fmla="*/ 428 w 429"/>
                  <a:gd name="T5" fmla="*/ 527 h 560"/>
                  <a:gd name="T6" fmla="*/ 419 w 429"/>
                  <a:gd name="T7" fmla="*/ 559 h 560"/>
                  <a:gd name="T8" fmla="*/ 10 w 429"/>
                  <a:gd name="T9" fmla="*/ 559 h 560"/>
                  <a:gd name="T10" fmla="*/ 1 w 429"/>
                  <a:gd name="T11" fmla="*/ 500 h 560"/>
                  <a:gd name="T12" fmla="*/ 75 w 429"/>
                  <a:gd name="T13" fmla="*/ 158 h 560"/>
                  <a:gd name="T14" fmla="*/ 83 w 429"/>
                  <a:gd name="T15" fmla="*/ 152 h 560"/>
                  <a:gd name="T16" fmla="*/ 191 w 429"/>
                  <a:gd name="T17" fmla="*/ 152 h 560"/>
                  <a:gd name="T18" fmla="*/ 191 w 429"/>
                  <a:gd name="T19" fmla="*/ 126 h 560"/>
                  <a:gd name="T20" fmla="*/ 187 w 429"/>
                  <a:gd name="T21" fmla="*/ 126 h 560"/>
                  <a:gd name="T22" fmla="*/ 54 w 429"/>
                  <a:gd name="T23" fmla="*/ 55 h 560"/>
                  <a:gd name="T24" fmla="*/ 31 w 429"/>
                  <a:gd name="T25" fmla="*/ 1 h 560"/>
                  <a:gd name="T26" fmla="*/ 397 w 429"/>
                  <a:gd name="T27" fmla="*/ 0 h 560"/>
                  <a:gd name="T28" fmla="*/ 397 w 429"/>
                  <a:gd name="T29" fmla="*/ 4 h 560"/>
                  <a:gd name="T30" fmla="*/ 280 w 429"/>
                  <a:gd name="T31" fmla="*/ 118 h 560"/>
                  <a:gd name="T32" fmla="*/ 238 w 429"/>
                  <a:gd name="T33" fmla="*/ 126 h 560"/>
                  <a:gd name="T34" fmla="*/ 237 w 429"/>
                  <a:gd name="T35" fmla="*/ 139 h 560"/>
                  <a:gd name="T36" fmla="*/ 291 w 429"/>
                  <a:gd name="T37" fmla="*/ 152 h 560"/>
                  <a:gd name="T38" fmla="*/ 347 w 429"/>
                  <a:gd name="T39" fmla="*/ 152 h 560"/>
                  <a:gd name="T40" fmla="*/ 428 w 429"/>
                  <a:gd name="T41" fmla="*/ 495 h 560"/>
                  <a:gd name="T42" fmla="*/ 424 w 429"/>
                  <a:gd name="T43" fmla="*/ 503 h 560"/>
                  <a:gd name="T44" fmla="*/ 214 w 429"/>
                  <a:gd name="T45" fmla="*/ 504 h 560"/>
                  <a:gd name="T46" fmla="*/ 224 w 429"/>
                  <a:gd name="T47" fmla="*/ 450 h 560"/>
                  <a:gd name="T48" fmla="*/ 279 w 429"/>
                  <a:gd name="T49" fmla="*/ 434 h 560"/>
                  <a:gd name="T50" fmla="*/ 342 w 429"/>
                  <a:gd name="T51" fmla="*/ 295 h 560"/>
                  <a:gd name="T52" fmla="*/ 250 w 429"/>
                  <a:gd name="T53" fmla="*/ 201 h 560"/>
                  <a:gd name="T54" fmla="*/ 108 w 429"/>
                  <a:gd name="T55" fmla="*/ 249 h 560"/>
                  <a:gd name="T56" fmla="*/ 104 w 429"/>
                  <a:gd name="T57" fmla="*/ 392 h 560"/>
                  <a:gd name="T58" fmla="*/ 157 w 429"/>
                  <a:gd name="T59" fmla="*/ 438 h 560"/>
                  <a:gd name="T60" fmla="*/ 224 w 429"/>
                  <a:gd name="T61" fmla="*/ 450 h 560"/>
                  <a:gd name="T62" fmla="*/ 182 w 429"/>
                  <a:gd name="T63" fmla="*/ 332 h 560"/>
                  <a:gd name="T64" fmla="*/ 183 w 429"/>
                  <a:gd name="T65" fmla="*/ 313 h 560"/>
                  <a:gd name="T66" fmla="*/ 237 w 429"/>
                  <a:gd name="T67" fmla="*/ 300 h 560"/>
                  <a:gd name="T68" fmla="*/ 271 w 429"/>
                  <a:gd name="T69" fmla="*/ 284 h 560"/>
                  <a:gd name="T70" fmla="*/ 308 w 429"/>
                  <a:gd name="T71" fmla="*/ 267 h 560"/>
                  <a:gd name="T72" fmla="*/ 309 w 429"/>
                  <a:gd name="T73" fmla="*/ 278 h 560"/>
                  <a:gd name="T74" fmla="*/ 246 w 429"/>
                  <a:gd name="T75" fmla="*/ 314 h 560"/>
                  <a:gd name="T76" fmla="*/ 237 w 429"/>
                  <a:gd name="T77" fmla="*/ 346 h 560"/>
                  <a:gd name="T78" fmla="*/ 211 w 429"/>
                  <a:gd name="T79" fmla="*/ 35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9" h="560">
                    <a:moveTo>
                      <a:pt x="10" y="559"/>
                    </a:moveTo>
                    <a:cubicBezTo>
                      <a:pt x="5" y="557"/>
                      <a:pt x="2" y="554"/>
                      <a:pt x="1" y="550"/>
                    </a:cubicBezTo>
                    <a:cubicBezTo>
                      <a:pt x="0" y="548"/>
                      <a:pt x="0" y="529"/>
                      <a:pt x="1" y="527"/>
                    </a:cubicBezTo>
                    <a:cubicBezTo>
                      <a:pt x="2" y="522"/>
                      <a:pt x="5" y="519"/>
                      <a:pt x="9" y="518"/>
                    </a:cubicBezTo>
                    <a:cubicBezTo>
                      <a:pt x="11" y="517"/>
                      <a:pt x="417" y="517"/>
                      <a:pt x="419" y="518"/>
                    </a:cubicBezTo>
                    <a:cubicBezTo>
                      <a:pt x="423" y="519"/>
                      <a:pt x="426" y="522"/>
                      <a:pt x="428" y="527"/>
                    </a:cubicBezTo>
                    <a:cubicBezTo>
                      <a:pt x="428" y="529"/>
                      <a:pt x="428" y="548"/>
                      <a:pt x="428" y="550"/>
                    </a:cubicBezTo>
                    <a:cubicBezTo>
                      <a:pt x="426" y="554"/>
                      <a:pt x="423" y="558"/>
                      <a:pt x="419" y="559"/>
                    </a:cubicBezTo>
                    <a:cubicBezTo>
                      <a:pt x="417" y="559"/>
                      <a:pt x="395" y="559"/>
                      <a:pt x="214" y="559"/>
                    </a:cubicBezTo>
                    <a:cubicBezTo>
                      <a:pt x="38" y="559"/>
                      <a:pt x="11" y="559"/>
                      <a:pt x="10" y="559"/>
                    </a:cubicBezTo>
                    <a:close/>
                    <a:moveTo>
                      <a:pt x="5" y="503"/>
                    </a:moveTo>
                    <a:cubicBezTo>
                      <a:pt x="3" y="503"/>
                      <a:pt x="2" y="501"/>
                      <a:pt x="1" y="500"/>
                    </a:cubicBezTo>
                    <a:cubicBezTo>
                      <a:pt x="1" y="499"/>
                      <a:pt x="1" y="498"/>
                      <a:pt x="1" y="497"/>
                    </a:cubicBezTo>
                    <a:cubicBezTo>
                      <a:pt x="1" y="495"/>
                      <a:pt x="74" y="159"/>
                      <a:pt x="75" y="158"/>
                    </a:cubicBezTo>
                    <a:cubicBezTo>
                      <a:pt x="76" y="155"/>
                      <a:pt x="78" y="153"/>
                      <a:pt x="81" y="152"/>
                    </a:cubicBezTo>
                    <a:lnTo>
                      <a:pt x="83" y="152"/>
                    </a:lnTo>
                    <a:lnTo>
                      <a:pt x="137" y="152"/>
                    </a:lnTo>
                    <a:lnTo>
                      <a:pt x="191" y="152"/>
                    </a:lnTo>
                    <a:lnTo>
                      <a:pt x="191" y="139"/>
                    </a:lnTo>
                    <a:lnTo>
                      <a:pt x="191" y="126"/>
                    </a:lnTo>
                    <a:cubicBezTo>
                      <a:pt x="190" y="126"/>
                      <a:pt x="189" y="126"/>
                      <a:pt x="187" y="126"/>
                    </a:cubicBezTo>
                    <a:cubicBezTo>
                      <a:pt x="172" y="124"/>
                      <a:pt x="155" y="120"/>
                      <a:pt x="141" y="116"/>
                    </a:cubicBezTo>
                    <a:cubicBezTo>
                      <a:pt x="104" y="103"/>
                      <a:pt x="74" y="82"/>
                      <a:pt x="54" y="55"/>
                    </a:cubicBezTo>
                    <a:cubicBezTo>
                      <a:pt x="42" y="39"/>
                      <a:pt x="34" y="21"/>
                      <a:pt x="32" y="4"/>
                    </a:cubicBezTo>
                    <a:cubicBezTo>
                      <a:pt x="31" y="2"/>
                      <a:pt x="31" y="1"/>
                      <a:pt x="31" y="1"/>
                    </a:cubicBezTo>
                    <a:lnTo>
                      <a:pt x="31" y="0"/>
                    </a:lnTo>
                    <a:lnTo>
                      <a:pt x="397" y="0"/>
                    </a:lnTo>
                    <a:lnTo>
                      <a:pt x="397" y="1"/>
                    </a:lnTo>
                    <a:cubicBezTo>
                      <a:pt x="397" y="1"/>
                      <a:pt x="397" y="2"/>
                      <a:pt x="397" y="4"/>
                    </a:cubicBezTo>
                    <a:cubicBezTo>
                      <a:pt x="394" y="21"/>
                      <a:pt x="386" y="39"/>
                      <a:pt x="374" y="55"/>
                    </a:cubicBezTo>
                    <a:cubicBezTo>
                      <a:pt x="353" y="84"/>
                      <a:pt x="320" y="106"/>
                      <a:pt x="280" y="118"/>
                    </a:cubicBezTo>
                    <a:cubicBezTo>
                      <a:pt x="267" y="122"/>
                      <a:pt x="254" y="124"/>
                      <a:pt x="242" y="126"/>
                    </a:cubicBezTo>
                    <a:cubicBezTo>
                      <a:pt x="240" y="126"/>
                      <a:pt x="238" y="126"/>
                      <a:pt x="238" y="126"/>
                    </a:cubicBezTo>
                    <a:lnTo>
                      <a:pt x="237" y="126"/>
                    </a:lnTo>
                    <a:lnTo>
                      <a:pt x="237" y="139"/>
                    </a:lnTo>
                    <a:lnTo>
                      <a:pt x="237" y="152"/>
                    </a:lnTo>
                    <a:lnTo>
                      <a:pt x="291" y="152"/>
                    </a:lnTo>
                    <a:lnTo>
                      <a:pt x="346" y="152"/>
                    </a:lnTo>
                    <a:lnTo>
                      <a:pt x="347" y="152"/>
                    </a:lnTo>
                    <a:cubicBezTo>
                      <a:pt x="351" y="154"/>
                      <a:pt x="353" y="156"/>
                      <a:pt x="354" y="160"/>
                    </a:cubicBezTo>
                    <a:cubicBezTo>
                      <a:pt x="355" y="161"/>
                      <a:pt x="426" y="485"/>
                      <a:pt x="428" y="495"/>
                    </a:cubicBezTo>
                    <a:cubicBezTo>
                      <a:pt x="428" y="498"/>
                      <a:pt x="428" y="500"/>
                      <a:pt x="426" y="502"/>
                    </a:cubicBezTo>
                    <a:cubicBezTo>
                      <a:pt x="425" y="502"/>
                      <a:pt x="425" y="503"/>
                      <a:pt x="424" y="503"/>
                    </a:cubicBezTo>
                    <a:lnTo>
                      <a:pt x="422" y="504"/>
                    </a:lnTo>
                    <a:lnTo>
                      <a:pt x="214" y="504"/>
                    </a:lnTo>
                    <a:cubicBezTo>
                      <a:pt x="31" y="504"/>
                      <a:pt x="6" y="503"/>
                      <a:pt x="5" y="503"/>
                    </a:cubicBezTo>
                    <a:close/>
                    <a:moveTo>
                      <a:pt x="224" y="450"/>
                    </a:moveTo>
                    <a:cubicBezTo>
                      <a:pt x="238" y="449"/>
                      <a:pt x="251" y="446"/>
                      <a:pt x="264" y="441"/>
                    </a:cubicBezTo>
                    <a:cubicBezTo>
                      <a:pt x="268" y="440"/>
                      <a:pt x="276" y="436"/>
                      <a:pt x="279" y="434"/>
                    </a:cubicBezTo>
                    <a:cubicBezTo>
                      <a:pt x="295" y="425"/>
                      <a:pt x="310" y="412"/>
                      <a:pt x="320" y="398"/>
                    </a:cubicBezTo>
                    <a:cubicBezTo>
                      <a:pt x="342" y="368"/>
                      <a:pt x="350" y="330"/>
                      <a:pt x="342" y="295"/>
                    </a:cubicBezTo>
                    <a:cubicBezTo>
                      <a:pt x="335" y="266"/>
                      <a:pt x="318" y="240"/>
                      <a:pt x="293" y="222"/>
                    </a:cubicBezTo>
                    <a:cubicBezTo>
                      <a:pt x="280" y="212"/>
                      <a:pt x="266" y="205"/>
                      <a:pt x="250" y="201"/>
                    </a:cubicBezTo>
                    <a:cubicBezTo>
                      <a:pt x="232" y="196"/>
                      <a:pt x="212" y="195"/>
                      <a:pt x="192" y="198"/>
                    </a:cubicBezTo>
                    <a:cubicBezTo>
                      <a:pt x="158" y="203"/>
                      <a:pt x="128" y="222"/>
                      <a:pt x="108" y="249"/>
                    </a:cubicBezTo>
                    <a:cubicBezTo>
                      <a:pt x="92" y="271"/>
                      <a:pt x="83" y="297"/>
                      <a:pt x="83" y="323"/>
                    </a:cubicBezTo>
                    <a:cubicBezTo>
                      <a:pt x="83" y="348"/>
                      <a:pt x="91" y="372"/>
                      <a:pt x="104" y="392"/>
                    </a:cubicBezTo>
                    <a:cubicBezTo>
                      <a:pt x="114" y="407"/>
                      <a:pt x="127" y="419"/>
                      <a:pt x="141" y="429"/>
                    </a:cubicBezTo>
                    <a:cubicBezTo>
                      <a:pt x="147" y="433"/>
                      <a:pt x="151" y="435"/>
                      <a:pt x="157" y="438"/>
                    </a:cubicBezTo>
                    <a:cubicBezTo>
                      <a:pt x="173" y="446"/>
                      <a:pt x="191" y="450"/>
                      <a:pt x="210" y="451"/>
                    </a:cubicBezTo>
                    <a:cubicBezTo>
                      <a:pt x="213" y="451"/>
                      <a:pt x="221" y="450"/>
                      <a:pt x="224" y="450"/>
                    </a:cubicBezTo>
                    <a:close/>
                    <a:moveTo>
                      <a:pt x="211" y="356"/>
                    </a:moveTo>
                    <a:cubicBezTo>
                      <a:pt x="197" y="354"/>
                      <a:pt x="186" y="345"/>
                      <a:pt x="182" y="332"/>
                    </a:cubicBezTo>
                    <a:cubicBezTo>
                      <a:pt x="181" y="329"/>
                      <a:pt x="181" y="327"/>
                      <a:pt x="181" y="323"/>
                    </a:cubicBezTo>
                    <a:cubicBezTo>
                      <a:pt x="181" y="319"/>
                      <a:pt x="181" y="316"/>
                      <a:pt x="183" y="313"/>
                    </a:cubicBezTo>
                    <a:cubicBezTo>
                      <a:pt x="187" y="300"/>
                      <a:pt x="200" y="291"/>
                      <a:pt x="214" y="291"/>
                    </a:cubicBezTo>
                    <a:cubicBezTo>
                      <a:pt x="223" y="291"/>
                      <a:pt x="231" y="294"/>
                      <a:pt x="237" y="300"/>
                    </a:cubicBezTo>
                    <a:cubicBezTo>
                      <a:pt x="239" y="302"/>
                      <a:pt x="240" y="302"/>
                      <a:pt x="240" y="302"/>
                    </a:cubicBezTo>
                    <a:cubicBezTo>
                      <a:pt x="240" y="302"/>
                      <a:pt x="254" y="294"/>
                      <a:pt x="271" y="284"/>
                    </a:cubicBezTo>
                    <a:cubicBezTo>
                      <a:pt x="288" y="275"/>
                      <a:pt x="302" y="267"/>
                      <a:pt x="303" y="267"/>
                    </a:cubicBezTo>
                    <a:cubicBezTo>
                      <a:pt x="304" y="266"/>
                      <a:pt x="306" y="267"/>
                      <a:pt x="308" y="267"/>
                    </a:cubicBezTo>
                    <a:cubicBezTo>
                      <a:pt x="310" y="269"/>
                      <a:pt x="311" y="271"/>
                      <a:pt x="311" y="273"/>
                    </a:cubicBezTo>
                    <a:cubicBezTo>
                      <a:pt x="311" y="275"/>
                      <a:pt x="310" y="277"/>
                      <a:pt x="309" y="278"/>
                    </a:cubicBezTo>
                    <a:cubicBezTo>
                      <a:pt x="308" y="279"/>
                      <a:pt x="294" y="287"/>
                      <a:pt x="277" y="296"/>
                    </a:cubicBezTo>
                    <a:cubicBezTo>
                      <a:pt x="260" y="306"/>
                      <a:pt x="247" y="313"/>
                      <a:pt x="246" y="314"/>
                    </a:cubicBezTo>
                    <a:cubicBezTo>
                      <a:pt x="246" y="314"/>
                      <a:pt x="246" y="314"/>
                      <a:pt x="247" y="316"/>
                    </a:cubicBezTo>
                    <a:cubicBezTo>
                      <a:pt x="249" y="327"/>
                      <a:pt x="246" y="339"/>
                      <a:pt x="237" y="346"/>
                    </a:cubicBezTo>
                    <a:cubicBezTo>
                      <a:pt x="233" y="351"/>
                      <a:pt x="226" y="354"/>
                      <a:pt x="220" y="355"/>
                    </a:cubicBezTo>
                    <a:cubicBezTo>
                      <a:pt x="218" y="355"/>
                      <a:pt x="213" y="356"/>
                      <a:pt x="211" y="356"/>
                    </a:cubicBezTo>
                    <a:close/>
                  </a:path>
                </a:pathLst>
              </a:custGeom>
              <a:solidFill>
                <a:srgbClr val="5B5B5B"/>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5" name="Freeform 62"/>
              <p:cNvSpPr>
                <a:spLocks noChangeArrowheads="1"/>
              </p:cNvSpPr>
              <p:nvPr/>
            </p:nvSpPr>
            <p:spPr bwMode="auto">
              <a:xfrm>
                <a:off x="2575" y="1255"/>
                <a:ext cx="160" cy="215"/>
              </a:xfrm>
              <a:custGeom>
                <a:avLst/>
                <a:gdLst>
                  <a:gd name="T0" fmla="*/ 10 w 429"/>
                  <a:gd name="T1" fmla="*/ 559 h 560"/>
                  <a:gd name="T2" fmla="*/ 1 w 429"/>
                  <a:gd name="T3" fmla="*/ 551 h 560"/>
                  <a:gd name="T4" fmla="*/ 1 w 429"/>
                  <a:gd name="T5" fmla="*/ 527 h 560"/>
                  <a:gd name="T6" fmla="*/ 4 w 429"/>
                  <a:gd name="T7" fmla="*/ 521 h 560"/>
                  <a:gd name="T8" fmla="*/ 214 w 429"/>
                  <a:gd name="T9" fmla="*/ 518 h 560"/>
                  <a:gd name="T10" fmla="*/ 424 w 429"/>
                  <a:gd name="T11" fmla="*/ 521 h 560"/>
                  <a:gd name="T12" fmla="*/ 428 w 429"/>
                  <a:gd name="T13" fmla="*/ 527 h 560"/>
                  <a:gd name="T14" fmla="*/ 427 w 429"/>
                  <a:gd name="T15" fmla="*/ 551 h 560"/>
                  <a:gd name="T16" fmla="*/ 418 w 429"/>
                  <a:gd name="T17" fmla="*/ 559 h 560"/>
                  <a:gd name="T18" fmla="*/ 11 w 429"/>
                  <a:gd name="T19" fmla="*/ 559 h 560"/>
                  <a:gd name="T20" fmla="*/ 1 w 429"/>
                  <a:gd name="T21" fmla="*/ 500 h 560"/>
                  <a:gd name="T22" fmla="*/ 1 w 429"/>
                  <a:gd name="T23" fmla="*/ 495 h 560"/>
                  <a:gd name="T24" fmla="*/ 75 w 429"/>
                  <a:gd name="T25" fmla="*/ 158 h 560"/>
                  <a:gd name="T26" fmla="*/ 83 w 429"/>
                  <a:gd name="T27" fmla="*/ 152 h 560"/>
                  <a:gd name="T28" fmla="*/ 191 w 429"/>
                  <a:gd name="T29" fmla="*/ 152 h 560"/>
                  <a:gd name="T30" fmla="*/ 191 w 429"/>
                  <a:gd name="T31" fmla="*/ 126 h 560"/>
                  <a:gd name="T32" fmla="*/ 136 w 429"/>
                  <a:gd name="T33" fmla="*/ 113 h 560"/>
                  <a:gd name="T34" fmla="*/ 41 w 429"/>
                  <a:gd name="T35" fmla="*/ 32 h 560"/>
                  <a:gd name="T36" fmla="*/ 31 w 429"/>
                  <a:gd name="T37" fmla="*/ 0 h 560"/>
                  <a:gd name="T38" fmla="*/ 397 w 429"/>
                  <a:gd name="T39" fmla="*/ 0 h 560"/>
                  <a:gd name="T40" fmla="*/ 397 w 429"/>
                  <a:gd name="T41" fmla="*/ 3 h 560"/>
                  <a:gd name="T42" fmla="*/ 341 w 429"/>
                  <a:gd name="T43" fmla="*/ 87 h 560"/>
                  <a:gd name="T44" fmla="*/ 241 w 429"/>
                  <a:gd name="T45" fmla="*/ 125 h 560"/>
                  <a:gd name="T46" fmla="*/ 237 w 429"/>
                  <a:gd name="T47" fmla="*/ 139 h 560"/>
                  <a:gd name="T48" fmla="*/ 290 w 429"/>
                  <a:gd name="T49" fmla="*/ 152 h 560"/>
                  <a:gd name="T50" fmla="*/ 353 w 429"/>
                  <a:gd name="T51" fmla="*/ 158 h 560"/>
                  <a:gd name="T52" fmla="*/ 395 w 429"/>
                  <a:gd name="T53" fmla="*/ 349 h 560"/>
                  <a:gd name="T54" fmla="*/ 428 w 429"/>
                  <a:gd name="T55" fmla="*/ 497 h 560"/>
                  <a:gd name="T56" fmla="*/ 427 w 429"/>
                  <a:gd name="T57" fmla="*/ 500 h 560"/>
                  <a:gd name="T58" fmla="*/ 214 w 429"/>
                  <a:gd name="T59" fmla="*/ 503 h 560"/>
                  <a:gd name="T60" fmla="*/ 224 w 429"/>
                  <a:gd name="T61" fmla="*/ 450 h 560"/>
                  <a:gd name="T62" fmla="*/ 336 w 429"/>
                  <a:gd name="T63" fmla="*/ 370 h 560"/>
                  <a:gd name="T64" fmla="*/ 262 w 429"/>
                  <a:gd name="T65" fmla="*/ 204 h 560"/>
                  <a:gd name="T66" fmla="*/ 92 w 429"/>
                  <a:gd name="T67" fmla="*/ 276 h 560"/>
                  <a:gd name="T68" fmla="*/ 204 w 429"/>
                  <a:gd name="T69" fmla="*/ 450 h 560"/>
                  <a:gd name="T70" fmla="*/ 210 w 429"/>
                  <a:gd name="T71" fmla="*/ 355 h 560"/>
                  <a:gd name="T72" fmla="*/ 183 w 429"/>
                  <a:gd name="T73" fmla="*/ 313 h 560"/>
                  <a:gd name="T74" fmla="*/ 237 w 429"/>
                  <a:gd name="T75" fmla="*/ 300 h 560"/>
                  <a:gd name="T76" fmla="*/ 240 w 429"/>
                  <a:gd name="T77" fmla="*/ 302 h 560"/>
                  <a:gd name="T78" fmla="*/ 302 w 429"/>
                  <a:gd name="T79" fmla="*/ 267 h 560"/>
                  <a:gd name="T80" fmla="*/ 311 w 429"/>
                  <a:gd name="T81" fmla="*/ 271 h 560"/>
                  <a:gd name="T82" fmla="*/ 309 w 429"/>
                  <a:gd name="T83" fmla="*/ 278 h 560"/>
                  <a:gd name="T84" fmla="*/ 246 w 429"/>
                  <a:gd name="T85" fmla="*/ 314 h 560"/>
                  <a:gd name="T86" fmla="*/ 247 w 429"/>
                  <a:gd name="T87" fmla="*/ 323 h 560"/>
                  <a:gd name="T88" fmla="*/ 230 w 429"/>
                  <a:gd name="T89" fmla="*/ 352 h 560"/>
                  <a:gd name="T90" fmla="*/ 210 w 429"/>
                  <a:gd name="T91" fmla="*/ 355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560">
                    <a:moveTo>
                      <a:pt x="11" y="559"/>
                    </a:moveTo>
                    <a:cubicBezTo>
                      <a:pt x="10" y="559"/>
                      <a:pt x="10" y="559"/>
                      <a:pt x="10" y="559"/>
                    </a:cubicBezTo>
                    <a:cubicBezTo>
                      <a:pt x="10" y="558"/>
                      <a:pt x="9" y="558"/>
                      <a:pt x="9" y="558"/>
                    </a:cubicBezTo>
                    <a:cubicBezTo>
                      <a:pt x="5" y="557"/>
                      <a:pt x="2" y="554"/>
                      <a:pt x="1" y="551"/>
                    </a:cubicBezTo>
                    <a:cubicBezTo>
                      <a:pt x="1" y="550"/>
                      <a:pt x="1" y="550"/>
                      <a:pt x="1" y="550"/>
                    </a:cubicBezTo>
                    <a:cubicBezTo>
                      <a:pt x="0" y="549"/>
                      <a:pt x="0" y="527"/>
                      <a:pt x="1" y="527"/>
                    </a:cubicBezTo>
                    <a:cubicBezTo>
                      <a:pt x="1" y="527"/>
                      <a:pt x="1" y="526"/>
                      <a:pt x="1" y="526"/>
                    </a:cubicBezTo>
                    <a:cubicBezTo>
                      <a:pt x="2" y="524"/>
                      <a:pt x="3" y="522"/>
                      <a:pt x="4" y="521"/>
                    </a:cubicBezTo>
                    <a:cubicBezTo>
                      <a:pt x="6" y="520"/>
                      <a:pt x="7" y="519"/>
                      <a:pt x="9" y="518"/>
                    </a:cubicBezTo>
                    <a:cubicBezTo>
                      <a:pt x="10" y="518"/>
                      <a:pt x="27" y="518"/>
                      <a:pt x="214" y="518"/>
                    </a:cubicBezTo>
                    <a:cubicBezTo>
                      <a:pt x="413" y="518"/>
                      <a:pt x="418" y="518"/>
                      <a:pt x="419" y="518"/>
                    </a:cubicBezTo>
                    <a:cubicBezTo>
                      <a:pt x="422" y="519"/>
                      <a:pt x="423" y="520"/>
                      <a:pt x="424" y="521"/>
                    </a:cubicBezTo>
                    <a:cubicBezTo>
                      <a:pt x="426" y="522"/>
                      <a:pt x="427" y="525"/>
                      <a:pt x="427" y="526"/>
                    </a:cubicBezTo>
                    <a:cubicBezTo>
                      <a:pt x="427" y="526"/>
                      <a:pt x="427" y="527"/>
                      <a:pt x="428" y="527"/>
                    </a:cubicBezTo>
                    <a:cubicBezTo>
                      <a:pt x="428" y="527"/>
                      <a:pt x="428" y="550"/>
                      <a:pt x="428" y="550"/>
                    </a:cubicBezTo>
                    <a:cubicBezTo>
                      <a:pt x="427" y="550"/>
                      <a:pt x="427" y="550"/>
                      <a:pt x="427" y="551"/>
                    </a:cubicBezTo>
                    <a:cubicBezTo>
                      <a:pt x="426" y="554"/>
                      <a:pt x="423" y="557"/>
                      <a:pt x="420" y="558"/>
                    </a:cubicBezTo>
                    <a:cubicBezTo>
                      <a:pt x="419" y="558"/>
                      <a:pt x="419" y="559"/>
                      <a:pt x="418" y="559"/>
                    </a:cubicBezTo>
                    <a:cubicBezTo>
                      <a:pt x="418" y="559"/>
                      <a:pt x="357" y="559"/>
                      <a:pt x="215" y="559"/>
                    </a:cubicBezTo>
                    <a:cubicBezTo>
                      <a:pt x="103" y="559"/>
                      <a:pt x="11" y="559"/>
                      <a:pt x="11" y="559"/>
                    </a:cubicBezTo>
                    <a:close/>
                    <a:moveTo>
                      <a:pt x="5" y="503"/>
                    </a:moveTo>
                    <a:cubicBezTo>
                      <a:pt x="3" y="502"/>
                      <a:pt x="2" y="501"/>
                      <a:pt x="1" y="500"/>
                    </a:cubicBezTo>
                    <a:cubicBezTo>
                      <a:pt x="1" y="499"/>
                      <a:pt x="1" y="499"/>
                      <a:pt x="1" y="499"/>
                    </a:cubicBezTo>
                    <a:cubicBezTo>
                      <a:pt x="0" y="499"/>
                      <a:pt x="1" y="495"/>
                      <a:pt x="1" y="495"/>
                    </a:cubicBezTo>
                    <a:cubicBezTo>
                      <a:pt x="1" y="495"/>
                      <a:pt x="17" y="422"/>
                      <a:pt x="36" y="333"/>
                    </a:cubicBezTo>
                    <a:cubicBezTo>
                      <a:pt x="78" y="140"/>
                      <a:pt x="74" y="160"/>
                      <a:pt x="75" y="158"/>
                    </a:cubicBezTo>
                    <a:cubicBezTo>
                      <a:pt x="76" y="156"/>
                      <a:pt x="78" y="154"/>
                      <a:pt x="81" y="153"/>
                    </a:cubicBezTo>
                    <a:lnTo>
                      <a:pt x="83" y="152"/>
                    </a:lnTo>
                    <a:lnTo>
                      <a:pt x="137" y="152"/>
                    </a:lnTo>
                    <a:cubicBezTo>
                      <a:pt x="179" y="152"/>
                      <a:pt x="191" y="152"/>
                      <a:pt x="191" y="152"/>
                    </a:cubicBezTo>
                    <a:cubicBezTo>
                      <a:pt x="191" y="151"/>
                      <a:pt x="191" y="146"/>
                      <a:pt x="191" y="139"/>
                    </a:cubicBezTo>
                    <a:cubicBezTo>
                      <a:pt x="191" y="129"/>
                      <a:pt x="191" y="126"/>
                      <a:pt x="191" y="126"/>
                    </a:cubicBezTo>
                    <a:cubicBezTo>
                      <a:pt x="191" y="126"/>
                      <a:pt x="189" y="126"/>
                      <a:pt x="187" y="125"/>
                    </a:cubicBezTo>
                    <a:cubicBezTo>
                      <a:pt x="171" y="124"/>
                      <a:pt x="152" y="119"/>
                      <a:pt x="136" y="113"/>
                    </a:cubicBezTo>
                    <a:cubicBezTo>
                      <a:pt x="100" y="100"/>
                      <a:pt x="70" y="78"/>
                      <a:pt x="51" y="50"/>
                    </a:cubicBezTo>
                    <a:cubicBezTo>
                      <a:pt x="47" y="44"/>
                      <a:pt x="44" y="38"/>
                      <a:pt x="41" y="32"/>
                    </a:cubicBezTo>
                    <a:cubicBezTo>
                      <a:pt x="36" y="23"/>
                      <a:pt x="33" y="12"/>
                      <a:pt x="32" y="3"/>
                    </a:cubicBezTo>
                    <a:cubicBezTo>
                      <a:pt x="31" y="2"/>
                      <a:pt x="31" y="0"/>
                      <a:pt x="31" y="0"/>
                    </a:cubicBezTo>
                    <a:cubicBezTo>
                      <a:pt x="31" y="0"/>
                      <a:pt x="68" y="0"/>
                      <a:pt x="214" y="0"/>
                    </a:cubicBezTo>
                    <a:cubicBezTo>
                      <a:pt x="336" y="0"/>
                      <a:pt x="397" y="0"/>
                      <a:pt x="397" y="0"/>
                    </a:cubicBezTo>
                    <a:cubicBezTo>
                      <a:pt x="397" y="0"/>
                      <a:pt x="397" y="0"/>
                      <a:pt x="397" y="0"/>
                    </a:cubicBezTo>
                    <a:cubicBezTo>
                      <a:pt x="397" y="0"/>
                      <a:pt x="397" y="2"/>
                      <a:pt x="397" y="3"/>
                    </a:cubicBezTo>
                    <a:cubicBezTo>
                      <a:pt x="396" y="10"/>
                      <a:pt x="393" y="19"/>
                      <a:pt x="390" y="27"/>
                    </a:cubicBezTo>
                    <a:cubicBezTo>
                      <a:pt x="381" y="49"/>
                      <a:pt x="364" y="71"/>
                      <a:pt x="341" y="87"/>
                    </a:cubicBezTo>
                    <a:cubicBezTo>
                      <a:pt x="323" y="101"/>
                      <a:pt x="302" y="111"/>
                      <a:pt x="279" y="118"/>
                    </a:cubicBezTo>
                    <a:cubicBezTo>
                      <a:pt x="267" y="121"/>
                      <a:pt x="253" y="124"/>
                      <a:pt x="241" y="125"/>
                    </a:cubicBezTo>
                    <a:cubicBezTo>
                      <a:pt x="239" y="126"/>
                      <a:pt x="237" y="126"/>
                      <a:pt x="237" y="126"/>
                    </a:cubicBezTo>
                    <a:cubicBezTo>
                      <a:pt x="237" y="126"/>
                      <a:pt x="237" y="129"/>
                      <a:pt x="237" y="139"/>
                    </a:cubicBezTo>
                    <a:cubicBezTo>
                      <a:pt x="237" y="146"/>
                      <a:pt x="237" y="151"/>
                      <a:pt x="237" y="151"/>
                    </a:cubicBezTo>
                    <a:cubicBezTo>
                      <a:pt x="237" y="152"/>
                      <a:pt x="242" y="152"/>
                      <a:pt x="290" y="152"/>
                    </a:cubicBezTo>
                    <a:cubicBezTo>
                      <a:pt x="320" y="152"/>
                      <a:pt x="344" y="152"/>
                      <a:pt x="345" y="152"/>
                    </a:cubicBezTo>
                    <a:cubicBezTo>
                      <a:pt x="348" y="153"/>
                      <a:pt x="352" y="155"/>
                      <a:pt x="353" y="158"/>
                    </a:cubicBezTo>
                    <a:cubicBezTo>
                      <a:pt x="354" y="159"/>
                      <a:pt x="355" y="164"/>
                      <a:pt x="359" y="181"/>
                    </a:cubicBezTo>
                    <a:cubicBezTo>
                      <a:pt x="361" y="193"/>
                      <a:pt x="378" y="269"/>
                      <a:pt x="395" y="349"/>
                    </a:cubicBezTo>
                    <a:cubicBezTo>
                      <a:pt x="413" y="429"/>
                      <a:pt x="427" y="495"/>
                      <a:pt x="428" y="495"/>
                    </a:cubicBezTo>
                    <a:cubicBezTo>
                      <a:pt x="428" y="495"/>
                      <a:pt x="428" y="496"/>
                      <a:pt x="428" y="497"/>
                    </a:cubicBezTo>
                    <a:cubicBezTo>
                      <a:pt x="428" y="498"/>
                      <a:pt x="428" y="499"/>
                      <a:pt x="427" y="499"/>
                    </a:cubicBezTo>
                    <a:cubicBezTo>
                      <a:pt x="427" y="499"/>
                      <a:pt x="427" y="500"/>
                      <a:pt x="427" y="500"/>
                    </a:cubicBezTo>
                    <a:cubicBezTo>
                      <a:pt x="427" y="501"/>
                      <a:pt x="425" y="503"/>
                      <a:pt x="424" y="503"/>
                    </a:cubicBezTo>
                    <a:cubicBezTo>
                      <a:pt x="423" y="503"/>
                      <a:pt x="408" y="503"/>
                      <a:pt x="214" y="503"/>
                    </a:cubicBezTo>
                    <a:cubicBezTo>
                      <a:pt x="32" y="503"/>
                      <a:pt x="6" y="503"/>
                      <a:pt x="5" y="503"/>
                    </a:cubicBezTo>
                    <a:close/>
                    <a:moveTo>
                      <a:pt x="224" y="450"/>
                    </a:moveTo>
                    <a:cubicBezTo>
                      <a:pt x="256" y="448"/>
                      <a:pt x="284" y="435"/>
                      <a:pt x="306" y="414"/>
                    </a:cubicBezTo>
                    <a:cubicBezTo>
                      <a:pt x="320" y="401"/>
                      <a:pt x="330" y="386"/>
                      <a:pt x="336" y="370"/>
                    </a:cubicBezTo>
                    <a:cubicBezTo>
                      <a:pt x="348" y="340"/>
                      <a:pt x="348" y="307"/>
                      <a:pt x="336" y="277"/>
                    </a:cubicBezTo>
                    <a:cubicBezTo>
                      <a:pt x="323" y="243"/>
                      <a:pt x="296" y="217"/>
                      <a:pt x="262" y="204"/>
                    </a:cubicBezTo>
                    <a:cubicBezTo>
                      <a:pt x="229" y="192"/>
                      <a:pt x="192" y="193"/>
                      <a:pt x="161" y="207"/>
                    </a:cubicBezTo>
                    <a:cubicBezTo>
                      <a:pt x="130" y="220"/>
                      <a:pt x="105" y="245"/>
                      <a:pt x="92" y="276"/>
                    </a:cubicBezTo>
                    <a:cubicBezTo>
                      <a:pt x="82" y="302"/>
                      <a:pt x="80" y="331"/>
                      <a:pt x="88" y="358"/>
                    </a:cubicBezTo>
                    <a:cubicBezTo>
                      <a:pt x="103" y="410"/>
                      <a:pt x="150" y="447"/>
                      <a:pt x="204" y="450"/>
                    </a:cubicBezTo>
                    <a:cubicBezTo>
                      <a:pt x="211" y="451"/>
                      <a:pt x="218" y="451"/>
                      <a:pt x="224" y="450"/>
                    </a:cubicBezTo>
                    <a:close/>
                    <a:moveTo>
                      <a:pt x="210" y="355"/>
                    </a:moveTo>
                    <a:cubicBezTo>
                      <a:pt x="196" y="354"/>
                      <a:pt x="185" y="344"/>
                      <a:pt x="182" y="331"/>
                    </a:cubicBezTo>
                    <a:cubicBezTo>
                      <a:pt x="181" y="325"/>
                      <a:pt x="181" y="319"/>
                      <a:pt x="183" y="313"/>
                    </a:cubicBezTo>
                    <a:cubicBezTo>
                      <a:pt x="188" y="298"/>
                      <a:pt x="204" y="289"/>
                      <a:pt x="220" y="292"/>
                    </a:cubicBezTo>
                    <a:cubicBezTo>
                      <a:pt x="226" y="293"/>
                      <a:pt x="232" y="296"/>
                      <a:pt x="237" y="300"/>
                    </a:cubicBezTo>
                    <a:lnTo>
                      <a:pt x="239" y="302"/>
                    </a:lnTo>
                    <a:lnTo>
                      <a:pt x="240" y="302"/>
                    </a:lnTo>
                    <a:cubicBezTo>
                      <a:pt x="241" y="302"/>
                      <a:pt x="255" y="294"/>
                      <a:pt x="271" y="285"/>
                    </a:cubicBezTo>
                    <a:cubicBezTo>
                      <a:pt x="288" y="275"/>
                      <a:pt x="302" y="267"/>
                      <a:pt x="302" y="267"/>
                    </a:cubicBezTo>
                    <a:cubicBezTo>
                      <a:pt x="304" y="267"/>
                      <a:pt x="306" y="267"/>
                      <a:pt x="307" y="268"/>
                    </a:cubicBezTo>
                    <a:cubicBezTo>
                      <a:pt x="309" y="268"/>
                      <a:pt x="310" y="270"/>
                      <a:pt x="311" y="271"/>
                    </a:cubicBezTo>
                    <a:cubicBezTo>
                      <a:pt x="311" y="271"/>
                      <a:pt x="311" y="272"/>
                      <a:pt x="311" y="273"/>
                    </a:cubicBezTo>
                    <a:cubicBezTo>
                      <a:pt x="311" y="275"/>
                      <a:pt x="310" y="276"/>
                      <a:pt x="309" y="278"/>
                    </a:cubicBezTo>
                    <a:cubicBezTo>
                      <a:pt x="309" y="278"/>
                      <a:pt x="296" y="286"/>
                      <a:pt x="277" y="296"/>
                    </a:cubicBezTo>
                    <a:cubicBezTo>
                      <a:pt x="260" y="306"/>
                      <a:pt x="246" y="313"/>
                      <a:pt x="246" y="314"/>
                    </a:cubicBezTo>
                    <a:cubicBezTo>
                      <a:pt x="246" y="314"/>
                      <a:pt x="246" y="314"/>
                      <a:pt x="246" y="314"/>
                    </a:cubicBezTo>
                    <a:cubicBezTo>
                      <a:pt x="247" y="319"/>
                      <a:pt x="247" y="320"/>
                      <a:pt x="247" y="323"/>
                    </a:cubicBezTo>
                    <a:cubicBezTo>
                      <a:pt x="247" y="327"/>
                      <a:pt x="247" y="330"/>
                      <a:pt x="246" y="333"/>
                    </a:cubicBezTo>
                    <a:cubicBezTo>
                      <a:pt x="243" y="341"/>
                      <a:pt x="237" y="348"/>
                      <a:pt x="230" y="352"/>
                    </a:cubicBezTo>
                    <a:cubicBezTo>
                      <a:pt x="227" y="353"/>
                      <a:pt x="223" y="354"/>
                      <a:pt x="220" y="355"/>
                    </a:cubicBezTo>
                    <a:cubicBezTo>
                      <a:pt x="218" y="355"/>
                      <a:pt x="213" y="355"/>
                      <a:pt x="210" y="355"/>
                    </a:cubicBezTo>
                    <a:close/>
                  </a:path>
                </a:pathLst>
              </a:custGeom>
              <a:solidFill>
                <a:srgbClr val="292929"/>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6" name="Freeform 63"/>
              <p:cNvSpPr>
                <a:spLocks noChangeArrowheads="1"/>
              </p:cNvSpPr>
              <p:nvPr/>
            </p:nvSpPr>
            <p:spPr bwMode="auto">
              <a:xfrm>
                <a:off x="2575" y="1255"/>
                <a:ext cx="160" cy="215"/>
              </a:xfrm>
              <a:custGeom>
                <a:avLst/>
                <a:gdLst>
                  <a:gd name="T0" fmla="*/ 9 w 428"/>
                  <a:gd name="T1" fmla="*/ 558 h 560"/>
                  <a:gd name="T2" fmla="*/ 0 w 428"/>
                  <a:gd name="T3" fmla="*/ 549 h 560"/>
                  <a:gd name="T4" fmla="*/ 0 w 428"/>
                  <a:gd name="T5" fmla="*/ 527 h 560"/>
                  <a:gd name="T6" fmla="*/ 1 w 428"/>
                  <a:gd name="T7" fmla="*/ 526 h 560"/>
                  <a:gd name="T8" fmla="*/ 213 w 428"/>
                  <a:gd name="T9" fmla="*/ 518 h 560"/>
                  <a:gd name="T10" fmla="*/ 418 w 428"/>
                  <a:gd name="T11" fmla="*/ 518 h 560"/>
                  <a:gd name="T12" fmla="*/ 426 w 428"/>
                  <a:gd name="T13" fmla="*/ 527 h 560"/>
                  <a:gd name="T14" fmla="*/ 427 w 428"/>
                  <a:gd name="T15" fmla="*/ 549 h 560"/>
                  <a:gd name="T16" fmla="*/ 426 w 428"/>
                  <a:gd name="T17" fmla="*/ 549 h 560"/>
                  <a:gd name="T18" fmla="*/ 417 w 428"/>
                  <a:gd name="T19" fmla="*/ 558 h 560"/>
                  <a:gd name="T20" fmla="*/ 213 w 428"/>
                  <a:gd name="T21" fmla="*/ 559 h 560"/>
                  <a:gd name="T22" fmla="*/ 4 w 428"/>
                  <a:gd name="T23" fmla="*/ 503 h 560"/>
                  <a:gd name="T24" fmla="*/ 0 w 428"/>
                  <a:gd name="T25" fmla="*/ 498 h 560"/>
                  <a:gd name="T26" fmla="*/ 0 w 428"/>
                  <a:gd name="T27" fmla="*/ 496 h 560"/>
                  <a:gd name="T28" fmla="*/ 74 w 428"/>
                  <a:gd name="T29" fmla="*/ 160 h 560"/>
                  <a:gd name="T30" fmla="*/ 82 w 428"/>
                  <a:gd name="T31" fmla="*/ 152 h 560"/>
                  <a:gd name="T32" fmla="*/ 191 w 428"/>
                  <a:gd name="T33" fmla="*/ 152 h 560"/>
                  <a:gd name="T34" fmla="*/ 186 w 428"/>
                  <a:gd name="T35" fmla="*/ 125 h 560"/>
                  <a:gd name="T36" fmla="*/ 35 w 428"/>
                  <a:gd name="T37" fmla="*/ 20 h 560"/>
                  <a:gd name="T38" fmla="*/ 30 w 428"/>
                  <a:gd name="T39" fmla="*/ 0 h 560"/>
                  <a:gd name="T40" fmla="*/ 396 w 428"/>
                  <a:gd name="T41" fmla="*/ 0 h 560"/>
                  <a:gd name="T42" fmla="*/ 388 w 428"/>
                  <a:gd name="T43" fmla="*/ 27 h 560"/>
                  <a:gd name="T44" fmla="*/ 241 w 428"/>
                  <a:gd name="T45" fmla="*/ 125 h 560"/>
                  <a:gd name="T46" fmla="*/ 236 w 428"/>
                  <a:gd name="T47" fmla="*/ 152 h 560"/>
                  <a:gd name="T48" fmla="*/ 344 w 428"/>
                  <a:gd name="T49" fmla="*/ 152 h 560"/>
                  <a:gd name="T50" fmla="*/ 353 w 428"/>
                  <a:gd name="T51" fmla="*/ 161 h 560"/>
                  <a:gd name="T52" fmla="*/ 426 w 428"/>
                  <a:gd name="T53" fmla="*/ 496 h 560"/>
                  <a:gd name="T54" fmla="*/ 426 w 428"/>
                  <a:gd name="T55" fmla="*/ 498 h 560"/>
                  <a:gd name="T56" fmla="*/ 422 w 428"/>
                  <a:gd name="T57" fmla="*/ 503 h 560"/>
                  <a:gd name="T58" fmla="*/ 5 w 428"/>
                  <a:gd name="T59" fmla="*/ 503 h 560"/>
                  <a:gd name="T60" fmla="*/ 223 w 428"/>
                  <a:gd name="T61" fmla="*/ 451 h 560"/>
                  <a:gd name="T62" fmla="*/ 323 w 428"/>
                  <a:gd name="T63" fmla="*/ 253 h 560"/>
                  <a:gd name="T64" fmla="*/ 236 w 428"/>
                  <a:gd name="T65" fmla="*/ 197 h 560"/>
                  <a:gd name="T66" fmla="*/ 113 w 428"/>
                  <a:gd name="T67" fmla="*/ 241 h 560"/>
                  <a:gd name="T68" fmla="*/ 143 w 428"/>
                  <a:gd name="T69" fmla="*/ 431 h 560"/>
                  <a:gd name="T70" fmla="*/ 223 w 428"/>
                  <a:gd name="T71" fmla="*/ 451 h 560"/>
                  <a:gd name="T72" fmla="*/ 182 w 428"/>
                  <a:gd name="T73" fmla="*/ 334 h 560"/>
                  <a:gd name="T74" fmla="*/ 207 w 428"/>
                  <a:gd name="T75" fmla="*/ 292 h 560"/>
                  <a:gd name="T76" fmla="*/ 236 w 428"/>
                  <a:gd name="T77" fmla="*/ 300 h 560"/>
                  <a:gd name="T78" fmla="*/ 270 w 428"/>
                  <a:gd name="T79" fmla="*/ 285 h 560"/>
                  <a:gd name="T80" fmla="*/ 304 w 428"/>
                  <a:gd name="T81" fmla="*/ 267 h 560"/>
                  <a:gd name="T82" fmla="*/ 308 w 428"/>
                  <a:gd name="T83" fmla="*/ 278 h 560"/>
                  <a:gd name="T84" fmla="*/ 245 w 428"/>
                  <a:gd name="T85" fmla="*/ 313 h 560"/>
                  <a:gd name="T86" fmla="*/ 245 w 428"/>
                  <a:gd name="T87" fmla="*/ 317 h 560"/>
                  <a:gd name="T88" fmla="*/ 236 w 428"/>
                  <a:gd name="T89" fmla="*/ 34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8" h="560">
                    <a:moveTo>
                      <a:pt x="10" y="559"/>
                    </a:moveTo>
                    <a:cubicBezTo>
                      <a:pt x="10" y="558"/>
                      <a:pt x="10" y="558"/>
                      <a:pt x="9" y="558"/>
                    </a:cubicBezTo>
                    <a:cubicBezTo>
                      <a:pt x="5" y="558"/>
                      <a:pt x="1" y="553"/>
                      <a:pt x="0" y="549"/>
                    </a:cubicBezTo>
                    <a:cubicBezTo>
                      <a:pt x="0" y="548"/>
                      <a:pt x="0" y="548"/>
                      <a:pt x="0" y="549"/>
                    </a:cubicBezTo>
                    <a:cubicBezTo>
                      <a:pt x="0" y="549"/>
                      <a:pt x="0" y="545"/>
                      <a:pt x="0" y="538"/>
                    </a:cubicBezTo>
                    <a:cubicBezTo>
                      <a:pt x="0" y="532"/>
                      <a:pt x="0" y="527"/>
                      <a:pt x="0" y="527"/>
                    </a:cubicBezTo>
                    <a:cubicBezTo>
                      <a:pt x="0" y="528"/>
                      <a:pt x="0" y="528"/>
                      <a:pt x="0" y="528"/>
                    </a:cubicBezTo>
                    <a:cubicBezTo>
                      <a:pt x="0" y="527"/>
                      <a:pt x="0" y="526"/>
                      <a:pt x="1" y="526"/>
                    </a:cubicBezTo>
                    <a:cubicBezTo>
                      <a:pt x="2" y="522"/>
                      <a:pt x="4" y="520"/>
                      <a:pt x="8" y="518"/>
                    </a:cubicBezTo>
                    <a:cubicBezTo>
                      <a:pt x="9" y="518"/>
                      <a:pt x="15" y="518"/>
                      <a:pt x="213" y="518"/>
                    </a:cubicBezTo>
                    <a:lnTo>
                      <a:pt x="417" y="518"/>
                    </a:lnTo>
                    <a:lnTo>
                      <a:pt x="418" y="518"/>
                    </a:lnTo>
                    <a:cubicBezTo>
                      <a:pt x="422" y="520"/>
                      <a:pt x="425" y="523"/>
                      <a:pt x="426" y="527"/>
                    </a:cubicBezTo>
                    <a:cubicBezTo>
                      <a:pt x="426" y="528"/>
                      <a:pt x="426" y="528"/>
                      <a:pt x="426" y="527"/>
                    </a:cubicBezTo>
                    <a:cubicBezTo>
                      <a:pt x="427" y="527"/>
                      <a:pt x="427" y="527"/>
                      <a:pt x="427" y="528"/>
                    </a:cubicBezTo>
                    <a:cubicBezTo>
                      <a:pt x="427" y="529"/>
                      <a:pt x="427" y="547"/>
                      <a:pt x="427" y="549"/>
                    </a:cubicBezTo>
                    <a:cubicBezTo>
                      <a:pt x="427" y="549"/>
                      <a:pt x="427" y="550"/>
                      <a:pt x="426" y="549"/>
                    </a:cubicBezTo>
                    <a:cubicBezTo>
                      <a:pt x="426" y="548"/>
                      <a:pt x="426" y="549"/>
                      <a:pt x="426" y="549"/>
                    </a:cubicBezTo>
                    <a:cubicBezTo>
                      <a:pt x="426" y="551"/>
                      <a:pt x="425" y="554"/>
                      <a:pt x="423" y="555"/>
                    </a:cubicBezTo>
                    <a:cubicBezTo>
                      <a:pt x="422" y="557"/>
                      <a:pt x="419" y="558"/>
                      <a:pt x="417" y="558"/>
                    </a:cubicBezTo>
                    <a:cubicBezTo>
                      <a:pt x="416" y="558"/>
                      <a:pt x="416" y="558"/>
                      <a:pt x="417" y="559"/>
                    </a:cubicBezTo>
                    <a:cubicBezTo>
                      <a:pt x="417" y="559"/>
                      <a:pt x="326" y="559"/>
                      <a:pt x="213" y="559"/>
                    </a:cubicBezTo>
                    <a:cubicBezTo>
                      <a:pt x="101" y="559"/>
                      <a:pt x="9" y="559"/>
                      <a:pt x="10" y="559"/>
                    </a:cubicBezTo>
                    <a:close/>
                    <a:moveTo>
                      <a:pt x="4" y="503"/>
                    </a:moveTo>
                    <a:cubicBezTo>
                      <a:pt x="2" y="502"/>
                      <a:pt x="0" y="500"/>
                      <a:pt x="0" y="498"/>
                    </a:cubicBezTo>
                    <a:cubicBezTo>
                      <a:pt x="0" y="498"/>
                      <a:pt x="0" y="498"/>
                      <a:pt x="0" y="498"/>
                    </a:cubicBezTo>
                    <a:cubicBezTo>
                      <a:pt x="0" y="499"/>
                      <a:pt x="0" y="498"/>
                      <a:pt x="0" y="497"/>
                    </a:cubicBezTo>
                    <a:cubicBezTo>
                      <a:pt x="0" y="496"/>
                      <a:pt x="0" y="496"/>
                      <a:pt x="0" y="496"/>
                    </a:cubicBezTo>
                    <a:cubicBezTo>
                      <a:pt x="0" y="497"/>
                      <a:pt x="0" y="497"/>
                      <a:pt x="0" y="496"/>
                    </a:cubicBezTo>
                    <a:cubicBezTo>
                      <a:pt x="0" y="496"/>
                      <a:pt x="73" y="162"/>
                      <a:pt x="74" y="160"/>
                    </a:cubicBezTo>
                    <a:cubicBezTo>
                      <a:pt x="74" y="158"/>
                      <a:pt x="75" y="157"/>
                      <a:pt x="76" y="156"/>
                    </a:cubicBezTo>
                    <a:cubicBezTo>
                      <a:pt x="78" y="154"/>
                      <a:pt x="80" y="153"/>
                      <a:pt x="82" y="152"/>
                    </a:cubicBezTo>
                    <a:cubicBezTo>
                      <a:pt x="83" y="152"/>
                      <a:pt x="105" y="152"/>
                      <a:pt x="137" y="152"/>
                    </a:cubicBezTo>
                    <a:cubicBezTo>
                      <a:pt x="185" y="152"/>
                      <a:pt x="190" y="152"/>
                      <a:pt x="191" y="152"/>
                    </a:cubicBezTo>
                    <a:cubicBezTo>
                      <a:pt x="191" y="151"/>
                      <a:pt x="191" y="126"/>
                      <a:pt x="190" y="126"/>
                    </a:cubicBezTo>
                    <a:cubicBezTo>
                      <a:pt x="190" y="126"/>
                      <a:pt x="189" y="126"/>
                      <a:pt x="186" y="125"/>
                    </a:cubicBezTo>
                    <a:cubicBezTo>
                      <a:pt x="152" y="121"/>
                      <a:pt x="121" y="110"/>
                      <a:pt x="95" y="93"/>
                    </a:cubicBezTo>
                    <a:cubicBezTo>
                      <a:pt x="66" y="74"/>
                      <a:pt x="45" y="48"/>
                      <a:pt x="35" y="20"/>
                    </a:cubicBezTo>
                    <a:cubicBezTo>
                      <a:pt x="33" y="14"/>
                      <a:pt x="32" y="8"/>
                      <a:pt x="31" y="3"/>
                    </a:cubicBezTo>
                    <a:cubicBezTo>
                      <a:pt x="31" y="1"/>
                      <a:pt x="30" y="0"/>
                      <a:pt x="30" y="0"/>
                    </a:cubicBezTo>
                    <a:cubicBezTo>
                      <a:pt x="30" y="0"/>
                      <a:pt x="69" y="0"/>
                      <a:pt x="213" y="0"/>
                    </a:cubicBezTo>
                    <a:cubicBezTo>
                      <a:pt x="357" y="0"/>
                      <a:pt x="396" y="0"/>
                      <a:pt x="396" y="0"/>
                    </a:cubicBezTo>
                    <a:cubicBezTo>
                      <a:pt x="396" y="0"/>
                      <a:pt x="396" y="1"/>
                      <a:pt x="395" y="3"/>
                    </a:cubicBezTo>
                    <a:cubicBezTo>
                      <a:pt x="394" y="11"/>
                      <a:pt x="392" y="20"/>
                      <a:pt x="388" y="27"/>
                    </a:cubicBezTo>
                    <a:cubicBezTo>
                      <a:pt x="374" y="63"/>
                      <a:pt x="341" y="93"/>
                      <a:pt x="299" y="110"/>
                    </a:cubicBezTo>
                    <a:cubicBezTo>
                      <a:pt x="281" y="118"/>
                      <a:pt x="261" y="123"/>
                      <a:pt x="241" y="125"/>
                    </a:cubicBezTo>
                    <a:cubicBezTo>
                      <a:pt x="238" y="126"/>
                      <a:pt x="236" y="126"/>
                      <a:pt x="236" y="126"/>
                    </a:cubicBezTo>
                    <a:cubicBezTo>
                      <a:pt x="236" y="126"/>
                      <a:pt x="236" y="151"/>
                      <a:pt x="236" y="152"/>
                    </a:cubicBezTo>
                    <a:cubicBezTo>
                      <a:pt x="236" y="152"/>
                      <a:pt x="241" y="152"/>
                      <a:pt x="289" y="152"/>
                    </a:cubicBezTo>
                    <a:cubicBezTo>
                      <a:pt x="321" y="152"/>
                      <a:pt x="343" y="152"/>
                      <a:pt x="344" y="152"/>
                    </a:cubicBezTo>
                    <a:cubicBezTo>
                      <a:pt x="346" y="153"/>
                      <a:pt x="349" y="154"/>
                      <a:pt x="350" y="156"/>
                    </a:cubicBezTo>
                    <a:cubicBezTo>
                      <a:pt x="352" y="157"/>
                      <a:pt x="353" y="159"/>
                      <a:pt x="353" y="161"/>
                    </a:cubicBezTo>
                    <a:cubicBezTo>
                      <a:pt x="354" y="166"/>
                      <a:pt x="426" y="496"/>
                      <a:pt x="426" y="496"/>
                    </a:cubicBezTo>
                    <a:cubicBezTo>
                      <a:pt x="426" y="497"/>
                      <a:pt x="426" y="497"/>
                      <a:pt x="426" y="496"/>
                    </a:cubicBezTo>
                    <a:cubicBezTo>
                      <a:pt x="427" y="496"/>
                      <a:pt x="427" y="496"/>
                      <a:pt x="427" y="497"/>
                    </a:cubicBezTo>
                    <a:cubicBezTo>
                      <a:pt x="427" y="498"/>
                      <a:pt x="427" y="499"/>
                      <a:pt x="426" y="498"/>
                    </a:cubicBezTo>
                    <a:cubicBezTo>
                      <a:pt x="426" y="498"/>
                      <a:pt x="426" y="498"/>
                      <a:pt x="426" y="498"/>
                    </a:cubicBezTo>
                    <a:cubicBezTo>
                      <a:pt x="426" y="500"/>
                      <a:pt x="424" y="502"/>
                      <a:pt x="422" y="503"/>
                    </a:cubicBezTo>
                    <a:cubicBezTo>
                      <a:pt x="422" y="503"/>
                      <a:pt x="370" y="503"/>
                      <a:pt x="213" y="503"/>
                    </a:cubicBezTo>
                    <a:lnTo>
                      <a:pt x="5" y="503"/>
                    </a:lnTo>
                    <a:lnTo>
                      <a:pt x="4" y="503"/>
                    </a:lnTo>
                    <a:close/>
                    <a:moveTo>
                      <a:pt x="223" y="451"/>
                    </a:moveTo>
                    <a:cubicBezTo>
                      <a:pt x="283" y="446"/>
                      <a:pt x="332" y="403"/>
                      <a:pt x="342" y="346"/>
                    </a:cubicBezTo>
                    <a:cubicBezTo>
                      <a:pt x="348" y="314"/>
                      <a:pt x="341" y="281"/>
                      <a:pt x="323" y="253"/>
                    </a:cubicBezTo>
                    <a:cubicBezTo>
                      <a:pt x="318" y="246"/>
                      <a:pt x="314" y="241"/>
                      <a:pt x="307" y="234"/>
                    </a:cubicBezTo>
                    <a:cubicBezTo>
                      <a:pt x="288" y="215"/>
                      <a:pt x="263" y="202"/>
                      <a:pt x="236" y="197"/>
                    </a:cubicBezTo>
                    <a:cubicBezTo>
                      <a:pt x="199" y="191"/>
                      <a:pt x="162" y="200"/>
                      <a:pt x="132" y="223"/>
                    </a:cubicBezTo>
                    <a:cubicBezTo>
                      <a:pt x="126" y="227"/>
                      <a:pt x="118" y="235"/>
                      <a:pt x="113" y="241"/>
                    </a:cubicBezTo>
                    <a:cubicBezTo>
                      <a:pt x="88" y="270"/>
                      <a:pt x="77" y="308"/>
                      <a:pt x="84" y="346"/>
                    </a:cubicBezTo>
                    <a:cubicBezTo>
                      <a:pt x="90" y="381"/>
                      <a:pt x="112" y="412"/>
                      <a:pt x="143" y="431"/>
                    </a:cubicBezTo>
                    <a:cubicBezTo>
                      <a:pt x="162" y="443"/>
                      <a:pt x="185" y="450"/>
                      <a:pt x="209" y="451"/>
                    </a:cubicBezTo>
                    <a:cubicBezTo>
                      <a:pt x="212" y="451"/>
                      <a:pt x="220" y="451"/>
                      <a:pt x="223" y="451"/>
                    </a:cubicBezTo>
                    <a:close/>
                    <a:moveTo>
                      <a:pt x="209" y="355"/>
                    </a:moveTo>
                    <a:cubicBezTo>
                      <a:pt x="197" y="354"/>
                      <a:pt x="186" y="345"/>
                      <a:pt x="182" y="334"/>
                    </a:cubicBezTo>
                    <a:cubicBezTo>
                      <a:pt x="180" y="329"/>
                      <a:pt x="180" y="323"/>
                      <a:pt x="181" y="318"/>
                    </a:cubicBezTo>
                    <a:cubicBezTo>
                      <a:pt x="183" y="305"/>
                      <a:pt x="193" y="295"/>
                      <a:pt x="207" y="292"/>
                    </a:cubicBezTo>
                    <a:cubicBezTo>
                      <a:pt x="210" y="291"/>
                      <a:pt x="217" y="291"/>
                      <a:pt x="220" y="292"/>
                    </a:cubicBezTo>
                    <a:cubicBezTo>
                      <a:pt x="226" y="293"/>
                      <a:pt x="231" y="296"/>
                      <a:pt x="236" y="300"/>
                    </a:cubicBezTo>
                    <a:cubicBezTo>
                      <a:pt x="237" y="302"/>
                      <a:pt x="238" y="303"/>
                      <a:pt x="238" y="303"/>
                    </a:cubicBezTo>
                    <a:cubicBezTo>
                      <a:pt x="239" y="303"/>
                      <a:pt x="253" y="295"/>
                      <a:pt x="270" y="285"/>
                    </a:cubicBezTo>
                    <a:cubicBezTo>
                      <a:pt x="287" y="276"/>
                      <a:pt x="301" y="268"/>
                      <a:pt x="302" y="267"/>
                    </a:cubicBezTo>
                    <a:cubicBezTo>
                      <a:pt x="302" y="267"/>
                      <a:pt x="303" y="267"/>
                      <a:pt x="304" y="267"/>
                    </a:cubicBezTo>
                    <a:cubicBezTo>
                      <a:pt x="308" y="267"/>
                      <a:pt x="311" y="272"/>
                      <a:pt x="309" y="276"/>
                    </a:cubicBezTo>
                    <a:cubicBezTo>
                      <a:pt x="309" y="277"/>
                      <a:pt x="308" y="277"/>
                      <a:pt x="308" y="278"/>
                    </a:cubicBezTo>
                    <a:cubicBezTo>
                      <a:pt x="307" y="278"/>
                      <a:pt x="293" y="286"/>
                      <a:pt x="277" y="295"/>
                    </a:cubicBezTo>
                    <a:cubicBezTo>
                      <a:pt x="260" y="305"/>
                      <a:pt x="246" y="313"/>
                      <a:pt x="245" y="313"/>
                    </a:cubicBezTo>
                    <a:cubicBezTo>
                      <a:pt x="245" y="313"/>
                      <a:pt x="245" y="314"/>
                      <a:pt x="245" y="314"/>
                    </a:cubicBezTo>
                    <a:cubicBezTo>
                      <a:pt x="245" y="315"/>
                      <a:pt x="245" y="316"/>
                      <a:pt x="245" y="317"/>
                    </a:cubicBezTo>
                    <a:cubicBezTo>
                      <a:pt x="246" y="320"/>
                      <a:pt x="246" y="325"/>
                      <a:pt x="245" y="329"/>
                    </a:cubicBezTo>
                    <a:cubicBezTo>
                      <a:pt x="244" y="335"/>
                      <a:pt x="241" y="342"/>
                      <a:pt x="236" y="346"/>
                    </a:cubicBezTo>
                    <a:cubicBezTo>
                      <a:pt x="229" y="353"/>
                      <a:pt x="219" y="356"/>
                      <a:pt x="209" y="355"/>
                    </a:cubicBezTo>
                    <a:close/>
                  </a:path>
                </a:pathLst>
              </a:custGeom>
              <a:solidFill>
                <a:srgbClr val="1F1F1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67" name="Group 64"/>
            <p:cNvGrpSpPr>
              <a:grpSpLocks/>
            </p:cNvGrpSpPr>
            <p:nvPr/>
          </p:nvGrpSpPr>
          <p:grpSpPr bwMode="auto">
            <a:xfrm>
              <a:off x="5550010" y="3859140"/>
              <a:ext cx="381663" cy="512858"/>
              <a:chOff x="2314" y="1255"/>
              <a:chExt cx="160" cy="215"/>
            </a:xfrm>
          </p:grpSpPr>
          <p:sp>
            <p:nvSpPr>
              <p:cNvPr id="68" name="Freeform 65"/>
              <p:cNvSpPr>
                <a:spLocks noChangeArrowheads="1"/>
              </p:cNvSpPr>
              <p:nvPr/>
            </p:nvSpPr>
            <p:spPr bwMode="auto">
              <a:xfrm>
                <a:off x="2314" y="1255"/>
                <a:ext cx="160" cy="215"/>
              </a:xfrm>
              <a:custGeom>
                <a:avLst/>
                <a:gdLst>
                  <a:gd name="T0" fmla="*/ 4 w 429"/>
                  <a:gd name="T1" fmla="*/ 556 h 560"/>
                  <a:gd name="T2" fmla="*/ 0 w 429"/>
                  <a:gd name="T3" fmla="*/ 538 h 560"/>
                  <a:gd name="T4" fmla="*/ 9 w 429"/>
                  <a:gd name="T5" fmla="*/ 517 h 560"/>
                  <a:gd name="T6" fmla="*/ 419 w 429"/>
                  <a:gd name="T7" fmla="*/ 517 h 560"/>
                  <a:gd name="T8" fmla="*/ 428 w 429"/>
                  <a:gd name="T9" fmla="*/ 538 h 560"/>
                  <a:gd name="T10" fmla="*/ 425 w 429"/>
                  <a:gd name="T11" fmla="*/ 556 h 560"/>
                  <a:gd name="T12" fmla="*/ 9 w 429"/>
                  <a:gd name="T13" fmla="*/ 559 h 560"/>
                  <a:gd name="T14" fmla="*/ 0 w 429"/>
                  <a:gd name="T15" fmla="*/ 497 h 560"/>
                  <a:gd name="T16" fmla="*/ 74 w 429"/>
                  <a:gd name="T17" fmla="*/ 159 h 560"/>
                  <a:gd name="T18" fmla="*/ 82 w 429"/>
                  <a:gd name="T19" fmla="*/ 152 h 560"/>
                  <a:gd name="T20" fmla="*/ 191 w 429"/>
                  <a:gd name="T21" fmla="*/ 139 h 560"/>
                  <a:gd name="T22" fmla="*/ 187 w 429"/>
                  <a:gd name="T23" fmla="*/ 126 h 560"/>
                  <a:gd name="T24" fmla="*/ 34 w 429"/>
                  <a:gd name="T25" fmla="*/ 15 h 560"/>
                  <a:gd name="T26" fmla="*/ 214 w 429"/>
                  <a:gd name="T27" fmla="*/ 0 h 560"/>
                  <a:gd name="T28" fmla="*/ 395 w 429"/>
                  <a:gd name="T29" fmla="*/ 15 h 560"/>
                  <a:gd name="T30" fmla="*/ 242 w 429"/>
                  <a:gd name="T31" fmla="*/ 126 h 560"/>
                  <a:gd name="T32" fmla="*/ 238 w 429"/>
                  <a:gd name="T33" fmla="*/ 139 h 560"/>
                  <a:gd name="T34" fmla="*/ 346 w 429"/>
                  <a:gd name="T35" fmla="*/ 152 h 560"/>
                  <a:gd name="T36" fmla="*/ 352 w 429"/>
                  <a:gd name="T37" fmla="*/ 155 h 560"/>
                  <a:gd name="T38" fmla="*/ 428 w 429"/>
                  <a:gd name="T39" fmla="*/ 494 h 560"/>
                  <a:gd name="T40" fmla="*/ 423 w 429"/>
                  <a:gd name="T41" fmla="*/ 504 h 560"/>
                  <a:gd name="T42" fmla="*/ 5 w 429"/>
                  <a:gd name="T43" fmla="*/ 504 h 560"/>
                  <a:gd name="T44" fmla="*/ 262 w 429"/>
                  <a:gd name="T45" fmla="*/ 441 h 560"/>
                  <a:gd name="T46" fmla="*/ 341 w 429"/>
                  <a:gd name="T47" fmla="*/ 352 h 560"/>
                  <a:gd name="T48" fmla="*/ 257 w 429"/>
                  <a:gd name="T49" fmla="*/ 203 h 560"/>
                  <a:gd name="T50" fmla="*/ 89 w 429"/>
                  <a:gd name="T51" fmla="*/ 289 h 560"/>
                  <a:gd name="T52" fmla="*/ 97 w 429"/>
                  <a:gd name="T53" fmla="*/ 378 h 560"/>
                  <a:gd name="T54" fmla="*/ 221 w 429"/>
                  <a:gd name="T55" fmla="*/ 450 h 560"/>
                  <a:gd name="T56" fmla="*/ 181 w 429"/>
                  <a:gd name="T57" fmla="*/ 328 h 560"/>
                  <a:gd name="T58" fmla="*/ 191 w 429"/>
                  <a:gd name="T59" fmla="*/ 299 h 560"/>
                  <a:gd name="T60" fmla="*/ 220 w 429"/>
                  <a:gd name="T61" fmla="*/ 291 h 560"/>
                  <a:gd name="T62" fmla="*/ 240 w 429"/>
                  <a:gd name="T63" fmla="*/ 302 h 560"/>
                  <a:gd name="T64" fmla="*/ 303 w 429"/>
                  <a:gd name="T65" fmla="*/ 266 h 560"/>
                  <a:gd name="T66" fmla="*/ 312 w 429"/>
                  <a:gd name="T67" fmla="*/ 273 h 560"/>
                  <a:gd name="T68" fmla="*/ 309 w 429"/>
                  <a:gd name="T69" fmla="*/ 278 h 560"/>
                  <a:gd name="T70" fmla="*/ 247 w 429"/>
                  <a:gd name="T71" fmla="*/ 314 h 560"/>
                  <a:gd name="T72" fmla="*/ 247 w 429"/>
                  <a:gd name="T73" fmla="*/ 328 h 560"/>
                  <a:gd name="T74" fmla="*/ 217 w 429"/>
                  <a:gd name="T75" fmla="*/ 35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9" h="560">
                    <a:moveTo>
                      <a:pt x="9" y="559"/>
                    </a:moveTo>
                    <a:cubicBezTo>
                      <a:pt x="7" y="558"/>
                      <a:pt x="5" y="557"/>
                      <a:pt x="4" y="556"/>
                    </a:cubicBezTo>
                    <a:cubicBezTo>
                      <a:pt x="2" y="554"/>
                      <a:pt x="1" y="552"/>
                      <a:pt x="1" y="550"/>
                    </a:cubicBezTo>
                    <a:cubicBezTo>
                      <a:pt x="0" y="549"/>
                      <a:pt x="0" y="545"/>
                      <a:pt x="0" y="538"/>
                    </a:cubicBezTo>
                    <a:cubicBezTo>
                      <a:pt x="0" y="527"/>
                      <a:pt x="0" y="525"/>
                      <a:pt x="2" y="523"/>
                    </a:cubicBezTo>
                    <a:cubicBezTo>
                      <a:pt x="3" y="521"/>
                      <a:pt x="6" y="518"/>
                      <a:pt x="9" y="517"/>
                    </a:cubicBezTo>
                    <a:cubicBezTo>
                      <a:pt x="10" y="517"/>
                      <a:pt x="28" y="517"/>
                      <a:pt x="214" y="517"/>
                    </a:cubicBezTo>
                    <a:cubicBezTo>
                      <a:pt x="401" y="517"/>
                      <a:pt x="418" y="517"/>
                      <a:pt x="419" y="517"/>
                    </a:cubicBezTo>
                    <a:cubicBezTo>
                      <a:pt x="422" y="518"/>
                      <a:pt x="425" y="521"/>
                      <a:pt x="427" y="523"/>
                    </a:cubicBezTo>
                    <a:cubicBezTo>
                      <a:pt x="428" y="525"/>
                      <a:pt x="428" y="526"/>
                      <a:pt x="428" y="538"/>
                    </a:cubicBezTo>
                    <a:cubicBezTo>
                      <a:pt x="428" y="545"/>
                      <a:pt x="428" y="549"/>
                      <a:pt x="428" y="550"/>
                    </a:cubicBezTo>
                    <a:cubicBezTo>
                      <a:pt x="427" y="552"/>
                      <a:pt x="426" y="554"/>
                      <a:pt x="425" y="556"/>
                    </a:cubicBezTo>
                    <a:cubicBezTo>
                      <a:pt x="423" y="557"/>
                      <a:pt x="421" y="558"/>
                      <a:pt x="419" y="559"/>
                    </a:cubicBezTo>
                    <a:cubicBezTo>
                      <a:pt x="417" y="559"/>
                      <a:pt x="11" y="559"/>
                      <a:pt x="9" y="559"/>
                    </a:cubicBezTo>
                    <a:close/>
                    <a:moveTo>
                      <a:pt x="5" y="504"/>
                    </a:moveTo>
                    <a:cubicBezTo>
                      <a:pt x="2" y="503"/>
                      <a:pt x="0" y="500"/>
                      <a:pt x="0" y="497"/>
                    </a:cubicBezTo>
                    <a:cubicBezTo>
                      <a:pt x="1" y="496"/>
                      <a:pt x="1" y="494"/>
                      <a:pt x="1" y="494"/>
                    </a:cubicBezTo>
                    <a:cubicBezTo>
                      <a:pt x="1" y="492"/>
                      <a:pt x="73" y="160"/>
                      <a:pt x="74" y="159"/>
                    </a:cubicBezTo>
                    <a:cubicBezTo>
                      <a:pt x="75" y="156"/>
                      <a:pt x="77" y="153"/>
                      <a:pt x="81" y="152"/>
                    </a:cubicBezTo>
                    <a:lnTo>
                      <a:pt x="82" y="152"/>
                    </a:lnTo>
                    <a:lnTo>
                      <a:pt x="191" y="151"/>
                    </a:lnTo>
                    <a:lnTo>
                      <a:pt x="191" y="139"/>
                    </a:lnTo>
                    <a:cubicBezTo>
                      <a:pt x="191" y="132"/>
                      <a:pt x="191" y="127"/>
                      <a:pt x="191" y="127"/>
                    </a:cubicBezTo>
                    <a:cubicBezTo>
                      <a:pt x="190" y="127"/>
                      <a:pt x="189" y="126"/>
                      <a:pt x="187" y="126"/>
                    </a:cubicBezTo>
                    <a:cubicBezTo>
                      <a:pt x="143" y="121"/>
                      <a:pt x="103" y="104"/>
                      <a:pt x="74" y="77"/>
                    </a:cubicBezTo>
                    <a:cubicBezTo>
                      <a:pt x="54" y="59"/>
                      <a:pt x="40" y="38"/>
                      <a:pt x="34" y="15"/>
                    </a:cubicBezTo>
                    <a:cubicBezTo>
                      <a:pt x="32" y="10"/>
                      <a:pt x="30" y="1"/>
                      <a:pt x="31" y="0"/>
                    </a:cubicBezTo>
                    <a:cubicBezTo>
                      <a:pt x="31" y="0"/>
                      <a:pt x="34" y="0"/>
                      <a:pt x="214" y="0"/>
                    </a:cubicBezTo>
                    <a:cubicBezTo>
                      <a:pt x="394" y="0"/>
                      <a:pt x="397" y="0"/>
                      <a:pt x="398" y="0"/>
                    </a:cubicBezTo>
                    <a:cubicBezTo>
                      <a:pt x="398" y="1"/>
                      <a:pt x="396" y="10"/>
                      <a:pt x="395" y="15"/>
                    </a:cubicBezTo>
                    <a:cubicBezTo>
                      <a:pt x="388" y="38"/>
                      <a:pt x="374" y="59"/>
                      <a:pt x="354" y="77"/>
                    </a:cubicBezTo>
                    <a:cubicBezTo>
                      <a:pt x="326" y="104"/>
                      <a:pt x="286" y="121"/>
                      <a:pt x="242" y="126"/>
                    </a:cubicBezTo>
                    <a:cubicBezTo>
                      <a:pt x="240" y="126"/>
                      <a:pt x="238" y="127"/>
                      <a:pt x="238" y="127"/>
                    </a:cubicBezTo>
                    <a:cubicBezTo>
                      <a:pt x="238" y="127"/>
                      <a:pt x="238" y="132"/>
                      <a:pt x="238" y="139"/>
                    </a:cubicBezTo>
                    <a:lnTo>
                      <a:pt x="238" y="151"/>
                    </a:lnTo>
                    <a:lnTo>
                      <a:pt x="346" y="152"/>
                    </a:lnTo>
                    <a:lnTo>
                      <a:pt x="348" y="152"/>
                    </a:lnTo>
                    <a:cubicBezTo>
                      <a:pt x="350" y="153"/>
                      <a:pt x="351" y="154"/>
                      <a:pt x="352" y="155"/>
                    </a:cubicBezTo>
                    <a:cubicBezTo>
                      <a:pt x="354" y="157"/>
                      <a:pt x="354" y="158"/>
                      <a:pt x="355" y="160"/>
                    </a:cubicBezTo>
                    <a:cubicBezTo>
                      <a:pt x="356" y="163"/>
                      <a:pt x="427" y="493"/>
                      <a:pt x="428" y="494"/>
                    </a:cubicBezTo>
                    <a:cubicBezTo>
                      <a:pt x="428" y="500"/>
                      <a:pt x="428" y="502"/>
                      <a:pt x="424" y="503"/>
                    </a:cubicBezTo>
                    <a:lnTo>
                      <a:pt x="423" y="504"/>
                    </a:lnTo>
                    <a:lnTo>
                      <a:pt x="215" y="504"/>
                    </a:lnTo>
                    <a:cubicBezTo>
                      <a:pt x="50" y="504"/>
                      <a:pt x="6" y="504"/>
                      <a:pt x="5" y="504"/>
                    </a:cubicBezTo>
                    <a:close/>
                    <a:moveTo>
                      <a:pt x="221" y="450"/>
                    </a:moveTo>
                    <a:cubicBezTo>
                      <a:pt x="236" y="449"/>
                      <a:pt x="249" y="446"/>
                      <a:pt x="262" y="441"/>
                    </a:cubicBezTo>
                    <a:cubicBezTo>
                      <a:pt x="267" y="439"/>
                      <a:pt x="276" y="435"/>
                      <a:pt x="280" y="433"/>
                    </a:cubicBezTo>
                    <a:cubicBezTo>
                      <a:pt x="311" y="415"/>
                      <a:pt x="333" y="386"/>
                      <a:pt x="341" y="352"/>
                    </a:cubicBezTo>
                    <a:cubicBezTo>
                      <a:pt x="345" y="336"/>
                      <a:pt x="346" y="317"/>
                      <a:pt x="342" y="301"/>
                    </a:cubicBezTo>
                    <a:cubicBezTo>
                      <a:pt x="334" y="256"/>
                      <a:pt x="301" y="218"/>
                      <a:pt x="257" y="203"/>
                    </a:cubicBezTo>
                    <a:cubicBezTo>
                      <a:pt x="229" y="194"/>
                      <a:pt x="199" y="194"/>
                      <a:pt x="172" y="203"/>
                    </a:cubicBezTo>
                    <a:cubicBezTo>
                      <a:pt x="131" y="217"/>
                      <a:pt x="100" y="249"/>
                      <a:pt x="89" y="289"/>
                    </a:cubicBezTo>
                    <a:cubicBezTo>
                      <a:pt x="85" y="300"/>
                      <a:pt x="84" y="311"/>
                      <a:pt x="84" y="323"/>
                    </a:cubicBezTo>
                    <a:cubicBezTo>
                      <a:pt x="84" y="343"/>
                      <a:pt x="88" y="361"/>
                      <a:pt x="97" y="378"/>
                    </a:cubicBezTo>
                    <a:cubicBezTo>
                      <a:pt x="110" y="405"/>
                      <a:pt x="132" y="426"/>
                      <a:pt x="160" y="439"/>
                    </a:cubicBezTo>
                    <a:cubicBezTo>
                      <a:pt x="178" y="447"/>
                      <a:pt x="201" y="451"/>
                      <a:pt x="221" y="450"/>
                    </a:cubicBezTo>
                    <a:close/>
                    <a:moveTo>
                      <a:pt x="211" y="356"/>
                    </a:moveTo>
                    <a:cubicBezTo>
                      <a:pt x="196" y="355"/>
                      <a:pt x="183" y="343"/>
                      <a:pt x="181" y="328"/>
                    </a:cubicBezTo>
                    <a:cubicBezTo>
                      <a:pt x="180" y="325"/>
                      <a:pt x="181" y="319"/>
                      <a:pt x="181" y="317"/>
                    </a:cubicBezTo>
                    <a:cubicBezTo>
                      <a:pt x="183" y="310"/>
                      <a:pt x="186" y="304"/>
                      <a:pt x="191" y="299"/>
                    </a:cubicBezTo>
                    <a:cubicBezTo>
                      <a:pt x="196" y="295"/>
                      <a:pt x="201" y="292"/>
                      <a:pt x="207" y="291"/>
                    </a:cubicBezTo>
                    <a:cubicBezTo>
                      <a:pt x="211" y="290"/>
                      <a:pt x="217" y="290"/>
                      <a:pt x="220" y="291"/>
                    </a:cubicBezTo>
                    <a:cubicBezTo>
                      <a:pt x="227" y="292"/>
                      <a:pt x="233" y="295"/>
                      <a:pt x="238" y="300"/>
                    </a:cubicBezTo>
                    <a:lnTo>
                      <a:pt x="240" y="302"/>
                    </a:lnTo>
                    <a:lnTo>
                      <a:pt x="271" y="284"/>
                    </a:lnTo>
                    <a:cubicBezTo>
                      <a:pt x="292" y="272"/>
                      <a:pt x="302" y="267"/>
                      <a:pt x="303" y="266"/>
                    </a:cubicBezTo>
                    <a:cubicBezTo>
                      <a:pt x="305" y="266"/>
                      <a:pt x="308" y="267"/>
                      <a:pt x="310" y="269"/>
                    </a:cubicBezTo>
                    <a:cubicBezTo>
                      <a:pt x="311" y="270"/>
                      <a:pt x="311" y="271"/>
                      <a:pt x="312" y="273"/>
                    </a:cubicBezTo>
                    <a:cubicBezTo>
                      <a:pt x="312" y="275"/>
                      <a:pt x="312" y="275"/>
                      <a:pt x="311" y="276"/>
                    </a:cubicBezTo>
                    <a:cubicBezTo>
                      <a:pt x="311" y="277"/>
                      <a:pt x="310" y="278"/>
                      <a:pt x="309" y="278"/>
                    </a:cubicBezTo>
                    <a:cubicBezTo>
                      <a:pt x="309" y="279"/>
                      <a:pt x="295" y="286"/>
                      <a:pt x="277" y="297"/>
                    </a:cubicBezTo>
                    <a:cubicBezTo>
                      <a:pt x="248" y="313"/>
                      <a:pt x="247" y="314"/>
                      <a:pt x="247" y="314"/>
                    </a:cubicBezTo>
                    <a:cubicBezTo>
                      <a:pt x="247" y="315"/>
                      <a:pt x="247" y="316"/>
                      <a:pt x="247" y="317"/>
                    </a:cubicBezTo>
                    <a:cubicBezTo>
                      <a:pt x="248" y="319"/>
                      <a:pt x="248" y="325"/>
                      <a:pt x="247" y="328"/>
                    </a:cubicBezTo>
                    <a:cubicBezTo>
                      <a:pt x="247" y="332"/>
                      <a:pt x="246" y="334"/>
                      <a:pt x="244" y="337"/>
                    </a:cubicBezTo>
                    <a:cubicBezTo>
                      <a:pt x="239" y="348"/>
                      <a:pt x="229" y="355"/>
                      <a:pt x="217" y="356"/>
                    </a:cubicBezTo>
                    <a:cubicBezTo>
                      <a:pt x="214" y="356"/>
                      <a:pt x="214" y="356"/>
                      <a:pt x="211" y="356"/>
                    </a:cubicBezTo>
                    <a:close/>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9" name="Freeform 66"/>
              <p:cNvSpPr>
                <a:spLocks noChangeArrowheads="1"/>
              </p:cNvSpPr>
              <p:nvPr/>
            </p:nvSpPr>
            <p:spPr bwMode="auto">
              <a:xfrm>
                <a:off x="2314" y="1255"/>
                <a:ext cx="160" cy="215"/>
              </a:xfrm>
              <a:custGeom>
                <a:avLst/>
                <a:gdLst>
                  <a:gd name="T0" fmla="*/ 1 w 429"/>
                  <a:gd name="T1" fmla="*/ 550 h 560"/>
                  <a:gd name="T2" fmla="*/ 9 w 429"/>
                  <a:gd name="T3" fmla="*/ 518 h 560"/>
                  <a:gd name="T4" fmla="*/ 419 w 429"/>
                  <a:gd name="T5" fmla="*/ 518 h 560"/>
                  <a:gd name="T6" fmla="*/ 428 w 429"/>
                  <a:gd name="T7" fmla="*/ 550 h 560"/>
                  <a:gd name="T8" fmla="*/ 214 w 429"/>
                  <a:gd name="T9" fmla="*/ 559 h 560"/>
                  <a:gd name="T10" fmla="*/ 5 w 429"/>
                  <a:gd name="T11" fmla="*/ 503 h 560"/>
                  <a:gd name="T12" fmla="*/ 1 w 429"/>
                  <a:gd name="T13" fmla="*/ 494 h 560"/>
                  <a:gd name="T14" fmla="*/ 81 w 429"/>
                  <a:gd name="T15" fmla="*/ 152 h 560"/>
                  <a:gd name="T16" fmla="*/ 136 w 429"/>
                  <a:gd name="T17" fmla="*/ 152 h 560"/>
                  <a:gd name="T18" fmla="*/ 191 w 429"/>
                  <a:gd name="T19" fmla="*/ 139 h 560"/>
                  <a:gd name="T20" fmla="*/ 188 w 429"/>
                  <a:gd name="T21" fmla="*/ 126 h 560"/>
                  <a:gd name="T22" fmla="*/ 34 w 429"/>
                  <a:gd name="T23" fmla="*/ 15 h 560"/>
                  <a:gd name="T24" fmla="*/ 31 w 429"/>
                  <a:gd name="T25" fmla="*/ 0 h 560"/>
                  <a:gd name="T26" fmla="*/ 397 w 429"/>
                  <a:gd name="T27" fmla="*/ 1 h 560"/>
                  <a:gd name="T28" fmla="*/ 361 w 429"/>
                  <a:gd name="T29" fmla="*/ 71 h 560"/>
                  <a:gd name="T30" fmla="*/ 241 w 429"/>
                  <a:gd name="T31" fmla="*/ 126 h 560"/>
                  <a:gd name="T32" fmla="*/ 237 w 429"/>
                  <a:gd name="T33" fmla="*/ 139 h 560"/>
                  <a:gd name="T34" fmla="*/ 292 w 429"/>
                  <a:gd name="T35" fmla="*/ 152 h 560"/>
                  <a:gd name="T36" fmla="*/ 347 w 429"/>
                  <a:gd name="T37" fmla="*/ 152 h 560"/>
                  <a:gd name="T38" fmla="*/ 428 w 429"/>
                  <a:gd name="T39" fmla="*/ 494 h 560"/>
                  <a:gd name="T40" fmla="*/ 423 w 429"/>
                  <a:gd name="T41" fmla="*/ 503 h 560"/>
                  <a:gd name="T42" fmla="*/ 225 w 429"/>
                  <a:gd name="T43" fmla="*/ 450 h 560"/>
                  <a:gd name="T44" fmla="*/ 341 w 429"/>
                  <a:gd name="T45" fmla="*/ 352 h 560"/>
                  <a:gd name="T46" fmla="*/ 290 w 429"/>
                  <a:gd name="T47" fmla="*/ 220 h 560"/>
                  <a:gd name="T48" fmla="*/ 93 w 429"/>
                  <a:gd name="T49" fmla="*/ 277 h 560"/>
                  <a:gd name="T50" fmla="*/ 96 w 429"/>
                  <a:gd name="T51" fmla="*/ 378 h 560"/>
                  <a:gd name="T52" fmla="*/ 178 w 429"/>
                  <a:gd name="T53" fmla="*/ 445 h 560"/>
                  <a:gd name="T54" fmla="*/ 225 w 429"/>
                  <a:gd name="T55" fmla="*/ 450 h 560"/>
                  <a:gd name="T56" fmla="*/ 199 w 429"/>
                  <a:gd name="T57" fmla="*/ 352 h 560"/>
                  <a:gd name="T58" fmla="*/ 182 w 429"/>
                  <a:gd name="T59" fmla="*/ 315 h 560"/>
                  <a:gd name="T60" fmla="*/ 238 w 429"/>
                  <a:gd name="T61" fmla="*/ 300 h 560"/>
                  <a:gd name="T62" fmla="*/ 271 w 429"/>
                  <a:gd name="T63" fmla="*/ 284 h 560"/>
                  <a:gd name="T64" fmla="*/ 309 w 429"/>
                  <a:gd name="T65" fmla="*/ 268 h 560"/>
                  <a:gd name="T66" fmla="*/ 277 w 429"/>
                  <a:gd name="T67" fmla="*/ 296 h 560"/>
                  <a:gd name="T68" fmla="*/ 247 w 429"/>
                  <a:gd name="T69" fmla="*/ 316 h 560"/>
                  <a:gd name="T70" fmla="*/ 225 w 429"/>
                  <a:gd name="T71" fmla="*/ 354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9" h="560">
                    <a:moveTo>
                      <a:pt x="9" y="559"/>
                    </a:moveTo>
                    <a:cubicBezTo>
                      <a:pt x="5" y="558"/>
                      <a:pt x="2" y="554"/>
                      <a:pt x="1" y="550"/>
                    </a:cubicBezTo>
                    <a:cubicBezTo>
                      <a:pt x="0" y="548"/>
                      <a:pt x="0" y="528"/>
                      <a:pt x="1" y="526"/>
                    </a:cubicBezTo>
                    <a:cubicBezTo>
                      <a:pt x="2" y="522"/>
                      <a:pt x="5" y="519"/>
                      <a:pt x="9" y="518"/>
                    </a:cubicBezTo>
                    <a:cubicBezTo>
                      <a:pt x="10" y="517"/>
                      <a:pt x="28" y="517"/>
                      <a:pt x="214" y="517"/>
                    </a:cubicBezTo>
                    <a:cubicBezTo>
                      <a:pt x="400" y="517"/>
                      <a:pt x="418" y="517"/>
                      <a:pt x="419" y="518"/>
                    </a:cubicBezTo>
                    <a:cubicBezTo>
                      <a:pt x="423" y="519"/>
                      <a:pt x="427" y="522"/>
                      <a:pt x="428" y="526"/>
                    </a:cubicBezTo>
                    <a:cubicBezTo>
                      <a:pt x="428" y="528"/>
                      <a:pt x="428" y="548"/>
                      <a:pt x="428" y="550"/>
                    </a:cubicBezTo>
                    <a:cubicBezTo>
                      <a:pt x="427" y="554"/>
                      <a:pt x="423" y="558"/>
                      <a:pt x="419" y="559"/>
                    </a:cubicBezTo>
                    <a:cubicBezTo>
                      <a:pt x="418" y="559"/>
                      <a:pt x="398" y="559"/>
                      <a:pt x="214" y="559"/>
                    </a:cubicBezTo>
                    <a:cubicBezTo>
                      <a:pt x="40" y="559"/>
                      <a:pt x="10" y="559"/>
                      <a:pt x="9" y="559"/>
                    </a:cubicBezTo>
                    <a:close/>
                    <a:moveTo>
                      <a:pt x="5" y="503"/>
                    </a:moveTo>
                    <a:cubicBezTo>
                      <a:pt x="3" y="503"/>
                      <a:pt x="1" y="501"/>
                      <a:pt x="1" y="499"/>
                    </a:cubicBezTo>
                    <a:cubicBezTo>
                      <a:pt x="0" y="498"/>
                      <a:pt x="0" y="497"/>
                      <a:pt x="1" y="494"/>
                    </a:cubicBezTo>
                    <a:cubicBezTo>
                      <a:pt x="2" y="490"/>
                      <a:pt x="74" y="160"/>
                      <a:pt x="74" y="159"/>
                    </a:cubicBezTo>
                    <a:cubicBezTo>
                      <a:pt x="75" y="156"/>
                      <a:pt x="78" y="153"/>
                      <a:pt x="81" y="152"/>
                    </a:cubicBezTo>
                    <a:lnTo>
                      <a:pt x="83" y="152"/>
                    </a:lnTo>
                    <a:lnTo>
                      <a:pt x="136" y="152"/>
                    </a:lnTo>
                    <a:cubicBezTo>
                      <a:pt x="166" y="152"/>
                      <a:pt x="191" y="152"/>
                      <a:pt x="191" y="151"/>
                    </a:cubicBezTo>
                    <a:cubicBezTo>
                      <a:pt x="191" y="151"/>
                      <a:pt x="191" y="149"/>
                      <a:pt x="191" y="139"/>
                    </a:cubicBezTo>
                    <a:lnTo>
                      <a:pt x="191" y="126"/>
                    </a:lnTo>
                    <a:lnTo>
                      <a:pt x="188" y="126"/>
                    </a:lnTo>
                    <a:cubicBezTo>
                      <a:pt x="167" y="124"/>
                      <a:pt x="148" y="119"/>
                      <a:pt x="129" y="111"/>
                    </a:cubicBezTo>
                    <a:cubicBezTo>
                      <a:pt x="81" y="92"/>
                      <a:pt x="46" y="56"/>
                      <a:pt x="34" y="15"/>
                    </a:cubicBezTo>
                    <a:cubicBezTo>
                      <a:pt x="33" y="10"/>
                      <a:pt x="31" y="2"/>
                      <a:pt x="31" y="0"/>
                    </a:cubicBezTo>
                    <a:lnTo>
                      <a:pt x="397" y="0"/>
                    </a:lnTo>
                    <a:lnTo>
                      <a:pt x="397" y="1"/>
                    </a:lnTo>
                    <a:cubicBezTo>
                      <a:pt x="397" y="2"/>
                      <a:pt x="396" y="8"/>
                      <a:pt x="395" y="12"/>
                    </a:cubicBezTo>
                    <a:cubicBezTo>
                      <a:pt x="390" y="33"/>
                      <a:pt x="378" y="54"/>
                      <a:pt x="361" y="71"/>
                    </a:cubicBezTo>
                    <a:cubicBezTo>
                      <a:pt x="335" y="97"/>
                      <a:pt x="298" y="116"/>
                      <a:pt x="257" y="123"/>
                    </a:cubicBezTo>
                    <a:cubicBezTo>
                      <a:pt x="253" y="124"/>
                      <a:pt x="246" y="125"/>
                      <a:pt x="241" y="126"/>
                    </a:cubicBezTo>
                    <a:cubicBezTo>
                      <a:pt x="239" y="126"/>
                      <a:pt x="238" y="126"/>
                      <a:pt x="238" y="126"/>
                    </a:cubicBezTo>
                    <a:cubicBezTo>
                      <a:pt x="237" y="126"/>
                      <a:pt x="237" y="129"/>
                      <a:pt x="237" y="139"/>
                    </a:cubicBezTo>
                    <a:cubicBezTo>
                      <a:pt x="237" y="150"/>
                      <a:pt x="237" y="151"/>
                      <a:pt x="238" y="151"/>
                    </a:cubicBezTo>
                    <a:cubicBezTo>
                      <a:pt x="238" y="152"/>
                      <a:pt x="262" y="152"/>
                      <a:pt x="292" y="152"/>
                    </a:cubicBezTo>
                    <a:lnTo>
                      <a:pt x="346" y="152"/>
                    </a:lnTo>
                    <a:lnTo>
                      <a:pt x="347" y="152"/>
                    </a:lnTo>
                    <a:cubicBezTo>
                      <a:pt x="351" y="153"/>
                      <a:pt x="353" y="156"/>
                      <a:pt x="354" y="159"/>
                    </a:cubicBezTo>
                    <a:cubicBezTo>
                      <a:pt x="355" y="160"/>
                      <a:pt x="427" y="490"/>
                      <a:pt x="428" y="494"/>
                    </a:cubicBezTo>
                    <a:cubicBezTo>
                      <a:pt x="428" y="497"/>
                      <a:pt x="428" y="498"/>
                      <a:pt x="428" y="499"/>
                    </a:cubicBezTo>
                    <a:cubicBezTo>
                      <a:pt x="427" y="501"/>
                      <a:pt x="426" y="503"/>
                      <a:pt x="423" y="503"/>
                    </a:cubicBezTo>
                    <a:cubicBezTo>
                      <a:pt x="422" y="504"/>
                      <a:pt x="6" y="504"/>
                      <a:pt x="5" y="503"/>
                    </a:cubicBezTo>
                    <a:close/>
                    <a:moveTo>
                      <a:pt x="225" y="450"/>
                    </a:moveTo>
                    <a:cubicBezTo>
                      <a:pt x="247" y="448"/>
                      <a:pt x="268" y="441"/>
                      <a:pt x="287" y="429"/>
                    </a:cubicBezTo>
                    <a:cubicBezTo>
                      <a:pt x="314" y="411"/>
                      <a:pt x="334" y="383"/>
                      <a:pt x="341" y="352"/>
                    </a:cubicBezTo>
                    <a:cubicBezTo>
                      <a:pt x="347" y="329"/>
                      <a:pt x="346" y="306"/>
                      <a:pt x="339" y="284"/>
                    </a:cubicBezTo>
                    <a:cubicBezTo>
                      <a:pt x="330" y="258"/>
                      <a:pt x="313" y="236"/>
                      <a:pt x="290" y="220"/>
                    </a:cubicBezTo>
                    <a:cubicBezTo>
                      <a:pt x="259" y="198"/>
                      <a:pt x="221" y="191"/>
                      <a:pt x="184" y="199"/>
                    </a:cubicBezTo>
                    <a:cubicBezTo>
                      <a:pt x="143" y="209"/>
                      <a:pt x="108" y="238"/>
                      <a:pt x="93" y="277"/>
                    </a:cubicBezTo>
                    <a:cubicBezTo>
                      <a:pt x="87" y="292"/>
                      <a:pt x="84" y="307"/>
                      <a:pt x="84" y="323"/>
                    </a:cubicBezTo>
                    <a:cubicBezTo>
                      <a:pt x="84" y="343"/>
                      <a:pt x="88" y="361"/>
                      <a:pt x="96" y="378"/>
                    </a:cubicBezTo>
                    <a:cubicBezTo>
                      <a:pt x="105" y="396"/>
                      <a:pt x="117" y="411"/>
                      <a:pt x="133" y="423"/>
                    </a:cubicBezTo>
                    <a:cubicBezTo>
                      <a:pt x="146" y="433"/>
                      <a:pt x="162" y="441"/>
                      <a:pt x="178" y="445"/>
                    </a:cubicBezTo>
                    <a:cubicBezTo>
                      <a:pt x="188" y="448"/>
                      <a:pt x="197" y="450"/>
                      <a:pt x="209" y="450"/>
                    </a:cubicBezTo>
                    <a:cubicBezTo>
                      <a:pt x="212" y="450"/>
                      <a:pt x="222" y="450"/>
                      <a:pt x="225" y="450"/>
                    </a:cubicBezTo>
                    <a:close/>
                    <a:moveTo>
                      <a:pt x="212" y="356"/>
                    </a:moveTo>
                    <a:cubicBezTo>
                      <a:pt x="207" y="355"/>
                      <a:pt x="203" y="354"/>
                      <a:pt x="199" y="352"/>
                    </a:cubicBezTo>
                    <a:cubicBezTo>
                      <a:pt x="189" y="347"/>
                      <a:pt x="182" y="337"/>
                      <a:pt x="181" y="326"/>
                    </a:cubicBezTo>
                    <a:cubicBezTo>
                      <a:pt x="181" y="322"/>
                      <a:pt x="181" y="318"/>
                      <a:pt x="182" y="315"/>
                    </a:cubicBezTo>
                    <a:cubicBezTo>
                      <a:pt x="183" y="309"/>
                      <a:pt x="186" y="305"/>
                      <a:pt x="190" y="301"/>
                    </a:cubicBezTo>
                    <a:cubicBezTo>
                      <a:pt x="203" y="288"/>
                      <a:pt x="225" y="287"/>
                      <a:pt x="238" y="300"/>
                    </a:cubicBezTo>
                    <a:cubicBezTo>
                      <a:pt x="239" y="302"/>
                      <a:pt x="239" y="302"/>
                      <a:pt x="240" y="302"/>
                    </a:cubicBezTo>
                    <a:cubicBezTo>
                      <a:pt x="240" y="301"/>
                      <a:pt x="254" y="293"/>
                      <a:pt x="271" y="284"/>
                    </a:cubicBezTo>
                    <a:cubicBezTo>
                      <a:pt x="288" y="275"/>
                      <a:pt x="302" y="267"/>
                      <a:pt x="303" y="267"/>
                    </a:cubicBezTo>
                    <a:cubicBezTo>
                      <a:pt x="305" y="266"/>
                      <a:pt x="308" y="267"/>
                      <a:pt x="309" y="268"/>
                    </a:cubicBezTo>
                    <a:cubicBezTo>
                      <a:pt x="312" y="271"/>
                      <a:pt x="312" y="276"/>
                      <a:pt x="309" y="278"/>
                    </a:cubicBezTo>
                    <a:cubicBezTo>
                      <a:pt x="309" y="279"/>
                      <a:pt x="294" y="287"/>
                      <a:pt x="277" y="296"/>
                    </a:cubicBezTo>
                    <a:cubicBezTo>
                      <a:pt x="260" y="306"/>
                      <a:pt x="246" y="314"/>
                      <a:pt x="246" y="314"/>
                    </a:cubicBezTo>
                    <a:cubicBezTo>
                      <a:pt x="246" y="314"/>
                      <a:pt x="247" y="315"/>
                      <a:pt x="247" y="316"/>
                    </a:cubicBezTo>
                    <a:cubicBezTo>
                      <a:pt x="248" y="322"/>
                      <a:pt x="248" y="328"/>
                      <a:pt x="246" y="334"/>
                    </a:cubicBezTo>
                    <a:cubicBezTo>
                      <a:pt x="242" y="343"/>
                      <a:pt x="235" y="351"/>
                      <a:pt x="225" y="354"/>
                    </a:cubicBezTo>
                    <a:cubicBezTo>
                      <a:pt x="221" y="355"/>
                      <a:pt x="215" y="356"/>
                      <a:pt x="212" y="356"/>
                    </a:cubicBezTo>
                    <a:close/>
                  </a:path>
                </a:pathLst>
              </a:custGeom>
              <a:solidFill>
                <a:srgbClr val="A2A2A2"/>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0" name="Freeform 67"/>
              <p:cNvSpPr>
                <a:spLocks noChangeArrowheads="1"/>
              </p:cNvSpPr>
              <p:nvPr/>
            </p:nvSpPr>
            <p:spPr bwMode="auto">
              <a:xfrm>
                <a:off x="2314" y="1255"/>
                <a:ext cx="160" cy="215"/>
              </a:xfrm>
              <a:custGeom>
                <a:avLst/>
                <a:gdLst>
                  <a:gd name="T0" fmla="*/ 1 w 429"/>
                  <a:gd name="T1" fmla="*/ 550 h 560"/>
                  <a:gd name="T2" fmla="*/ 9 w 429"/>
                  <a:gd name="T3" fmla="*/ 518 h 560"/>
                  <a:gd name="T4" fmla="*/ 428 w 429"/>
                  <a:gd name="T5" fmla="*/ 527 h 560"/>
                  <a:gd name="T6" fmla="*/ 419 w 429"/>
                  <a:gd name="T7" fmla="*/ 559 h 560"/>
                  <a:gd name="T8" fmla="*/ 10 w 429"/>
                  <a:gd name="T9" fmla="*/ 559 h 560"/>
                  <a:gd name="T10" fmla="*/ 1 w 429"/>
                  <a:gd name="T11" fmla="*/ 500 h 560"/>
                  <a:gd name="T12" fmla="*/ 75 w 429"/>
                  <a:gd name="T13" fmla="*/ 158 h 560"/>
                  <a:gd name="T14" fmla="*/ 83 w 429"/>
                  <a:gd name="T15" fmla="*/ 152 h 560"/>
                  <a:gd name="T16" fmla="*/ 191 w 429"/>
                  <a:gd name="T17" fmla="*/ 152 h 560"/>
                  <a:gd name="T18" fmla="*/ 191 w 429"/>
                  <a:gd name="T19" fmla="*/ 126 h 560"/>
                  <a:gd name="T20" fmla="*/ 187 w 429"/>
                  <a:gd name="T21" fmla="*/ 126 h 560"/>
                  <a:gd name="T22" fmla="*/ 54 w 429"/>
                  <a:gd name="T23" fmla="*/ 55 h 560"/>
                  <a:gd name="T24" fmla="*/ 31 w 429"/>
                  <a:gd name="T25" fmla="*/ 1 h 560"/>
                  <a:gd name="T26" fmla="*/ 397 w 429"/>
                  <a:gd name="T27" fmla="*/ 0 h 560"/>
                  <a:gd name="T28" fmla="*/ 397 w 429"/>
                  <a:gd name="T29" fmla="*/ 4 h 560"/>
                  <a:gd name="T30" fmla="*/ 280 w 429"/>
                  <a:gd name="T31" fmla="*/ 118 h 560"/>
                  <a:gd name="T32" fmla="*/ 238 w 429"/>
                  <a:gd name="T33" fmla="*/ 126 h 560"/>
                  <a:gd name="T34" fmla="*/ 237 w 429"/>
                  <a:gd name="T35" fmla="*/ 139 h 560"/>
                  <a:gd name="T36" fmla="*/ 291 w 429"/>
                  <a:gd name="T37" fmla="*/ 152 h 560"/>
                  <a:gd name="T38" fmla="*/ 347 w 429"/>
                  <a:gd name="T39" fmla="*/ 152 h 560"/>
                  <a:gd name="T40" fmla="*/ 428 w 429"/>
                  <a:gd name="T41" fmla="*/ 495 h 560"/>
                  <a:gd name="T42" fmla="*/ 424 w 429"/>
                  <a:gd name="T43" fmla="*/ 503 h 560"/>
                  <a:gd name="T44" fmla="*/ 214 w 429"/>
                  <a:gd name="T45" fmla="*/ 504 h 560"/>
                  <a:gd name="T46" fmla="*/ 224 w 429"/>
                  <a:gd name="T47" fmla="*/ 450 h 560"/>
                  <a:gd name="T48" fmla="*/ 279 w 429"/>
                  <a:gd name="T49" fmla="*/ 434 h 560"/>
                  <a:gd name="T50" fmla="*/ 342 w 429"/>
                  <a:gd name="T51" fmla="*/ 295 h 560"/>
                  <a:gd name="T52" fmla="*/ 250 w 429"/>
                  <a:gd name="T53" fmla="*/ 201 h 560"/>
                  <a:gd name="T54" fmla="*/ 108 w 429"/>
                  <a:gd name="T55" fmla="*/ 249 h 560"/>
                  <a:gd name="T56" fmla="*/ 104 w 429"/>
                  <a:gd name="T57" fmla="*/ 392 h 560"/>
                  <a:gd name="T58" fmla="*/ 157 w 429"/>
                  <a:gd name="T59" fmla="*/ 438 h 560"/>
                  <a:gd name="T60" fmla="*/ 224 w 429"/>
                  <a:gd name="T61" fmla="*/ 450 h 560"/>
                  <a:gd name="T62" fmla="*/ 182 w 429"/>
                  <a:gd name="T63" fmla="*/ 332 h 560"/>
                  <a:gd name="T64" fmla="*/ 183 w 429"/>
                  <a:gd name="T65" fmla="*/ 313 h 560"/>
                  <a:gd name="T66" fmla="*/ 237 w 429"/>
                  <a:gd name="T67" fmla="*/ 300 h 560"/>
                  <a:gd name="T68" fmla="*/ 271 w 429"/>
                  <a:gd name="T69" fmla="*/ 284 h 560"/>
                  <a:gd name="T70" fmla="*/ 308 w 429"/>
                  <a:gd name="T71" fmla="*/ 267 h 560"/>
                  <a:gd name="T72" fmla="*/ 309 w 429"/>
                  <a:gd name="T73" fmla="*/ 278 h 560"/>
                  <a:gd name="T74" fmla="*/ 246 w 429"/>
                  <a:gd name="T75" fmla="*/ 314 h 560"/>
                  <a:gd name="T76" fmla="*/ 237 w 429"/>
                  <a:gd name="T77" fmla="*/ 346 h 560"/>
                  <a:gd name="T78" fmla="*/ 211 w 429"/>
                  <a:gd name="T79" fmla="*/ 35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9" h="560">
                    <a:moveTo>
                      <a:pt x="10" y="559"/>
                    </a:moveTo>
                    <a:cubicBezTo>
                      <a:pt x="5" y="557"/>
                      <a:pt x="2" y="554"/>
                      <a:pt x="1" y="550"/>
                    </a:cubicBezTo>
                    <a:cubicBezTo>
                      <a:pt x="0" y="548"/>
                      <a:pt x="0" y="529"/>
                      <a:pt x="1" y="527"/>
                    </a:cubicBezTo>
                    <a:cubicBezTo>
                      <a:pt x="2" y="522"/>
                      <a:pt x="5" y="519"/>
                      <a:pt x="9" y="518"/>
                    </a:cubicBezTo>
                    <a:cubicBezTo>
                      <a:pt x="11" y="517"/>
                      <a:pt x="417" y="517"/>
                      <a:pt x="419" y="518"/>
                    </a:cubicBezTo>
                    <a:cubicBezTo>
                      <a:pt x="423" y="519"/>
                      <a:pt x="426" y="522"/>
                      <a:pt x="428" y="527"/>
                    </a:cubicBezTo>
                    <a:cubicBezTo>
                      <a:pt x="428" y="529"/>
                      <a:pt x="428" y="548"/>
                      <a:pt x="428" y="550"/>
                    </a:cubicBezTo>
                    <a:cubicBezTo>
                      <a:pt x="426" y="554"/>
                      <a:pt x="423" y="558"/>
                      <a:pt x="419" y="559"/>
                    </a:cubicBezTo>
                    <a:cubicBezTo>
                      <a:pt x="417" y="559"/>
                      <a:pt x="395" y="559"/>
                      <a:pt x="214" y="559"/>
                    </a:cubicBezTo>
                    <a:cubicBezTo>
                      <a:pt x="38" y="559"/>
                      <a:pt x="11" y="559"/>
                      <a:pt x="10" y="559"/>
                    </a:cubicBezTo>
                    <a:close/>
                    <a:moveTo>
                      <a:pt x="5" y="503"/>
                    </a:moveTo>
                    <a:cubicBezTo>
                      <a:pt x="3" y="503"/>
                      <a:pt x="2" y="501"/>
                      <a:pt x="1" y="500"/>
                    </a:cubicBezTo>
                    <a:cubicBezTo>
                      <a:pt x="1" y="499"/>
                      <a:pt x="1" y="498"/>
                      <a:pt x="1" y="497"/>
                    </a:cubicBezTo>
                    <a:cubicBezTo>
                      <a:pt x="1" y="495"/>
                      <a:pt x="74" y="159"/>
                      <a:pt x="75" y="158"/>
                    </a:cubicBezTo>
                    <a:cubicBezTo>
                      <a:pt x="76" y="155"/>
                      <a:pt x="78" y="153"/>
                      <a:pt x="81" y="152"/>
                    </a:cubicBezTo>
                    <a:lnTo>
                      <a:pt x="83" y="152"/>
                    </a:lnTo>
                    <a:lnTo>
                      <a:pt x="137" y="152"/>
                    </a:lnTo>
                    <a:lnTo>
                      <a:pt x="191" y="152"/>
                    </a:lnTo>
                    <a:lnTo>
                      <a:pt x="191" y="139"/>
                    </a:lnTo>
                    <a:lnTo>
                      <a:pt x="191" y="126"/>
                    </a:lnTo>
                    <a:cubicBezTo>
                      <a:pt x="190" y="126"/>
                      <a:pt x="189" y="126"/>
                      <a:pt x="187" y="126"/>
                    </a:cubicBezTo>
                    <a:cubicBezTo>
                      <a:pt x="172" y="124"/>
                      <a:pt x="155" y="120"/>
                      <a:pt x="141" y="116"/>
                    </a:cubicBezTo>
                    <a:cubicBezTo>
                      <a:pt x="104" y="103"/>
                      <a:pt x="74" y="82"/>
                      <a:pt x="54" y="55"/>
                    </a:cubicBezTo>
                    <a:cubicBezTo>
                      <a:pt x="42" y="39"/>
                      <a:pt x="34" y="21"/>
                      <a:pt x="32" y="4"/>
                    </a:cubicBezTo>
                    <a:cubicBezTo>
                      <a:pt x="31" y="2"/>
                      <a:pt x="31" y="1"/>
                      <a:pt x="31" y="1"/>
                    </a:cubicBezTo>
                    <a:lnTo>
                      <a:pt x="31" y="0"/>
                    </a:lnTo>
                    <a:lnTo>
                      <a:pt x="397" y="0"/>
                    </a:lnTo>
                    <a:lnTo>
                      <a:pt x="397" y="1"/>
                    </a:lnTo>
                    <a:cubicBezTo>
                      <a:pt x="397" y="1"/>
                      <a:pt x="397" y="2"/>
                      <a:pt x="397" y="4"/>
                    </a:cubicBezTo>
                    <a:cubicBezTo>
                      <a:pt x="394" y="21"/>
                      <a:pt x="386" y="39"/>
                      <a:pt x="374" y="55"/>
                    </a:cubicBezTo>
                    <a:cubicBezTo>
                      <a:pt x="353" y="84"/>
                      <a:pt x="320" y="106"/>
                      <a:pt x="280" y="118"/>
                    </a:cubicBezTo>
                    <a:cubicBezTo>
                      <a:pt x="267" y="122"/>
                      <a:pt x="254" y="124"/>
                      <a:pt x="242" y="126"/>
                    </a:cubicBezTo>
                    <a:cubicBezTo>
                      <a:pt x="240" y="126"/>
                      <a:pt x="238" y="126"/>
                      <a:pt x="238" y="126"/>
                    </a:cubicBezTo>
                    <a:lnTo>
                      <a:pt x="237" y="126"/>
                    </a:lnTo>
                    <a:lnTo>
                      <a:pt x="237" y="139"/>
                    </a:lnTo>
                    <a:lnTo>
                      <a:pt x="237" y="152"/>
                    </a:lnTo>
                    <a:lnTo>
                      <a:pt x="291" y="152"/>
                    </a:lnTo>
                    <a:lnTo>
                      <a:pt x="346" y="152"/>
                    </a:lnTo>
                    <a:lnTo>
                      <a:pt x="347" y="152"/>
                    </a:lnTo>
                    <a:cubicBezTo>
                      <a:pt x="351" y="154"/>
                      <a:pt x="353" y="156"/>
                      <a:pt x="354" y="160"/>
                    </a:cubicBezTo>
                    <a:cubicBezTo>
                      <a:pt x="355" y="161"/>
                      <a:pt x="426" y="485"/>
                      <a:pt x="428" y="495"/>
                    </a:cubicBezTo>
                    <a:cubicBezTo>
                      <a:pt x="428" y="498"/>
                      <a:pt x="428" y="500"/>
                      <a:pt x="426" y="502"/>
                    </a:cubicBezTo>
                    <a:cubicBezTo>
                      <a:pt x="425" y="502"/>
                      <a:pt x="425" y="503"/>
                      <a:pt x="424" y="503"/>
                    </a:cubicBezTo>
                    <a:lnTo>
                      <a:pt x="422" y="504"/>
                    </a:lnTo>
                    <a:lnTo>
                      <a:pt x="214" y="504"/>
                    </a:lnTo>
                    <a:cubicBezTo>
                      <a:pt x="31" y="504"/>
                      <a:pt x="6" y="503"/>
                      <a:pt x="5" y="503"/>
                    </a:cubicBezTo>
                    <a:close/>
                    <a:moveTo>
                      <a:pt x="224" y="450"/>
                    </a:moveTo>
                    <a:cubicBezTo>
                      <a:pt x="238" y="449"/>
                      <a:pt x="251" y="446"/>
                      <a:pt x="264" y="441"/>
                    </a:cubicBezTo>
                    <a:cubicBezTo>
                      <a:pt x="268" y="440"/>
                      <a:pt x="276" y="436"/>
                      <a:pt x="279" y="434"/>
                    </a:cubicBezTo>
                    <a:cubicBezTo>
                      <a:pt x="295" y="425"/>
                      <a:pt x="310" y="412"/>
                      <a:pt x="320" y="398"/>
                    </a:cubicBezTo>
                    <a:cubicBezTo>
                      <a:pt x="342" y="368"/>
                      <a:pt x="350" y="330"/>
                      <a:pt x="342" y="295"/>
                    </a:cubicBezTo>
                    <a:cubicBezTo>
                      <a:pt x="335" y="266"/>
                      <a:pt x="318" y="240"/>
                      <a:pt x="293" y="222"/>
                    </a:cubicBezTo>
                    <a:cubicBezTo>
                      <a:pt x="280" y="212"/>
                      <a:pt x="266" y="205"/>
                      <a:pt x="250" y="201"/>
                    </a:cubicBezTo>
                    <a:cubicBezTo>
                      <a:pt x="232" y="196"/>
                      <a:pt x="212" y="195"/>
                      <a:pt x="192" y="198"/>
                    </a:cubicBezTo>
                    <a:cubicBezTo>
                      <a:pt x="158" y="203"/>
                      <a:pt x="128" y="222"/>
                      <a:pt x="108" y="249"/>
                    </a:cubicBezTo>
                    <a:cubicBezTo>
                      <a:pt x="92" y="271"/>
                      <a:pt x="83" y="297"/>
                      <a:pt x="83" y="323"/>
                    </a:cubicBezTo>
                    <a:cubicBezTo>
                      <a:pt x="83" y="348"/>
                      <a:pt x="91" y="372"/>
                      <a:pt x="104" y="392"/>
                    </a:cubicBezTo>
                    <a:cubicBezTo>
                      <a:pt x="114" y="407"/>
                      <a:pt x="127" y="419"/>
                      <a:pt x="141" y="429"/>
                    </a:cubicBezTo>
                    <a:cubicBezTo>
                      <a:pt x="147" y="433"/>
                      <a:pt x="151" y="435"/>
                      <a:pt x="157" y="438"/>
                    </a:cubicBezTo>
                    <a:cubicBezTo>
                      <a:pt x="173" y="446"/>
                      <a:pt x="191" y="450"/>
                      <a:pt x="210" y="451"/>
                    </a:cubicBezTo>
                    <a:cubicBezTo>
                      <a:pt x="213" y="451"/>
                      <a:pt x="221" y="450"/>
                      <a:pt x="224" y="450"/>
                    </a:cubicBezTo>
                    <a:close/>
                    <a:moveTo>
                      <a:pt x="211" y="356"/>
                    </a:moveTo>
                    <a:cubicBezTo>
                      <a:pt x="197" y="354"/>
                      <a:pt x="186" y="345"/>
                      <a:pt x="182" y="332"/>
                    </a:cubicBezTo>
                    <a:cubicBezTo>
                      <a:pt x="181" y="329"/>
                      <a:pt x="181" y="327"/>
                      <a:pt x="181" y="323"/>
                    </a:cubicBezTo>
                    <a:cubicBezTo>
                      <a:pt x="181" y="319"/>
                      <a:pt x="181" y="316"/>
                      <a:pt x="183" y="313"/>
                    </a:cubicBezTo>
                    <a:cubicBezTo>
                      <a:pt x="187" y="300"/>
                      <a:pt x="200" y="291"/>
                      <a:pt x="214" y="291"/>
                    </a:cubicBezTo>
                    <a:cubicBezTo>
                      <a:pt x="223" y="291"/>
                      <a:pt x="231" y="294"/>
                      <a:pt x="237" y="300"/>
                    </a:cubicBezTo>
                    <a:cubicBezTo>
                      <a:pt x="239" y="302"/>
                      <a:pt x="240" y="302"/>
                      <a:pt x="240" y="302"/>
                    </a:cubicBezTo>
                    <a:cubicBezTo>
                      <a:pt x="240" y="302"/>
                      <a:pt x="254" y="294"/>
                      <a:pt x="271" y="284"/>
                    </a:cubicBezTo>
                    <a:cubicBezTo>
                      <a:pt x="288" y="275"/>
                      <a:pt x="302" y="267"/>
                      <a:pt x="303" y="267"/>
                    </a:cubicBezTo>
                    <a:cubicBezTo>
                      <a:pt x="304" y="266"/>
                      <a:pt x="306" y="267"/>
                      <a:pt x="308" y="267"/>
                    </a:cubicBezTo>
                    <a:cubicBezTo>
                      <a:pt x="310" y="269"/>
                      <a:pt x="311" y="271"/>
                      <a:pt x="311" y="273"/>
                    </a:cubicBezTo>
                    <a:cubicBezTo>
                      <a:pt x="311" y="275"/>
                      <a:pt x="310" y="277"/>
                      <a:pt x="309" y="278"/>
                    </a:cubicBezTo>
                    <a:cubicBezTo>
                      <a:pt x="308" y="279"/>
                      <a:pt x="294" y="287"/>
                      <a:pt x="277" y="296"/>
                    </a:cubicBezTo>
                    <a:cubicBezTo>
                      <a:pt x="260" y="306"/>
                      <a:pt x="247" y="313"/>
                      <a:pt x="246" y="314"/>
                    </a:cubicBezTo>
                    <a:cubicBezTo>
                      <a:pt x="246" y="314"/>
                      <a:pt x="246" y="314"/>
                      <a:pt x="247" y="316"/>
                    </a:cubicBezTo>
                    <a:cubicBezTo>
                      <a:pt x="249" y="327"/>
                      <a:pt x="246" y="339"/>
                      <a:pt x="237" y="346"/>
                    </a:cubicBezTo>
                    <a:cubicBezTo>
                      <a:pt x="233" y="351"/>
                      <a:pt x="226" y="354"/>
                      <a:pt x="220" y="355"/>
                    </a:cubicBezTo>
                    <a:cubicBezTo>
                      <a:pt x="218" y="355"/>
                      <a:pt x="213" y="356"/>
                      <a:pt x="211" y="356"/>
                    </a:cubicBezTo>
                    <a:close/>
                  </a:path>
                </a:pathLst>
              </a:custGeom>
              <a:solidFill>
                <a:srgbClr val="5B5B5B"/>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1" name="Freeform 68"/>
              <p:cNvSpPr>
                <a:spLocks noChangeArrowheads="1"/>
              </p:cNvSpPr>
              <p:nvPr/>
            </p:nvSpPr>
            <p:spPr bwMode="auto">
              <a:xfrm>
                <a:off x="2314" y="1255"/>
                <a:ext cx="160" cy="215"/>
              </a:xfrm>
              <a:custGeom>
                <a:avLst/>
                <a:gdLst>
                  <a:gd name="T0" fmla="*/ 10 w 429"/>
                  <a:gd name="T1" fmla="*/ 559 h 560"/>
                  <a:gd name="T2" fmla="*/ 1 w 429"/>
                  <a:gd name="T3" fmla="*/ 551 h 560"/>
                  <a:gd name="T4" fmla="*/ 1 w 429"/>
                  <a:gd name="T5" fmla="*/ 527 h 560"/>
                  <a:gd name="T6" fmla="*/ 4 w 429"/>
                  <a:gd name="T7" fmla="*/ 521 h 560"/>
                  <a:gd name="T8" fmla="*/ 214 w 429"/>
                  <a:gd name="T9" fmla="*/ 518 h 560"/>
                  <a:gd name="T10" fmla="*/ 424 w 429"/>
                  <a:gd name="T11" fmla="*/ 521 h 560"/>
                  <a:gd name="T12" fmla="*/ 428 w 429"/>
                  <a:gd name="T13" fmla="*/ 527 h 560"/>
                  <a:gd name="T14" fmla="*/ 427 w 429"/>
                  <a:gd name="T15" fmla="*/ 551 h 560"/>
                  <a:gd name="T16" fmla="*/ 418 w 429"/>
                  <a:gd name="T17" fmla="*/ 559 h 560"/>
                  <a:gd name="T18" fmla="*/ 11 w 429"/>
                  <a:gd name="T19" fmla="*/ 559 h 560"/>
                  <a:gd name="T20" fmla="*/ 1 w 429"/>
                  <a:gd name="T21" fmla="*/ 500 h 560"/>
                  <a:gd name="T22" fmla="*/ 1 w 429"/>
                  <a:gd name="T23" fmla="*/ 495 h 560"/>
                  <a:gd name="T24" fmla="*/ 75 w 429"/>
                  <a:gd name="T25" fmla="*/ 158 h 560"/>
                  <a:gd name="T26" fmla="*/ 83 w 429"/>
                  <a:gd name="T27" fmla="*/ 152 h 560"/>
                  <a:gd name="T28" fmla="*/ 191 w 429"/>
                  <a:gd name="T29" fmla="*/ 152 h 560"/>
                  <a:gd name="T30" fmla="*/ 191 w 429"/>
                  <a:gd name="T31" fmla="*/ 126 h 560"/>
                  <a:gd name="T32" fmla="*/ 136 w 429"/>
                  <a:gd name="T33" fmla="*/ 113 h 560"/>
                  <a:gd name="T34" fmla="*/ 41 w 429"/>
                  <a:gd name="T35" fmla="*/ 32 h 560"/>
                  <a:gd name="T36" fmla="*/ 31 w 429"/>
                  <a:gd name="T37" fmla="*/ 0 h 560"/>
                  <a:gd name="T38" fmla="*/ 397 w 429"/>
                  <a:gd name="T39" fmla="*/ 0 h 560"/>
                  <a:gd name="T40" fmla="*/ 397 w 429"/>
                  <a:gd name="T41" fmla="*/ 3 h 560"/>
                  <a:gd name="T42" fmla="*/ 341 w 429"/>
                  <a:gd name="T43" fmla="*/ 87 h 560"/>
                  <a:gd name="T44" fmla="*/ 241 w 429"/>
                  <a:gd name="T45" fmla="*/ 125 h 560"/>
                  <a:gd name="T46" fmla="*/ 237 w 429"/>
                  <a:gd name="T47" fmla="*/ 139 h 560"/>
                  <a:gd name="T48" fmla="*/ 290 w 429"/>
                  <a:gd name="T49" fmla="*/ 152 h 560"/>
                  <a:gd name="T50" fmla="*/ 353 w 429"/>
                  <a:gd name="T51" fmla="*/ 158 h 560"/>
                  <a:gd name="T52" fmla="*/ 395 w 429"/>
                  <a:gd name="T53" fmla="*/ 349 h 560"/>
                  <a:gd name="T54" fmla="*/ 428 w 429"/>
                  <a:gd name="T55" fmla="*/ 497 h 560"/>
                  <a:gd name="T56" fmla="*/ 427 w 429"/>
                  <a:gd name="T57" fmla="*/ 500 h 560"/>
                  <a:gd name="T58" fmla="*/ 214 w 429"/>
                  <a:gd name="T59" fmla="*/ 503 h 560"/>
                  <a:gd name="T60" fmla="*/ 224 w 429"/>
                  <a:gd name="T61" fmla="*/ 450 h 560"/>
                  <a:gd name="T62" fmla="*/ 336 w 429"/>
                  <a:gd name="T63" fmla="*/ 370 h 560"/>
                  <a:gd name="T64" fmla="*/ 262 w 429"/>
                  <a:gd name="T65" fmla="*/ 204 h 560"/>
                  <a:gd name="T66" fmla="*/ 92 w 429"/>
                  <a:gd name="T67" fmla="*/ 276 h 560"/>
                  <a:gd name="T68" fmla="*/ 204 w 429"/>
                  <a:gd name="T69" fmla="*/ 450 h 560"/>
                  <a:gd name="T70" fmla="*/ 210 w 429"/>
                  <a:gd name="T71" fmla="*/ 355 h 560"/>
                  <a:gd name="T72" fmla="*/ 183 w 429"/>
                  <a:gd name="T73" fmla="*/ 313 h 560"/>
                  <a:gd name="T74" fmla="*/ 237 w 429"/>
                  <a:gd name="T75" fmla="*/ 300 h 560"/>
                  <a:gd name="T76" fmla="*/ 240 w 429"/>
                  <a:gd name="T77" fmla="*/ 302 h 560"/>
                  <a:gd name="T78" fmla="*/ 302 w 429"/>
                  <a:gd name="T79" fmla="*/ 267 h 560"/>
                  <a:gd name="T80" fmla="*/ 311 w 429"/>
                  <a:gd name="T81" fmla="*/ 271 h 560"/>
                  <a:gd name="T82" fmla="*/ 309 w 429"/>
                  <a:gd name="T83" fmla="*/ 278 h 560"/>
                  <a:gd name="T84" fmla="*/ 246 w 429"/>
                  <a:gd name="T85" fmla="*/ 314 h 560"/>
                  <a:gd name="T86" fmla="*/ 247 w 429"/>
                  <a:gd name="T87" fmla="*/ 323 h 560"/>
                  <a:gd name="T88" fmla="*/ 230 w 429"/>
                  <a:gd name="T89" fmla="*/ 352 h 560"/>
                  <a:gd name="T90" fmla="*/ 210 w 429"/>
                  <a:gd name="T91" fmla="*/ 355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560">
                    <a:moveTo>
                      <a:pt x="11" y="559"/>
                    </a:moveTo>
                    <a:cubicBezTo>
                      <a:pt x="10" y="559"/>
                      <a:pt x="10" y="559"/>
                      <a:pt x="10" y="559"/>
                    </a:cubicBezTo>
                    <a:cubicBezTo>
                      <a:pt x="10" y="558"/>
                      <a:pt x="9" y="558"/>
                      <a:pt x="9" y="558"/>
                    </a:cubicBezTo>
                    <a:cubicBezTo>
                      <a:pt x="5" y="557"/>
                      <a:pt x="2" y="554"/>
                      <a:pt x="1" y="551"/>
                    </a:cubicBezTo>
                    <a:cubicBezTo>
                      <a:pt x="1" y="550"/>
                      <a:pt x="1" y="550"/>
                      <a:pt x="1" y="550"/>
                    </a:cubicBezTo>
                    <a:cubicBezTo>
                      <a:pt x="0" y="549"/>
                      <a:pt x="0" y="527"/>
                      <a:pt x="1" y="527"/>
                    </a:cubicBezTo>
                    <a:cubicBezTo>
                      <a:pt x="1" y="527"/>
                      <a:pt x="1" y="526"/>
                      <a:pt x="1" y="526"/>
                    </a:cubicBezTo>
                    <a:cubicBezTo>
                      <a:pt x="2" y="524"/>
                      <a:pt x="3" y="522"/>
                      <a:pt x="4" y="521"/>
                    </a:cubicBezTo>
                    <a:cubicBezTo>
                      <a:pt x="6" y="520"/>
                      <a:pt x="7" y="519"/>
                      <a:pt x="9" y="518"/>
                    </a:cubicBezTo>
                    <a:cubicBezTo>
                      <a:pt x="10" y="518"/>
                      <a:pt x="27" y="518"/>
                      <a:pt x="214" y="518"/>
                    </a:cubicBezTo>
                    <a:cubicBezTo>
                      <a:pt x="413" y="518"/>
                      <a:pt x="418" y="518"/>
                      <a:pt x="419" y="518"/>
                    </a:cubicBezTo>
                    <a:cubicBezTo>
                      <a:pt x="422" y="519"/>
                      <a:pt x="423" y="520"/>
                      <a:pt x="424" y="521"/>
                    </a:cubicBezTo>
                    <a:cubicBezTo>
                      <a:pt x="426" y="522"/>
                      <a:pt x="427" y="525"/>
                      <a:pt x="427" y="526"/>
                    </a:cubicBezTo>
                    <a:cubicBezTo>
                      <a:pt x="427" y="526"/>
                      <a:pt x="427" y="527"/>
                      <a:pt x="428" y="527"/>
                    </a:cubicBezTo>
                    <a:cubicBezTo>
                      <a:pt x="428" y="527"/>
                      <a:pt x="428" y="550"/>
                      <a:pt x="428" y="550"/>
                    </a:cubicBezTo>
                    <a:cubicBezTo>
                      <a:pt x="427" y="550"/>
                      <a:pt x="427" y="550"/>
                      <a:pt x="427" y="551"/>
                    </a:cubicBezTo>
                    <a:cubicBezTo>
                      <a:pt x="426" y="554"/>
                      <a:pt x="423" y="557"/>
                      <a:pt x="420" y="558"/>
                    </a:cubicBezTo>
                    <a:cubicBezTo>
                      <a:pt x="419" y="558"/>
                      <a:pt x="419" y="559"/>
                      <a:pt x="418" y="559"/>
                    </a:cubicBezTo>
                    <a:cubicBezTo>
                      <a:pt x="418" y="559"/>
                      <a:pt x="357" y="559"/>
                      <a:pt x="215" y="559"/>
                    </a:cubicBezTo>
                    <a:cubicBezTo>
                      <a:pt x="103" y="559"/>
                      <a:pt x="11" y="559"/>
                      <a:pt x="11" y="559"/>
                    </a:cubicBezTo>
                    <a:close/>
                    <a:moveTo>
                      <a:pt x="5" y="503"/>
                    </a:moveTo>
                    <a:cubicBezTo>
                      <a:pt x="3" y="502"/>
                      <a:pt x="2" y="501"/>
                      <a:pt x="1" y="500"/>
                    </a:cubicBezTo>
                    <a:cubicBezTo>
                      <a:pt x="1" y="499"/>
                      <a:pt x="1" y="499"/>
                      <a:pt x="1" y="499"/>
                    </a:cubicBezTo>
                    <a:cubicBezTo>
                      <a:pt x="0" y="499"/>
                      <a:pt x="1" y="495"/>
                      <a:pt x="1" y="495"/>
                    </a:cubicBezTo>
                    <a:cubicBezTo>
                      <a:pt x="1" y="495"/>
                      <a:pt x="17" y="422"/>
                      <a:pt x="36" y="333"/>
                    </a:cubicBezTo>
                    <a:cubicBezTo>
                      <a:pt x="78" y="140"/>
                      <a:pt x="74" y="160"/>
                      <a:pt x="75" y="158"/>
                    </a:cubicBezTo>
                    <a:cubicBezTo>
                      <a:pt x="76" y="156"/>
                      <a:pt x="78" y="154"/>
                      <a:pt x="81" y="153"/>
                    </a:cubicBezTo>
                    <a:lnTo>
                      <a:pt x="83" y="152"/>
                    </a:lnTo>
                    <a:lnTo>
                      <a:pt x="137" y="152"/>
                    </a:lnTo>
                    <a:cubicBezTo>
                      <a:pt x="179" y="152"/>
                      <a:pt x="191" y="152"/>
                      <a:pt x="191" y="152"/>
                    </a:cubicBezTo>
                    <a:cubicBezTo>
                      <a:pt x="191" y="151"/>
                      <a:pt x="191" y="146"/>
                      <a:pt x="191" y="139"/>
                    </a:cubicBezTo>
                    <a:cubicBezTo>
                      <a:pt x="191" y="129"/>
                      <a:pt x="191" y="126"/>
                      <a:pt x="191" y="126"/>
                    </a:cubicBezTo>
                    <a:cubicBezTo>
                      <a:pt x="191" y="126"/>
                      <a:pt x="189" y="126"/>
                      <a:pt x="187" y="125"/>
                    </a:cubicBezTo>
                    <a:cubicBezTo>
                      <a:pt x="171" y="124"/>
                      <a:pt x="152" y="119"/>
                      <a:pt x="136" y="113"/>
                    </a:cubicBezTo>
                    <a:cubicBezTo>
                      <a:pt x="100" y="100"/>
                      <a:pt x="70" y="78"/>
                      <a:pt x="51" y="50"/>
                    </a:cubicBezTo>
                    <a:cubicBezTo>
                      <a:pt x="47" y="44"/>
                      <a:pt x="44" y="38"/>
                      <a:pt x="41" y="32"/>
                    </a:cubicBezTo>
                    <a:cubicBezTo>
                      <a:pt x="36" y="23"/>
                      <a:pt x="33" y="12"/>
                      <a:pt x="32" y="3"/>
                    </a:cubicBezTo>
                    <a:cubicBezTo>
                      <a:pt x="31" y="2"/>
                      <a:pt x="31" y="0"/>
                      <a:pt x="31" y="0"/>
                    </a:cubicBezTo>
                    <a:cubicBezTo>
                      <a:pt x="31" y="0"/>
                      <a:pt x="68" y="0"/>
                      <a:pt x="214" y="0"/>
                    </a:cubicBezTo>
                    <a:cubicBezTo>
                      <a:pt x="336" y="0"/>
                      <a:pt x="397" y="0"/>
                      <a:pt x="397" y="0"/>
                    </a:cubicBezTo>
                    <a:cubicBezTo>
                      <a:pt x="397" y="0"/>
                      <a:pt x="397" y="0"/>
                      <a:pt x="397" y="0"/>
                    </a:cubicBezTo>
                    <a:cubicBezTo>
                      <a:pt x="397" y="0"/>
                      <a:pt x="397" y="2"/>
                      <a:pt x="397" y="3"/>
                    </a:cubicBezTo>
                    <a:cubicBezTo>
                      <a:pt x="396" y="10"/>
                      <a:pt x="393" y="19"/>
                      <a:pt x="390" y="27"/>
                    </a:cubicBezTo>
                    <a:cubicBezTo>
                      <a:pt x="381" y="49"/>
                      <a:pt x="364" y="71"/>
                      <a:pt x="341" y="87"/>
                    </a:cubicBezTo>
                    <a:cubicBezTo>
                      <a:pt x="323" y="101"/>
                      <a:pt x="302" y="111"/>
                      <a:pt x="279" y="118"/>
                    </a:cubicBezTo>
                    <a:cubicBezTo>
                      <a:pt x="267" y="121"/>
                      <a:pt x="253" y="124"/>
                      <a:pt x="241" y="125"/>
                    </a:cubicBezTo>
                    <a:cubicBezTo>
                      <a:pt x="239" y="126"/>
                      <a:pt x="237" y="126"/>
                      <a:pt x="237" y="126"/>
                    </a:cubicBezTo>
                    <a:cubicBezTo>
                      <a:pt x="237" y="126"/>
                      <a:pt x="237" y="129"/>
                      <a:pt x="237" y="139"/>
                    </a:cubicBezTo>
                    <a:cubicBezTo>
                      <a:pt x="237" y="146"/>
                      <a:pt x="237" y="151"/>
                      <a:pt x="237" y="151"/>
                    </a:cubicBezTo>
                    <a:cubicBezTo>
                      <a:pt x="237" y="152"/>
                      <a:pt x="242" y="152"/>
                      <a:pt x="290" y="152"/>
                    </a:cubicBezTo>
                    <a:cubicBezTo>
                      <a:pt x="320" y="152"/>
                      <a:pt x="344" y="152"/>
                      <a:pt x="345" y="152"/>
                    </a:cubicBezTo>
                    <a:cubicBezTo>
                      <a:pt x="348" y="153"/>
                      <a:pt x="352" y="155"/>
                      <a:pt x="353" y="158"/>
                    </a:cubicBezTo>
                    <a:cubicBezTo>
                      <a:pt x="354" y="159"/>
                      <a:pt x="355" y="164"/>
                      <a:pt x="359" y="181"/>
                    </a:cubicBezTo>
                    <a:cubicBezTo>
                      <a:pt x="361" y="193"/>
                      <a:pt x="378" y="269"/>
                      <a:pt x="395" y="349"/>
                    </a:cubicBezTo>
                    <a:cubicBezTo>
                      <a:pt x="413" y="429"/>
                      <a:pt x="427" y="495"/>
                      <a:pt x="428" y="495"/>
                    </a:cubicBezTo>
                    <a:cubicBezTo>
                      <a:pt x="428" y="495"/>
                      <a:pt x="428" y="496"/>
                      <a:pt x="428" y="497"/>
                    </a:cubicBezTo>
                    <a:cubicBezTo>
                      <a:pt x="428" y="498"/>
                      <a:pt x="428" y="499"/>
                      <a:pt x="427" y="499"/>
                    </a:cubicBezTo>
                    <a:cubicBezTo>
                      <a:pt x="427" y="499"/>
                      <a:pt x="427" y="500"/>
                      <a:pt x="427" y="500"/>
                    </a:cubicBezTo>
                    <a:cubicBezTo>
                      <a:pt x="427" y="501"/>
                      <a:pt x="425" y="503"/>
                      <a:pt x="424" y="503"/>
                    </a:cubicBezTo>
                    <a:cubicBezTo>
                      <a:pt x="423" y="503"/>
                      <a:pt x="408" y="503"/>
                      <a:pt x="214" y="503"/>
                    </a:cubicBezTo>
                    <a:cubicBezTo>
                      <a:pt x="32" y="503"/>
                      <a:pt x="6" y="503"/>
                      <a:pt x="5" y="503"/>
                    </a:cubicBezTo>
                    <a:close/>
                    <a:moveTo>
                      <a:pt x="224" y="450"/>
                    </a:moveTo>
                    <a:cubicBezTo>
                      <a:pt x="256" y="448"/>
                      <a:pt x="284" y="435"/>
                      <a:pt x="306" y="414"/>
                    </a:cubicBezTo>
                    <a:cubicBezTo>
                      <a:pt x="320" y="401"/>
                      <a:pt x="330" y="386"/>
                      <a:pt x="336" y="370"/>
                    </a:cubicBezTo>
                    <a:cubicBezTo>
                      <a:pt x="348" y="340"/>
                      <a:pt x="348" y="307"/>
                      <a:pt x="336" y="277"/>
                    </a:cubicBezTo>
                    <a:cubicBezTo>
                      <a:pt x="323" y="243"/>
                      <a:pt x="296" y="217"/>
                      <a:pt x="262" y="204"/>
                    </a:cubicBezTo>
                    <a:cubicBezTo>
                      <a:pt x="229" y="192"/>
                      <a:pt x="192" y="193"/>
                      <a:pt x="161" y="207"/>
                    </a:cubicBezTo>
                    <a:cubicBezTo>
                      <a:pt x="130" y="220"/>
                      <a:pt x="105" y="245"/>
                      <a:pt x="92" y="276"/>
                    </a:cubicBezTo>
                    <a:cubicBezTo>
                      <a:pt x="82" y="302"/>
                      <a:pt x="80" y="331"/>
                      <a:pt x="88" y="358"/>
                    </a:cubicBezTo>
                    <a:cubicBezTo>
                      <a:pt x="103" y="410"/>
                      <a:pt x="150" y="447"/>
                      <a:pt x="204" y="450"/>
                    </a:cubicBezTo>
                    <a:cubicBezTo>
                      <a:pt x="211" y="451"/>
                      <a:pt x="218" y="451"/>
                      <a:pt x="224" y="450"/>
                    </a:cubicBezTo>
                    <a:close/>
                    <a:moveTo>
                      <a:pt x="210" y="355"/>
                    </a:moveTo>
                    <a:cubicBezTo>
                      <a:pt x="196" y="354"/>
                      <a:pt x="185" y="344"/>
                      <a:pt x="182" y="331"/>
                    </a:cubicBezTo>
                    <a:cubicBezTo>
                      <a:pt x="181" y="325"/>
                      <a:pt x="181" y="319"/>
                      <a:pt x="183" y="313"/>
                    </a:cubicBezTo>
                    <a:cubicBezTo>
                      <a:pt x="188" y="298"/>
                      <a:pt x="204" y="289"/>
                      <a:pt x="220" y="292"/>
                    </a:cubicBezTo>
                    <a:cubicBezTo>
                      <a:pt x="226" y="293"/>
                      <a:pt x="232" y="296"/>
                      <a:pt x="237" y="300"/>
                    </a:cubicBezTo>
                    <a:lnTo>
                      <a:pt x="239" y="302"/>
                    </a:lnTo>
                    <a:lnTo>
                      <a:pt x="240" y="302"/>
                    </a:lnTo>
                    <a:cubicBezTo>
                      <a:pt x="241" y="302"/>
                      <a:pt x="255" y="294"/>
                      <a:pt x="271" y="285"/>
                    </a:cubicBezTo>
                    <a:cubicBezTo>
                      <a:pt x="288" y="275"/>
                      <a:pt x="302" y="267"/>
                      <a:pt x="302" y="267"/>
                    </a:cubicBezTo>
                    <a:cubicBezTo>
                      <a:pt x="304" y="267"/>
                      <a:pt x="306" y="267"/>
                      <a:pt x="307" y="268"/>
                    </a:cubicBezTo>
                    <a:cubicBezTo>
                      <a:pt x="309" y="268"/>
                      <a:pt x="310" y="270"/>
                      <a:pt x="311" y="271"/>
                    </a:cubicBezTo>
                    <a:cubicBezTo>
                      <a:pt x="311" y="271"/>
                      <a:pt x="311" y="272"/>
                      <a:pt x="311" y="273"/>
                    </a:cubicBezTo>
                    <a:cubicBezTo>
                      <a:pt x="311" y="275"/>
                      <a:pt x="310" y="276"/>
                      <a:pt x="309" y="278"/>
                    </a:cubicBezTo>
                    <a:cubicBezTo>
                      <a:pt x="309" y="278"/>
                      <a:pt x="296" y="286"/>
                      <a:pt x="277" y="296"/>
                    </a:cubicBezTo>
                    <a:cubicBezTo>
                      <a:pt x="260" y="306"/>
                      <a:pt x="246" y="313"/>
                      <a:pt x="246" y="314"/>
                    </a:cubicBezTo>
                    <a:cubicBezTo>
                      <a:pt x="246" y="314"/>
                      <a:pt x="246" y="314"/>
                      <a:pt x="246" y="314"/>
                    </a:cubicBezTo>
                    <a:cubicBezTo>
                      <a:pt x="247" y="319"/>
                      <a:pt x="247" y="320"/>
                      <a:pt x="247" y="323"/>
                    </a:cubicBezTo>
                    <a:cubicBezTo>
                      <a:pt x="247" y="327"/>
                      <a:pt x="247" y="330"/>
                      <a:pt x="246" y="333"/>
                    </a:cubicBezTo>
                    <a:cubicBezTo>
                      <a:pt x="243" y="341"/>
                      <a:pt x="237" y="348"/>
                      <a:pt x="230" y="352"/>
                    </a:cubicBezTo>
                    <a:cubicBezTo>
                      <a:pt x="227" y="353"/>
                      <a:pt x="223" y="354"/>
                      <a:pt x="220" y="355"/>
                    </a:cubicBezTo>
                    <a:cubicBezTo>
                      <a:pt x="218" y="355"/>
                      <a:pt x="213" y="355"/>
                      <a:pt x="210" y="355"/>
                    </a:cubicBezTo>
                    <a:close/>
                  </a:path>
                </a:pathLst>
              </a:custGeom>
              <a:solidFill>
                <a:srgbClr val="292929"/>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2" name="Freeform 69"/>
              <p:cNvSpPr>
                <a:spLocks noChangeArrowheads="1"/>
              </p:cNvSpPr>
              <p:nvPr/>
            </p:nvSpPr>
            <p:spPr bwMode="auto">
              <a:xfrm>
                <a:off x="2314" y="1255"/>
                <a:ext cx="160" cy="215"/>
              </a:xfrm>
              <a:custGeom>
                <a:avLst/>
                <a:gdLst>
                  <a:gd name="T0" fmla="*/ 9 w 428"/>
                  <a:gd name="T1" fmla="*/ 558 h 560"/>
                  <a:gd name="T2" fmla="*/ 0 w 428"/>
                  <a:gd name="T3" fmla="*/ 549 h 560"/>
                  <a:gd name="T4" fmla="*/ 0 w 428"/>
                  <a:gd name="T5" fmla="*/ 527 h 560"/>
                  <a:gd name="T6" fmla="*/ 1 w 428"/>
                  <a:gd name="T7" fmla="*/ 526 h 560"/>
                  <a:gd name="T8" fmla="*/ 213 w 428"/>
                  <a:gd name="T9" fmla="*/ 518 h 560"/>
                  <a:gd name="T10" fmla="*/ 418 w 428"/>
                  <a:gd name="T11" fmla="*/ 518 h 560"/>
                  <a:gd name="T12" fmla="*/ 426 w 428"/>
                  <a:gd name="T13" fmla="*/ 527 h 560"/>
                  <a:gd name="T14" fmla="*/ 427 w 428"/>
                  <a:gd name="T15" fmla="*/ 549 h 560"/>
                  <a:gd name="T16" fmla="*/ 426 w 428"/>
                  <a:gd name="T17" fmla="*/ 549 h 560"/>
                  <a:gd name="T18" fmla="*/ 417 w 428"/>
                  <a:gd name="T19" fmla="*/ 558 h 560"/>
                  <a:gd name="T20" fmla="*/ 213 w 428"/>
                  <a:gd name="T21" fmla="*/ 559 h 560"/>
                  <a:gd name="T22" fmla="*/ 4 w 428"/>
                  <a:gd name="T23" fmla="*/ 503 h 560"/>
                  <a:gd name="T24" fmla="*/ 0 w 428"/>
                  <a:gd name="T25" fmla="*/ 498 h 560"/>
                  <a:gd name="T26" fmla="*/ 0 w 428"/>
                  <a:gd name="T27" fmla="*/ 496 h 560"/>
                  <a:gd name="T28" fmla="*/ 74 w 428"/>
                  <a:gd name="T29" fmla="*/ 160 h 560"/>
                  <a:gd name="T30" fmla="*/ 82 w 428"/>
                  <a:gd name="T31" fmla="*/ 152 h 560"/>
                  <a:gd name="T32" fmla="*/ 191 w 428"/>
                  <a:gd name="T33" fmla="*/ 152 h 560"/>
                  <a:gd name="T34" fmla="*/ 186 w 428"/>
                  <a:gd name="T35" fmla="*/ 125 h 560"/>
                  <a:gd name="T36" fmla="*/ 35 w 428"/>
                  <a:gd name="T37" fmla="*/ 20 h 560"/>
                  <a:gd name="T38" fmla="*/ 30 w 428"/>
                  <a:gd name="T39" fmla="*/ 0 h 560"/>
                  <a:gd name="T40" fmla="*/ 396 w 428"/>
                  <a:gd name="T41" fmla="*/ 0 h 560"/>
                  <a:gd name="T42" fmla="*/ 388 w 428"/>
                  <a:gd name="T43" fmla="*/ 27 h 560"/>
                  <a:gd name="T44" fmla="*/ 241 w 428"/>
                  <a:gd name="T45" fmla="*/ 125 h 560"/>
                  <a:gd name="T46" fmla="*/ 236 w 428"/>
                  <a:gd name="T47" fmla="*/ 152 h 560"/>
                  <a:gd name="T48" fmla="*/ 344 w 428"/>
                  <a:gd name="T49" fmla="*/ 152 h 560"/>
                  <a:gd name="T50" fmla="*/ 353 w 428"/>
                  <a:gd name="T51" fmla="*/ 161 h 560"/>
                  <a:gd name="T52" fmla="*/ 426 w 428"/>
                  <a:gd name="T53" fmla="*/ 496 h 560"/>
                  <a:gd name="T54" fmla="*/ 426 w 428"/>
                  <a:gd name="T55" fmla="*/ 498 h 560"/>
                  <a:gd name="T56" fmla="*/ 422 w 428"/>
                  <a:gd name="T57" fmla="*/ 503 h 560"/>
                  <a:gd name="T58" fmla="*/ 5 w 428"/>
                  <a:gd name="T59" fmla="*/ 503 h 560"/>
                  <a:gd name="T60" fmla="*/ 223 w 428"/>
                  <a:gd name="T61" fmla="*/ 451 h 560"/>
                  <a:gd name="T62" fmla="*/ 323 w 428"/>
                  <a:gd name="T63" fmla="*/ 253 h 560"/>
                  <a:gd name="T64" fmla="*/ 236 w 428"/>
                  <a:gd name="T65" fmla="*/ 197 h 560"/>
                  <a:gd name="T66" fmla="*/ 113 w 428"/>
                  <a:gd name="T67" fmla="*/ 241 h 560"/>
                  <a:gd name="T68" fmla="*/ 143 w 428"/>
                  <a:gd name="T69" fmla="*/ 431 h 560"/>
                  <a:gd name="T70" fmla="*/ 223 w 428"/>
                  <a:gd name="T71" fmla="*/ 451 h 560"/>
                  <a:gd name="T72" fmla="*/ 182 w 428"/>
                  <a:gd name="T73" fmla="*/ 334 h 560"/>
                  <a:gd name="T74" fmla="*/ 207 w 428"/>
                  <a:gd name="T75" fmla="*/ 292 h 560"/>
                  <a:gd name="T76" fmla="*/ 236 w 428"/>
                  <a:gd name="T77" fmla="*/ 300 h 560"/>
                  <a:gd name="T78" fmla="*/ 270 w 428"/>
                  <a:gd name="T79" fmla="*/ 285 h 560"/>
                  <a:gd name="T80" fmla="*/ 304 w 428"/>
                  <a:gd name="T81" fmla="*/ 267 h 560"/>
                  <a:gd name="T82" fmla="*/ 308 w 428"/>
                  <a:gd name="T83" fmla="*/ 278 h 560"/>
                  <a:gd name="T84" fmla="*/ 245 w 428"/>
                  <a:gd name="T85" fmla="*/ 313 h 560"/>
                  <a:gd name="T86" fmla="*/ 245 w 428"/>
                  <a:gd name="T87" fmla="*/ 317 h 560"/>
                  <a:gd name="T88" fmla="*/ 236 w 428"/>
                  <a:gd name="T89" fmla="*/ 34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8" h="560">
                    <a:moveTo>
                      <a:pt x="10" y="559"/>
                    </a:moveTo>
                    <a:cubicBezTo>
                      <a:pt x="10" y="558"/>
                      <a:pt x="10" y="558"/>
                      <a:pt x="9" y="558"/>
                    </a:cubicBezTo>
                    <a:cubicBezTo>
                      <a:pt x="5" y="558"/>
                      <a:pt x="1" y="553"/>
                      <a:pt x="0" y="549"/>
                    </a:cubicBezTo>
                    <a:cubicBezTo>
                      <a:pt x="0" y="548"/>
                      <a:pt x="0" y="548"/>
                      <a:pt x="0" y="549"/>
                    </a:cubicBezTo>
                    <a:cubicBezTo>
                      <a:pt x="0" y="549"/>
                      <a:pt x="0" y="545"/>
                      <a:pt x="0" y="538"/>
                    </a:cubicBezTo>
                    <a:cubicBezTo>
                      <a:pt x="0" y="532"/>
                      <a:pt x="0" y="527"/>
                      <a:pt x="0" y="527"/>
                    </a:cubicBezTo>
                    <a:cubicBezTo>
                      <a:pt x="0" y="528"/>
                      <a:pt x="0" y="528"/>
                      <a:pt x="0" y="528"/>
                    </a:cubicBezTo>
                    <a:cubicBezTo>
                      <a:pt x="0" y="527"/>
                      <a:pt x="0" y="526"/>
                      <a:pt x="1" y="526"/>
                    </a:cubicBezTo>
                    <a:cubicBezTo>
                      <a:pt x="2" y="522"/>
                      <a:pt x="4" y="520"/>
                      <a:pt x="8" y="518"/>
                    </a:cubicBezTo>
                    <a:cubicBezTo>
                      <a:pt x="9" y="518"/>
                      <a:pt x="15" y="518"/>
                      <a:pt x="213" y="518"/>
                    </a:cubicBezTo>
                    <a:lnTo>
                      <a:pt x="417" y="518"/>
                    </a:lnTo>
                    <a:lnTo>
                      <a:pt x="418" y="518"/>
                    </a:lnTo>
                    <a:cubicBezTo>
                      <a:pt x="422" y="520"/>
                      <a:pt x="425" y="523"/>
                      <a:pt x="426" y="527"/>
                    </a:cubicBezTo>
                    <a:cubicBezTo>
                      <a:pt x="426" y="528"/>
                      <a:pt x="426" y="528"/>
                      <a:pt x="426" y="527"/>
                    </a:cubicBezTo>
                    <a:cubicBezTo>
                      <a:pt x="427" y="527"/>
                      <a:pt x="427" y="527"/>
                      <a:pt x="427" y="528"/>
                    </a:cubicBezTo>
                    <a:cubicBezTo>
                      <a:pt x="427" y="529"/>
                      <a:pt x="427" y="547"/>
                      <a:pt x="427" y="549"/>
                    </a:cubicBezTo>
                    <a:cubicBezTo>
                      <a:pt x="427" y="549"/>
                      <a:pt x="427" y="550"/>
                      <a:pt x="426" y="549"/>
                    </a:cubicBezTo>
                    <a:cubicBezTo>
                      <a:pt x="426" y="548"/>
                      <a:pt x="426" y="549"/>
                      <a:pt x="426" y="549"/>
                    </a:cubicBezTo>
                    <a:cubicBezTo>
                      <a:pt x="426" y="551"/>
                      <a:pt x="425" y="554"/>
                      <a:pt x="423" y="555"/>
                    </a:cubicBezTo>
                    <a:cubicBezTo>
                      <a:pt x="422" y="557"/>
                      <a:pt x="419" y="558"/>
                      <a:pt x="417" y="558"/>
                    </a:cubicBezTo>
                    <a:cubicBezTo>
                      <a:pt x="416" y="558"/>
                      <a:pt x="416" y="558"/>
                      <a:pt x="417" y="559"/>
                    </a:cubicBezTo>
                    <a:cubicBezTo>
                      <a:pt x="417" y="559"/>
                      <a:pt x="326" y="559"/>
                      <a:pt x="213" y="559"/>
                    </a:cubicBezTo>
                    <a:cubicBezTo>
                      <a:pt x="101" y="559"/>
                      <a:pt x="9" y="559"/>
                      <a:pt x="10" y="559"/>
                    </a:cubicBezTo>
                    <a:close/>
                    <a:moveTo>
                      <a:pt x="4" y="503"/>
                    </a:moveTo>
                    <a:cubicBezTo>
                      <a:pt x="2" y="502"/>
                      <a:pt x="0" y="500"/>
                      <a:pt x="0" y="498"/>
                    </a:cubicBezTo>
                    <a:cubicBezTo>
                      <a:pt x="0" y="498"/>
                      <a:pt x="0" y="498"/>
                      <a:pt x="0" y="498"/>
                    </a:cubicBezTo>
                    <a:cubicBezTo>
                      <a:pt x="0" y="499"/>
                      <a:pt x="0" y="498"/>
                      <a:pt x="0" y="497"/>
                    </a:cubicBezTo>
                    <a:cubicBezTo>
                      <a:pt x="0" y="496"/>
                      <a:pt x="0" y="496"/>
                      <a:pt x="0" y="496"/>
                    </a:cubicBezTo>
                    <a:cubicBezTo>
                      <a:pt x="0" y="497"/>
                      <a:pt x="0" y="497"/>
                      <a:pt x="0" y="496"/>
                    </a:cubicBezTo>
                    <a:cubicBezTo>
                      <a:pt x="0" y="496"/>
                      <a:pt x="73" y="162"/>
                      <a:pt x="74" y="160"/>
                    </a:cubicBezTo>
                    <a:cubicBezTo>
                      <a:pt x="74" y="158"/>
                      <a:pt x="75" y="157"/>
                      <a:pt x="76" y="156"/>
                    </a:cubicBezTo>
                    <a:cubicBezTo>
                      <a:pt x="78" y="154"/>
                      <a:pt x="80" y="153"/>
                      <a:pt x="82" y="152"/>
                    </a:cubicBezTo>
                    <a:cubicBezTo>
                      <a:pt x="83" y="152"/>
                      <a:pt x="105" y="152"/>
                      <a:pt x="137" y="152"/>
                    </a:cubicBezTo>
                    <a:cubicBezTo>
                      <a:pt x="185" y="152"/>
                      <a:pt x="190" y="152"/>
                      <a:pt x="191" y="152"/>
                    </a:cubicBezTo>
                    <a:cubicBezTo>
                      <a:pt x="191" y="151"/>
                      <a:pt x="191" y="126"/>
                      <a:pt x="190" y="126"/>
                    </a:cubicBezTo>
                    <a:cubicBezTo>
                      <a:pt x="190" y="126"/>
                      <a:pt x="189" y="126"/>
                      <a:pt x="186" y="125"/>
                    </a:cubicBezTo>
                    <a:cubicBezTo>
                      <a:pt x="152" y="121"/>
                      <a:pt x="121" y="110"/>
                      <a:pt x="95" y="93"/>
                    </a:cubicBezTo>
                    <a:cubicBezTo>
                      <a:pt x="66" y="74"/>
                      <a:pt x="45" y="48"/>
                      <a:pt x="35" y="20"/>
                    </a:cubicBezTo>
                    <a:cubicBezTo>
                      <a:pt x="33" y="14"/>
                      <a:pt x="32" y="8"/>
                      <a:pt x="31" y="3"/>
                    </a:cubicBezTo>
                    <a:cubicBezTo>
                      <a:pt x="31" y="1"/>
                      <a:pt x="30" y="0"/>
                      <a:pt x="30" y="0"/>
                    </a:cubicBezTo>
                    <a:cubicBezTo>
                      <a:pt x="30" y="0"/>
                      <a:pt x="69" y="0"/>
                      <a:pt x="213" y="0"/>
                    </a:cubicBezTo>
                    <a:cubicBezTo>
                      <a:pt x="357" y="0"/>
                      <a:pt x="396" y="0"/>
                      <a:pt x="396" y="0"/>
                    </a:cubicBezTo>
                    <a:cubicBezTo>
                      <a:pt x="396" y="0"/>
                      <a:pt x="396" y="1"/>
                      <a:pt x="395" y="3"/>
                    </a:cubicBezTo>
                    <a:cubicBezTo>
                      <a:pt x="394" y="11"/>
                      <a:pt x="392" y="20"/>
                      <a:pt x="388" y="27"/>
                    </a:cubicBezTo>
                    <a:cubicBezTo>
                      <a:pt x="374" y="63"/>
                      <a:pt x="341" y="93"/>
                      <a:pt x="299" y="110"/>
                    </a:cubicBezTo>
                    <a:cubicBezTo>
                      <a:pt x="281" y="118"/>
                      <a:pt x="261" y="123"/>
                      <a:pt x="241" y="125"/>
                    </a:cubicBezTo>
                    <a:cubicBezTo>
                      <a:pt x="238" y="126"/>
                      <a:pt x="236" y="126"/>
                      <a:pt x="236" y="126"/>
                    </a:cubicBezTo>
                    <a:cubicBezTo>
                      <a:pt x="236" y="126"/>
                      <a:pt x="236" y="151"/>
                      <a:pt x="236" y="152"/>
                    </a:cubicBezTo>
                    <a:cubicBezTo>
                      <a:pt x="236" y="152"/>
                      <a:pt x="241" y="152"/>
                      <a:pt x="289" y="152"/>
                    </a:cubicBezTo>
                    <a:cubicBezTo>
                      <a:pt x="321" y="152"/>
                      <a:pt x="343" y="152"/>
                      <a:pt x="344" y="152"/>
                    </a:cubicBezTo>
                    <a:cubicBezTo>
                      <a:pt x="346" y="153"/>
                      <a:pt x="349" y="154"/>
                      <a:pt x="350" y="156"/>
                    </a:cubicBezTo>
                    <a:cubicBezTo>
                      <a:pt x="352" y="157"/>
                      <a:pt x="353" y="159"/>
                      <a:pt x="353" y="161"/>
                    </a:cubicBezTo>
                    <a:cubicBezTo>
                      <a:pt x="354" y="166"/>
                      <a:pt x="426" y="496"/>
                      <a:pt x="426" y="496"/>
                    </a:cubicBezTo>
                    <a:cubicBezTo>
                      <a:pt x="426" y="497"/>
                      <a:pt x="426" y="497"/>
                      <a:pt x="426" y="496"/>
                    </a:cubicBezTo>
                    <a:cubicBezTo>
                      <a:pt x="427" y="496"/>
                      <a:pt x="427" y="496"/>
                      <a:pt x="427" y="497"/>
                    </a:cubicBezTo>
                    <a:cubicBezTo>
                      <a:pt x="427" y="498"/>
                      <a:pt x="427" y="499"/>
                      <a:pt x="426" y="498"/>
                    </a:cubicBezTo>
                    <a:cubicBezTo>
                      <a:pt x="426" y="498"/>
                      <a:pt x="426" y="498"/>
                      <a:pt x="426" y="498"/>
                    </a:cubicBezTo>
                    <a:cubicBezTo>
                      <a:pt x="426" y="500"/>
                      <a:pt x="424" y="502"/>
                      <a:pt x="422" y="503"/>
                    </a:cubicBezTo>
                    <a:cubicBezTo>
                      <a:pt x="422" y="503"/>
                      <a:pt x="370" y="503"/>
                      <a:pt x="213" y="503"/>
                    </a:cubicBezTo>
                    <a:lnTo>
                      <a:pt x="5" y="503"/>
                    </a:lnTo>
                    <a:lnTo>
                      <a:pt x="4" y="503"/>
                    </a:lnTo>
                    <a:close/>
                    <a:moveTo>
                      <a:pt x="223" y="451"/>
                    </a:moveTo>
                    <a:cubicBezTo>
                      <a:pt x="283" y="446"/>
                      <a:pt x="332" y="403"/>
                      <a:pt x="342" y="346"/>
                    </a:cubicBezTo>
                    <a:cubicBezTo>
                      <a:pt x="348" y="314"/>
                      <a:pt x="341" y="281"/>
                      <a:pt x="323" y="253"/>
                    </a:cubicBezTo>
                    <a:cubicBezTo>
                      <a:pt x="318" y="246"/>
                      <a:pt x="314" y="241"/>
                      <a:pt x="307" y="234"/>
                    </a:cubicBezTo>
                    <a:cubicBezTo>
                      <a:pt x="288" y="215"/>
                      <a:pt x="263" y="202"/>
                      <a:pt x="236" y="197"/>
                    </a:cubicBezTo>
                    <a:cubicBezTo>
                      <a:pt x="199" y="191"/>
                      <a:pt x="162" y="200"/>
                      <a:pt x="132" y="223"/>
                    </a:cubicBezTo>
                    <a:cubicBezTo>
                      <a:pt x="126" y="227"/>
                      <a:pt x="118" y="235"/>
                      <a:pt x="113" y="241"/>
                    </a:cubicBezTo>
                    <a:cubicBezTo>
                      <a:pt x="88" y="270"/>
                      <a:pt x="77" y="308"/>
                      <a:pt x="84" y="346"/>
                    </a:cubicBezTo>
                    <a:cubicBezTo>
                      <a:pt x="90" y="381"/>
                      <a:pt x="112" y="412"/>
                      <a:pt x="143" y="431"/>
                    </a:cubicBezTo>
                    <a:cubicBezTo>
                      <a:pt x="162" y="443"/>
                      <a:pt x="185" y="450"/>
                      <a:pt x="209" y="451"/>
                    </a:cubicBezTo>
                    <a:cubicBezTo>
                      <a:pt x="212" y="451"/>
                      <a:pt x="220" y="451"/>
                      <a:pt x="223" y="451"/>
                    </a:cubicBezTo>
                    <a:close/>
                    <a:moveTo>
                      <a:pt x="209" y="355"/>
                    </a:moveTo>
                    <a:cubicBezTo>
                      <a:pt x="197" y="354"/>
                      <a:pt x="186" y="345"/>
                      <a:pt x="182" y="334"/>
                    </a:cubicBezTo>
                    <a:cubicBezTo>
                      <a:pt x="180" y="329"/>
                      <a:pt x="180" y="323"/>
                      <a:pt x="181" y="318"/>
                    </a:cubicBezTo>
                    <a:cubicBezTo>
                      <a:pt x="183" y="305"/>
                      <a:pt x="193" y="295"/>
                      <a:pt x="207" y="292"/>
                    </a:cubicBezTo>
                    <a:cubicBezTo>
                      <a:pt x="210" y="291"/>
                      <a:pt x="217" y="291"/>
                      <a:pt x="220" y="292"/>
                    </a:cubicBezTo>
                    <a:cubicBezTo>
                      <a:pt x="226" y="293"/>
                      <a:pt x="231" y="296"/>
                      <a:pt x="236" y="300"/>
                    </a:cubicBezTo>
                    <a:cubicBezTo>
                      <a:pt x="237" y="302"/>
                      <a:pt x="238" y="303"/>
                      <a:pt x="238" y="303"/>
                    </a:cubicBezTo>
                    <a:cubicBezTo>
                      <a:pt x="239" y="303"/>
                      <a:pt x="253" y="295"/>
                      <a:pt x="270" y="285"/>
                    </a:cubicBezTo>
                    <a:cubicBezTo>
                      <a:pt x="287" y="276"/>
                      <a:pt x="301" y="268"/>
                      <a:pt x="302" y="267"/>
                    </a:cubicBezTo>
                    <a:cubicBezTo>
                      <a:pt x="302" y="267"/>
                      <a:pt x="303" y="267"/>
                      <a:pt x="304" y="267"/>
                    </a:cubicBezTo>
                    <a:cubicBezTo>
                      <a:pt x="308" y="267"/>
                      <a:pt x="311" y="272"/>
                      <a:pt x="309" y="276"/>
                    </a:cubicBezTo>
                    <a:cubicBezTo>
                      <a:pt x="309" y="277"/>
                      <a:pt x="308" y="277"/>
                      <a:pt x="308" y="278"/>
                    </a:cubicBezTo>
                    <a:cubicBezTo>
                      <a:pt x="307" y="278"/>
                      <a:pt x="293" y="286"/>
                      <a:pt x="277" y="295"/>
                    </a:cubicBezTo>
                    <a:cubicBezTo>
                      <a:pt x="260" y="305"/>
                      <a:pt x="246" y="313"/>
                      <a:pt x="245" y="313"/>
                    </a:cubicBezTo>
                    <a:cubicBezTo>
                      <a:pt x="245" y="313"/>
                      <a:pt x="245" y="314"/>
                      <a:pt x="245" y="314"/>
                    </a:cubicBezTo>
                    <a:cubicBezTo>
                      <a:pt x="245" y="315"/>
                      <a:pt x="245" y="316"/>
                      <a:pt x="245" y="317"/>
                    </a:cubicBezTo>
                    <a:cubicBezTo>
                      <a:pt x="246" y="320"/>
                      <a:pt x="246" y="325"/>
                      <a:pt x="245" y="329"/>
                    </a:cubicBezTo>
                    <a:cubicBezTo>
                      <a:pt x="244" y="335"/>
                      <a:pt x="241" y="342"/>
                      <a:pt x="236" y="346"/>
                    </a:cubicBezTo>
                    <a:cubicBezTo>
                      <a:pt x="229" y="353"/>
                      <a:pt x="219" y="356"/>
                      <a:pt x="209" y="355"/>
                    </a:cubicBezTo>
                    <a:close/>
                  </a:path>
                </a:pathLst>
              </a:custGeom>
              <a:solidFill>
                <a:srgbClr val="1F1F1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73" name="Group 70"/>
            <p:cNvGrpSpPr>
              <a:grpSpLocks/>
            </p:cNvGrpSpPr>
            <p:nvPr/>
          </p:nvGrpSpPr>
          <p:grpSpPr bwMode="auto">
            <a:xfrm>
              <a:off x="4927423" y="3859140"/>
              <a:ext cx="381663" cy="512858"/>
              <a:chOff x="2053" y="1255"/>
              <a:chExt cx="160" cy="215"/>
            </a:xfrm>
          </p:grpSpPr>
          <p:sp>
            <p:nvSpPr>
              <p:cNvPr id="74" name="Freeform 71"/>
              <p:cNvSpPr>
                <a:spLocks noChangeArrowheads="1"/>
              </p:cNvSpPr>
              <p:nvPr/>
            </p:nvSpPr>
            <p:spPr bwMode="auto">
              <a:xfrm>
                <a:off x="2053" y="1255"/>
                <a:ext cx="160" cy="215"/>
              </a:xfrm>
              <a:custGeom>
                <a:avLst/>
                <a:gdLst>
                  <a:gd name="T0" fmla="*/ 4 w 429"/>
                  <a:gd name="T1" fmla="*/ 556 h 560"/>
                  <a:gd name="T2" fmla="*/ 0 w 429"/>
                  <a:gd name="T3" fmla="*/ 538 h 560"/>
                  <a:gd name="T4" fmla="*/ 9 w 429"/>
                  <a:gd name="T5" fmla="*/ 517 h 560"/>
                  <a:gd name="T6" fmla="*/ 419 w 429"/>
                  <a:gd name="T7" fmla="*/ 517 h 560"/>
                  <a:gd name="T8" fmla="*/ 428 w 429"/>
                  <a:gd name="T9" fmla="*/ 538 h 560"/>
                  <a:gd name="T10" fmla="*/ 425 w 429"/>
                  <a:gd name="T11" fmla="*/ 556 h 560"/>
                  <a:gd name="T12" fmla="*/ 9 w 429"/>
                  <a:gd name="T13" fmla="*/ 559 h 560"/>
                  <a:gd name="T14" fmla="*/ 0 w 429"/>
                  <a:gd name="T15" fmla="*/ 497 h 560"/>
                  <a:gd name="T16" fmla="*/ 74 w 429"/>
                  <a:gd name="T17" fmla="*/ 159 h 560"/>
                  <a:gd name="T18" fmla="*/ 82 w 429"/>
                  <a:gd name="T19" fmla="*/ 152 h 560"/>
                  <a:gd name="T20" fmla="*/ 191 w 429"/>
                  <a:gd name="T21" fmla="*/ 139 h 560"/>
                  <a:gd name="T22" fmla="*/ 187 w 429"/>
                  <a:gd name="T23" fmla="*/ 126 h 560"/>
                  <a:gd name="T24" fmla="*/ 34 w 429"/>
                  <a:gd name="T25" fmla="*/ 15 h 560"/>
                  <a:gd name="T26" fmla="*/ 214 w 429"/>
                  <a:gd name="T27" fmla="*/ 0 h 560"/>
                  <a:gd name="T28" fmla="*/ 395 w 429"/>
                  <a:gd name="T29" fmla="*/ 15 h 560"/>
                  <a:gd name="T30" fmla="*/ 242 w 429"/>
                  <a:gd name="T31" fmla="*/ 126 h 560"/>
                  <a:gd name="T32" fmla="*/ 238 w 429"/>
                  <a:gd name="T33" fmla="*/ 139 h 560"/>
                  <a:gd name="T34" fmla="*/ 346 w 429"/>
                  <a:gd name="T35" fmla="*/ 152 h 560"/>
                  <a:gd name="T36" fmla="*/ 352 w 429"/>
                  <a:gd name="T37" fmla="*/ 155 h 560"/>
                  <a:gd name="T38" fmla="*/ 428 w 429"/>
                  <a:gd name="T39" fmla="*/ 494 h 560"/>
                  <a:gd name="T40" fmla="*/ 423 w 429"/>
                  <a:gd name="T41" fmla="*/ 504 h 560"/>
                  <a:gd name="T42" fmla="*/ 5 w 429"/>
                  <a:gd name="T43" fmla="*/ 504 h 560"/>
                  <a:gd name="T44" fmla="*/ 262 w 429"/>
                  <a:gd name="T45" fmla="*/ 441 h 560"/>
                  <a:gd name="T46" fmla="*/ 341 w 429"/>
                  <a:gd name="T47" fmla="*/ 352 h 560"/>
                  <a:gd name="T48" fmla="*/ 257 w 429"/>
                  <a:gd name="T49" fmla="*/ 203 h 560"/>
                  <a:gd name="T50" fmla="*/ 89 w 429"/>
                  <a:gd name="T51" fmla="*/ 289 h 560"/>
                  <a:gd name="T52" fmla="*/ 97 w 429"/>
                  <a:gd name="T53" fmla="*/ 378 h 560"/>
                  <a:gd name="T54" fmla="*/ 221 w 429"/>
                  <a:gd name="T55" fmla="*/ 450 h 560"/>
                  <a:gd name="T56" fmla="*/ 181 w 429"/>
                  <a:gd name="T57" fmla="*/ 328 h 560"/>
                  <a:gd name="T58" fmla="*/ 191 w 429"/>
                  <a:gd name="T59" fmla="*/ 299 h 560"/>
                  <a:gd name="T60" fmla="*/ 220 w 429"/>
                  <a:gd name="T61" fmla="*/ 291 h 560"/>
                  <a:gd name="T62" fmla="*/ 240 w 429"/>
                  <a:gd name="T63" fmla="*/ 302 h 560"/>
                  <a:gd name="T64" fmla="*/ 303 w 429"/>
                  <a:gd name="T65" fmla="*/ 266 h 560"/>
                  <a:gd name="T66" fmla="*/ 312 w 429"/>
                  <a:gd name="T67" fmla="*/ 273 h 560"/>
                  <a:gd name="T68" fmla="*/ 309 w 429"/>
                  <a:gd name="T69" fmla="*/ 278 h 560"/>
                  <a:gd name="T70" fmla="*/ 247 w 429"/>
                  <a:gd name="T71" fmla="*/ 314 h 560"/>
                  <a:gd name="T72" fmla="*/ 247 w 429"/>
                  <a:gd name="T73" fmla="*/ 328 h 560"/>
                  <a:gd name="T74" fmla="*/ 217 w 429"/>
                  <a:gd name="T75" fmla="*/ 35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9" h="560">
                    <a:moveTo>
                      <a:pt x="9" y="559"/>
                    </a:moveTo>
                    <a:cubicBezTo>
                      <a:pt x="7" y="558"/>
                      <a:pt x="5" y="557"/>
                      <a:pt x="4" y="556"/>
                    </a:cubicBezTo>
                    <a:cubicBezTo>
                      <a:pt x="2" y="554"/>
                      <a:pt x="1" y="552"/>
                      <a:pt x="1" y="550"/>
                    </a:cubicBezTo>
                    <a:cubicBezTo>
                      <a:pt x="0" y="549"/>
                      <a:pt x="0" y="545"/>
                      <a:pt x="0" y="538"/>
                    </a:cubicBezTo>
                    <a:cubicBezTo>
                      <a:pt x="0" y="527"/>
                      <a:pt x="0" y="525"/>
                      <a:pt x="2" y="523"/>
                    </a:cubicBezTo>
                    <a:cubicBezTo>
                      <a:pt x="3" y="521"/>
                      <a:pt x="6" y="518"/>
                      <a:pt x="9" y="517"/>
                    </a:cubicBezTo>
                    <a:cubicBezTo>
                      <a:pt x="10" y="517"/>
                      <a:pt x="28" y="517"/>
                      <a:pt x="214" y="517"/>
                    </a:cubicBezTo>
                    <a:cubicBezTo>
                      <a:pt x="401" y="517"/>
                      <a:pt x="418" y="517"/>
                      <a:pt x="419" y="517"/>
                    </a:cubicBezTo>
                    <a:cubicBezTo>
                      <a:pt x="422" y="518"/>
                      <a:pt x="425" y="521"/>
                      <a:pt x="427" y="523"/>
                    </a:cubicBezTo>
                    <a:cubicBezTo>
                      <a:pt x="428" y="525"/>
                      <a:pt x="428" y="526"/>
                      <a:pt x="428" y="538"/>
                    </a:cubicBezTo>
                    <a:cubicBezTo>
                      <a:pt x="428" y="545"/>
                      <a:pt x="428" y="549"/>
                      <a:pt x="428" y="550"/>
                    </a:cubicBezTo>
                    <a:cubicBezTo>
                      <a:pt x="427" y="552"/>
                      <a:pt x="426" y="554"/>
                      <a:pt x="425" y="556"/>
                    </a:cubicBezTo>
                    <a:cubicBezTo>
                      <a:pt x="423" y="557"/>
                      <a:pt x="421" y="558"/>
                      <a:pt x="419" y="559"/>
                    </a:cubicBezTo>
                    <a:cubicBezTo>
                      <a:pt x="417" y="559"/>
                      <a:pt x="11" y="559"/>
                      <a:pt x="9" y="559"/>
                    </a:cubicBezTo>
                    <a:close/>
                    <a:moveTo>
                      <a:pt x="5" y="504"/>
                    </a:moveTo>
                    <a:cubicBezTo>
                      <a:pt x="2" y="503"/>
                      <a:pt x="0" y="500"/>
                      <a:pt x="0" y="497"/>
                    </a:cubicBezTo>
                    <a:cubicBezTo>
                      <a:pt x="1" y="496"/>
                      <a:pt x="1" y="494"/>
                      <a:pt x="1" y="494"/>
                    </a:cubicBezTo>
                    <a:cubicBezTo>
                      <a:pt x="1" y="492"/>
                      <a:pt x="73" y="160"/>
                      <a:pt x="74" y="159"/>
                    </a:cubicBezTo>
                    <a:cubicBezTo>
                      <a:pt x="75" y="156"/>
                      <a:pt x="77" y="153"/>
                      <a:pt x="81" y="152"/>
                    </a:cubicBezTo>
                    <a:lnTo>
                      <a:pt x="82" y="152"/>
                    </a:lnTo>
                    <a:lnTo>
                      <a:pt x="191" y="151"/>
                    </a:lnTo>
                    <a:lnTo>
                      <a:pt x="191" y="139"/>
                    </a:lnTo>
                    <a:cubicBezTo>
                      <a:pt x="191" y="132"/>
                      <a:pt x="191" y="127"/>
                      <a:pt x="191" y="127"/>
                    </a:cubicBezTo>
                    <a:cubicBezTo>
                      <a:pt x="190" y="127"/>
                      <a:pt x="189" y="126"/>
                      <a:pt x="187" y="126"/>
                    </a:cubicBezTo>
                    <a:cubicBezTo>
                      <a:pt x="143" y="121"/>
                      <a:pt x="103" y="104"/>
                      <a:pt x="74" y="77"/>
                    </a:cubicBezTo>
                    <a:cubicBezTo>
                      <a:pt x="54" y="59"/>
                      <a:pt x="40" y="38"/>
                      <a:pt x="34" y="15"/>
                    </a:cubicBezTo>
                    <a:cubicBezTo>
                      <a:pt x="32" y="10"/>
                      <a:pt x="30" y="1"/>
                      <a:pt x="31" y="0"/>
                    </a:cubicBezTo>
                    <a:cubicBezTo>
                      <a:pt x="31" y="0"/>
                      <a:pt x="34" y="0"/>
                      <a:pt x="214" y="0"/>
                    </a:cubicBezTo>
                    <a:cubicBezTo>
                      <a:pt x="394" y="0"/>
                      <a:pt x="397" y="0"/>
                      <a:pt x="398" y="0"/>
                    </a:cubicBezTo>
                    <a:cubicBezTo>
                      <a:pt x="398" y="1"/>
                      <a:pt x="396" y="10"/>
                      <a:pt x="395" y="15"/>
                    </a:cubicBezTo>
                    <a:cubicBezTo>
                      <a:pt x="388" y="38"/>
                      <a:pt x="374" y="59"/>
                      <a:pt x="354" y="77"/>
                    </a:cubicBezTo>
                    <a:cubicBezTo>
                      <a:pt x="326" y="104"/>
                      <a:pt x="286" y="121"/>
                      <a:pt x="242" y="126"/>
                    </a:cubicBezTo>
                    <a:cubicBezTo>
                      <a:pt x="240" y="126"/>
                      <a:pt x="238" y="127"/>
                      <a:pt x="238" y="127"/>
                    </a:cubicBezTo>
                    <a:cubicBezTo>
                      <a:pt x="238" y="127"/>
                      <a:pt x="238" y="132"/>
                      <a:pt x="238" y="139"/>
                    </a:cubicBezTo>
                    <a:lnTo>
                      <a:pt x="238" y="151"/>
                    </a:lnTo>
                    <a:lnTo>
                      <a:pt x="346" y="152"/>
                    </a:lnTo>
                    <a:lnTo>
                      <a:pt x="348" y="152"/>
                    </a:lnTo>
                    <a:cubicBezTo>
                      <a:pt x="350" y="153"/>
                      <a:pt x="351" y="154"/>
                      <a:pt x="352" y="155"/>
                    </a:cubicBezTo>
                    <a:cubicBezTo>
                      <a:pt x="354" y="157"/>
                      <a:pt x="354" y="158"/>
                      <a:pt x="355" y="160"/>
                    </a:cubicBezTo>
                    <a:cubicBezTo>
                      <a:pt x="356" y="163"/>
                      <a:pt x="427" y="493"/>
                      <a:pt x="428" y="494"/>
                    </a:cubicBezTo>
                    <a:cubicBezTo>
                      <a:pt x="428" y="500"/>
                      <a:pt x="428" y="502"/>
                      <a:pt x="424" y="503"/>
                    </a:cubicBezTo>
                    <a:lnTo>
                      <a:pt x="423" y="504"/>
                    </a:lnTo>
                    <a:lnTo>
                      <a:pt x="215" y="504"/>
                    </a:lnTo>
                    <a:cubicBezTo>
                      <a:pt x="50" y="504"/>
                      <a:pt x="6" y="504"/>
                      <a:pt x="5" y="504"/>
                    </a:cubicBezTo>
                    <a:close/>
                    <a:moveTo>
                      <a:pt x="221" y="450"/>
                    </a:moveTo>
                    <a:cubicBezTo>
                      <a:pt x="236" y="449"/>
                      <a:pt x="249" y="446"/>
                      <a:pt x="262" y="441"/>
                    </a:cubicBezTo>
                    <a:cubicBezTo>
                      <a:pt x="267" y="439"/>
                      <a:pt x="276" y="435"/>
                      <a:pt x="280" y="433"/>
                    </a:cubicBezTo>
                    <a:cubicBezTo>
                      <a:pt x="311" y="415"/>
                      <a:pt x="333" y="386"/>
                      <a:pt x="341" y="352"/>
                    </a:cubicBezTo>
                    <a:cubicBezTo>
                      <a:pt x="345" y="336"/>
                      <a:pt x="346" y="317"/>
                      <a:pt x="342" y="301"/>
                    </a:cubicBezTo>
                    <a:cubicBezTo>
                      <a:pt x="334" y="256"/>
                      <a:pt x="301" y="218"/>
                      <a:pt x="257" y="203"/>
                    </a:cubicBezTo>
                    <a:cubicBezTo>
                      <a:pt x="229" y="194"/>
                      <a:pt x="199" y="194"/>
                      <a:pt x="172" y="203"/>
                    </a:cubicBezTo>
                    <a:cubicBezTo>
                      <a:pt x="131" y="217"/>
                      <a:pt x="100" y="249"/>
                      <a:pt x="89" y="289"/>
                    </a:cubicBezTo>
                    <a:cubicBezTo>
                      <a:pt x="85" y="300"/>
                      <a:pt x="84" y="311"/>
                      <a:pt x="84" y="323"/>
                    </a:cubicBezTo>
                    <a:cubicBezTo>
                      <a:pt x="84" y="343"/>
                      <a:pt x="88" y="361"/>
                      <a:pt x="97" y="378"/>
                    </a:cubicBezTo>
                    <a:cubicBezTo>
                      <a:pt x="110" y="405"/>
                      <a:pt x="132" y="426"/>
                      <a:pt x="160" y="439"/>
                    </a:cubicBezTo>
                    <a:cubicBezTo>
                      <a:pt x="178" y="447"/>
                      <a:pt x="201" y="451"/>
                      <a:pt x="221" y="450"/>
                    </a:cubicBezTo>
                    <a:close/>
                    <a:moveTo>
                      <a:pt x="211" y="356"/>
                    </a:moveTo>
                    <a:cubicBezTo>
                      <a:pt x="196" y="355"/>
                      <a:pt x="183" y="343"/>
                      <a:pt x="181" y="328"/>
                    </a:cubicBezTo>
                    <a:cubicBezTo>
                      <a:pt x="180" y="325"/>
                      <a:pt x="181" y="319"/>
                      <a:pt x="181" y="317"/>
                    </a:cubicBezTo>
                    <a:cubicBezTo>
                      <a:pt x="183" y="310"/>
                      <a:pt x="186" y="304"/>
                      <a:pt x="191" y="299"/>
                    </a:cubicBezTo>
                    <a:cubicBezTo>
                      <a:pt x="196" y="295"/>
                      <a:pt x="201" y="292"/>
                      <a:pt x="207" y="291"/>
                    </a:cubicBezTo>
                    <a:cubicBezTo>
                      <a:pt x="211" y="290"/>
                      <a:pt x="217" y="290"/>
                      <a:pt x="220" y="291"/>
                    </a:cubicBezTo>
                    <a:cubicBezTo>
                      <a:pt x="227" y="292"/>
                      <a:pt x="233" y="295"/>
                      <a:pt x="238" y="300"/>
                    </a:cubicBezTo>
                    <a:lnTo>
                      <a:pt x="240" y="302"/>
                    </a:lnTo>
                    <a:lnTo>
                      <a:pt x="271" y="284"/>
                    </a:lnTo>
                    <a:cubicBezTo>
                      <a:pt x="292" y="272"/>
                      <a:pt x="302" y="267"/>
                      <a:pt x="303" y="266"/>
                    </a:cubicBezTo>
                    <a:cubicBezTo>
                      <a:pt x="305" y="266"/>
                      <a:pt x="308" y="267"/>
                      <a:pt x="310" y="269"/>
                    </a:cubicBezTo>
                    <a:cubicBezTo>
                      <a:pt x="311" y="270"/>
                      <a:pt x="311" y="271"/>
                      <a:pt x="312" y="273"/>
                    </a:cubicBezTo>
                    <a:cubicBezTo>
                      <a:pt x="312" y="275"/>
                      <a:pt x="312" y="275"/>
                      <a:pt x="311" y="276"/>
                    </a:cubicBezTo>
                    <a:cubicBezTo>
                      <a:pt x="311" y="277"/>
                      <a:pt x="310" y="278"/>
                      <a:pt x="309" y="278"/>
                    </a:cubicBezTo>
                    <a:cubicBezTo>
                      <a:pt x="309" y="279"/>
                      <a:pt x="295" y="286"/>
                      <a:pt x="277" y="297"/>
                    </a:cubicBezTo>
                    <a:cubicBezTo>
                      <a:pt x="248" y="313"/>
                      <a:pt x="247" y="314"/>
                      <a:pt x="247" y="314"/>
                    </a:cubicBezTo>
                    <a:cubicBezTo>
                      <a:pt x="247" y="315"/>
                      <a:pt x="247" y="316"/>
                      <a:pt x="247" y="317"/>
                    </a:cubicBezTo>
                    <a:cubicBezTo>
                      <a:pt x="248" y="319"/>
                      <a:pt x="248" y="325"/>
                      <a:pt x="247" y="328"/>
                    </a:cubicBezTo>
                    <a:cubicBezTo>
                      <a:pt x="247" y="332"/>
                      <a:pt x="246" y="334"/>
                      <a:pt x="244" y="337"/>
                    </a:cubicBezTo>
                    <a:cubicBezTo>
                      <a:pt x="239" y="348"/>
                      <a:pt x="229" y="355"/>
                      <a:pt x="217" y="356"/>
                    </a:cubicBezTo>
                    <a:cubicBezTo>
                      <a:pt x="214" y="356"/>
                      <a:pt x="214" y="356"/>
                      <a:pt x="211" y="356"/>
                    </a:cubicBezTo>
                    <a:close/>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5" name="Freeform 72"/>
              <p:cNvSpPr>
                <a:spLocks noChangeArrowheads="1"/>
              </p:cNvSpPr>
              <p:nvPr/>
            </p:nvSpPr>
            <p:spPr bwMode="auto">
              <a:xfrm>
                <a:off x="2053" y="1255"/>
                <a:ext cx="160" cy="215"/>
              </a:xfrm>
              <a:custGeom>
                <a:avLst/>
                <a:gdLst>
                  <a:gd name="T0" fmla="*/ 1 w 429"/>
                  <a:gd name="T1" fmla="*/ 550 h 560"/>
                  <a:gd name="T2" fmla="*/ 9 w 429"/>
                  <a:gd name="T3" fmla="*/ 518 h 560"/>
                  <a:gd name="T4" fmla="*/ 419 w 429"/>
                  <a:gd name="T5" fmla="*/ 518 h 560"/>
                  <a:gd name="T6" fmla="*/ 428 w 429"/>
                  <a:gd name="T7" fmla="*/ 550 h 560"/>
                  <a:gd name="T8" fmla="*/ 214 w 429"/>
                  <a:gd name="T9" fmla="*/ 559 h 560"/>
                  <a:gd name="T10" fmla="*/ 5 w 429"/>
                  <a:gd name="T11" fmla="*/ 503 h 560"/>
                  <a:gd name="T12" fmla="*/ 1 w 429"/>
                  <a:gd name="T13" fmla="*/ 494 h 560"/>
                  <a:gd name="T14" fmla="*/ 81 w 429"/>
                  <a:gd name="T15" fmla="*/ 152 h 560"/>
                  <a:gd name="T16" fmla="*/ 136 w 429"/>
                  <a:gd name="T17" fmla="*/ 152 h 560"/>
                  <a:gd name="T18" fmla="*/ 191 w 429"/>
                  <a:gd name="T19" fmla="*/ 139 h 560"/>
                  <a:gd name="T20" fmla="*/ 188 w 429"/>
                  <a:gd name="T21" fmla="*/ 126 h 560"/>
                  <a:gd name="T22" fmla="*/ 34 w 429"/>
                  <a:gd name="T23" fmla="*/ 15 h 560"/>
                  <a:gd name="T24" fmla="*/ 31 w 429"/>
                  <a:gd name="T25" fmla="*/ 0 h 560"/>
                  <a:gd name="T26" fmla="*/ 397 w 429"/>
                  <a:gd name="T27" fmla="*/ 1 h 560"/>
                  <a:gd name="T28" fmla="*/ 361 w 429"/>
                  <a:gd name="T29" fmla="*/ 71 h 560"/>
                  <a:gd name="T30" fmla="*/ 241 w 429"/>
                  <a:gd name="T31" fmla="*/ 126 h 560"/>
                  <a:gd name="T32" fmla="*/ 237 w 429"/>
                  <a:gd name="T33" fmla="*/ 139 h 560"/>
                  <a:gd name="T34" fmla="*/ 292 w 429"/>
                  <a:gd name="T35" fmla="*/ 152 h 560"/>
                  <a:gd name="T36" fmla="*/ 347 w 429"/>
                  <a:gd name="T37" fmla="*/ 152 h 560"/>
                  <a:gd name="T38" fmla="*/ 428 w 429"/>
                  <a:gd name="T39" fmla="*/ 494 h 560"/>
                  <a:gd name="T40" fmla="*/ 423 w 429"/>
                  <a:gd name="T41" fmla="*/ 503 h 560"/>
                  <a:gd name="T42" fmla="*/ 225 w 429"/>
                  <a:gd name="T43" fmla="*/ 450 h 560"/>
                  <a:gd name="T44" fmla="*/ 341 w 429"/>
                  <a:gd name="T45" fmla="*/ 352 h 560"/>
                  <a:gd name="T46" fmla="*/ 290 w 429"/>
                  <a:gd name="T47" fmla="*/ 220 h 560"/>
                  <a:gd name="T48" fmla="*/ 93 w 429"/>
                  <a:gd name="T49" fmla="*/ 277 h 560"/>
                  <a:gd name="T50" fmla="*/ 96 w 429"/>
                  <a:gd name="T51" fmla="*/ 378 h 560"/>
                  <a:gd name="T52" fmla="*/ 178 w 429"/>
                  <a:gd name="T53" fmla="*/ 445 h 560"/>
                  <a:gd name="T54" fmla="*/ 225 w 429"/>
                  <a:gd name="T55" fmla="*/ 450 h 560"/>
                  <a:gd name="T56" fmla="*/ 199 w 429"/>
                  <a:gd name="T57" fmla="*/ 352 h 560"/>
                  <a:gd name="T58" fmla="*/ 182 w 429"/>
                  <a:gd name="T59" fmla="*/ 315 h 560"/>
                  <a:gd name="T60" fmla="*/ 238 w 429"/>
                  <a:gd name="T61" fmla="*/ 300 h 560"/>
                  <a:gd name="T62" fmla="*/ 271 w 429"/>
                  <a:gd name="T63" fmla="*/ 284 h 560"/>
                  <a:gd name="T64" fmla="*/ 309 w 429"/>
                  <a:gd name="T65" fmla="*/ 268 h 560"/>
                  <a:gd name="T66" fmla="*/ 277 w 429"/>
                  <a:gd name="T67" fmla="*/ 296 h 560"/>
                  <a:gd name="T68" fmla="*/ 247 w 429"/>
                  <a:gd name="T69" fmla="*/ 316 h 560"/>
                  <a:gd name="T70" fmla="*/ 225 w 429"/>
                  <a:gd name="T71" fmla="*/ 354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9" h="560">
                    <a:moveTo>
                      <a:pt x="9" y="559"/>
                    </a:moveTo>
                    <a:cubicBezTo>
                      <a:pt x="5" y="558"/>
                      <a:pt x="2" y="554"/>
                      <a:pt x="1" y="550"/>
                    </a:cubicBezTo>
                    <a:cubicBezTo>
                      <a:pt x="0" y="548"/>
                      <a:pt x="0" y="528"/>
                      <a:pt x="1" y="526"/>
                    </a:cubicBezTo>
                    <a:cubicBezTo>
                      <a:pt x="2" y="522"/>
                      <a:pt x="5" y="519"/>
                      <a:pt x="9" y="518"/>
                    </a:cubicBezTo>
                    <a:cubicBezTo>
                      <a:pt x="10" y="517"/>
                      <a:pt x="28" y="517"/>
                      <a:pt x="214" y="517"/>
                    </a:cubicBezTo>
                    <a:cubicBezTo>
                      <a:pt x="400" y="517"/>
                      <a:pt x="418" y="517"/>
                      <a:pt x="419" y="518"/>
                    </a:cubicBezTo>
                    <a:cubicBezTo>
                      <a:pt x="423" y="519"/>
                      <a:pt x="427" y="522"/>
                      <a:pt x="428" y="526"/>
                    </a:cubicBezTo>
                    <a:cubicBezTo>
                      <a:pt x="428" y="528"/>
                      <a:pt x="428" y="548"/>
                      <a:pt x="428" y="550"/>
                    </a:cubicBezTo>
                    <a:cubicBezTo>
                      <a:pt x="427" y="554"/>
                      <a:pt x="423" y="558"/>
                      <a:pt x="419" y="559"/>
                    </a:cubicBezTo>
                    <a:cubicBezTo>
                      <a:pt x="418" y="559"/>
                      <a:pt x="398" y="559"/>
                      <a:pt x="214" y="559"/>
                    </a:cubicBezTo>
                    <a:cubicBezTo>
                      <a:pt x="40" y="559"/>
                      <a:pt x="10" y="559"/>
                      <a:pt x="9" y="559"/>
                    </a:cubicBezTo>
                    <a:close/>
                    <a:moveTo>
                      <a:pt x="5" y="503"/>
                    </a:moveTo>
                    <a:cubicBezTo>
                      <a:pt x="3" y="503"/>
                      <a:pt x="1" y="501"/>
                      <a:pt x="1" y="499"/>
                    </a:cubicBezTo>
                    <a:cubicBezTo>
                      <a:pt x="0" y="498"/>
                      <a:pt x="0" y="497"/>
                      <a:pt x="1" y="494"/>
                    </a:cubicBezTo>
                    <a:cubicBezTo>
                      <a:pt x="2" y="490"/>
                      <a:pt x="74" y="160"/>
                      <a:pt x="74" y="159"/>
                    </a:cubicBezTo>
                    <a:cubicBezTo>
                      <a:pt x="75" y="156"/>
                      <a:pt x="78" y="153"/>
                      <a:pt x="81" y="152"/>
                    </a:cubicBezTo>
                    <a:lnTo>
                      <a:pt x="83" y="152"/>
                    </a:lnTo>
                    <a:lnTo>
                      <a:pt x="136" y="152"/>
                    </a:lnTo>
                    <a:cubicBezTo>
                      <a:pt x="166" y="152"/>
                      <a:pt x="191" y="152"/>
                      <a:pt x="191" y="151"/>
                    </a:cubicBezTo>
                    <a:cubicBezTo>
                      <a:pt x="191" y="151"/>
                      <a:pt x="191" y="149"/>
                      <a:pt x="191" y="139"/>
                    </a:cubicBezTo>
                    <a:lnTo>
                      <a:pt x="191" y="126"/>
                    </a:lnTo>
                    <a:lnTo>
                      <a:pt x="188" y="126"/>
                    </a:lnTo>
                    <a:cubicBezTo>
                      <a:pt x="167" y="124"/>
                      <a:pt x="148" y="119"/>
                      <a:pt x="129" y="111"/>
                    </a:cubicBezTo>
                    <a:cubicBezTo>
                      <a:pt x="81" y="92"/>
                      <a:pt x="46" y="56"/>
                      <a:pt x="34" y="15"/>
                    </a:cubicBezTo>
                    <a:cubicBezTo>
                      <a:pt x="33" y="10"/>
                      <a:pt x="31" y="2"/>
                      <a:pt x="31" y="0"/>
                    </a:cubicBezTo>
                    <a:lnTo>
                      <a:pt x="397" y="0"/>
                    </a:lnTo>
                    <a:lnTo>
                      <a:pt x="397" y="1"/>
                    </a:lnTo>
                    <a:cubicBezTo>
                      <a:pt x="397" y="2"/>
                      <a:pt x="396" y="8"/>
                      <a:pt x="395" y="12"/>
                    </a:cubicBezTo>
                    <a:cubicBezTo>
                      <a:pt x="390" y="33"/>
                      <a:pt x="378" y="54"/>
                      <a:pt x="361" y="71"/>
                    </a:cubicBezTo>
                    <a:cubicBezTo>
                      <a:pt x="335" y="97"/>
                      <a:pt x="298" y="116"/>
                      <a:pt x="257" y="123"/>
                    </a:cubicBezTo>
                    <a:cubicBezTo>
                      <a:pt x="253" y="124"/>
                      <a:pt x="246" y="125"/>
                      <a:pt x="241" y="126"/>
                    </a:cubicBezTo>
                    <a:cubicBezTo>
                      <a:pt x="239" y="126"/>
                      <a:pt x="238" y="126"/>
                      <a:pt x="238" y="126"/>
                    </a:cubicBezTo>
                    <a:cubicBezTo>
                      <a:pt x="237" y="126"/>
                      <a:pt x="237" y="129"/>
                      <a:pt x="237" y="139"/>
                    </a:cubicBezTo>
                    <a:cubicBezTo>
                      <a:pt x="237" y="150"/>
                      <a:pt x="237" y="151"/>
                      <a:pt x="238" y="151"/>
                    </a:cubicBezTo>
                    <a:cubicBezTo>
                      <a:pt x="238" y="152"/>
                      <a:pt x="262" y="152"/>
                      <a:pt x="292" y="152"/>
                    </a:cubicBezTo>
                    <a:lnTo>
                      <a:pt x="346" y="152"/>
                    </a:lnTo>
                    <a:lnTo>
                      <a:pt x="347" y="152"/>
                    </a:lnTo>
                    <a:cubicBezTo>
                      <a:pt x="351" y="153"/>
                      <a:pt x="353" y="156"/>
                      <a:pt x="354" y="159"/>
                    </a:cubicBezTo>
                    <a:cubicBezTo>
                      <a:pt x="355" y="160"/>
                      <a:pt x="427" y="490"/>
                      <a:pt x="428" y="494"/>
                    </a:cubicBezTo>
                    <a:cubicBezTo>
                      <a:pt x="428" y="497"/>
                      <a:pt x="428" y="498"/>
                      <a:pt x="428" y="499"/>
                    </a:cubicBezTo>
                    <a:cubicBezTo>
                      <a:pt x="427" y="501"/>
                      <a:pt x="426" y="503"/>
                      <a:pt x="423" y="503"/>
                    </a:cubicBezTo>
                    <a:cubicBezTo>
                      <a:pt x="422" y="504"/>
                      <a:pt x="6" y="504"/>
                      <a:pt x="5" y="503"/>
                    </a:cubicBezTo>
                    <a:close/>
                    <a:moveTo>
                      <a:pt x="225" y="450"/>
                    </a:moveTo>
                    <a:cubicBezTo>
                      <a:pt x="247" y="448"/>
                      <a:pt x="268" y="441"/>
                      <a:pt x="287" y="429"/>
                    </a:cubicBezTo>
                    <a:cubicBezTo>
                      <a:pt x="314" y="411"/>
                      <a:pt x="334" y="383"/>
                      <a:pt x="341" y="352"/>
                    </a:cubicBezTo>
                    <a:cubicBezTo>
                      <a:pt x="347" y="329"/>
                      <a:pt x="346" y="306"/>
                      <a:pt x="339" y="284"/>
                    </a:cubicBezTo>
                    <a:cubicBezTo>
                      <a:pt x="330" y="258"/>
                      <a:pt x="313" y="236"/>
                      <a:pt x="290" y="220"/>
                    </a:cubicBezTo>
                    <a:cubicBezTo>
                      <a:pt x="259" y="198"/>
                      <a:pt x="221" y="191"/>
                      <a:pt x="184" y="199"/>
                    </a:cubicBezTo>
                    <a:cubicBezTo>
                      <a:pt x="143" y="209"/>
                      <a:pt x="108" y="238"/>
                      <a:pt x="93" y="277"/>
                    </a:cubicBezTo>
                    <a:cubicBezTo>
                      <a:pt x="87" y="292"/>
                      <a:pt x="84" y="307"/>
                      <a:pt x="84" y="323"/>
                    </a:cubicBezTo>
                    <a:cubicBezTo>
                      <a:pt x="84" y="343"/>
                      <a:pt x="88" y="361"/>
                      <a:pt x="96" y="378"/>
                    </a:cubicBezTo>
                    <a:cubicBezTo>
                      <a:pt x="105" y="396"/>
                      <a:pt x="117" y="411"/>
                      <a:pt x="133" y="423"/>
                    </a:cubicBezTo>
                    <a:cubicBezTo>
                      <a:pt x="146" y="433"/>
                      <a:pt x="162" y="441"/>
                      <a:pt x="178" y="445"/>
                    </a:cubicBezTo>
                    <a:cubicBezTo>
                      <a:pt x="188" y="448"/>
                      <a:pt x="197" y="450"/>
                      <a:pt x="209" y="450"/>
                    </a:cubicBezTo>
                    <a:cubicBezTo>
                      <a:pt x="212" y="450"/>
                      <a:pt x="222" y="450"/>
                      <a:pt x="225" y="450"/>
                    </a:cubicBezTo>
                    <a:close/>
                    <a:moveTo>
                      <a:pt x="212" y="356"/>
                    </a:moveTo>
                    <a:cubicBezTo>
                      <a:pt x="207" y="355"/>
                      <a:pt x="203" y="354"/>
                      <a:pt x="199" y="352"/>
                    </a:cubicBezTo>
                    <a:cubicBezTo>
                      <a:pt x="189" y="347"/>
                      <a:pt x="182" y="337"/>
                      <a:pt x="181" y="326"/>
                    </a:cubicBezTo>
                    <a:cubicBezTo>
                      <a:pt x="181" y="322"/>
                      <a:pt x="181" y="318"/>
                      <a:pt x="182" y="315"/>
                    </a:cubicBezTo>
                    <a:cubicBezTo>
                      <a:pt x="183" y="309"/>
                      <a:pt x="186" y="305"/>
                      <a:pt x="190" y="301"/>
                    </a:cubicBezTo>
                    <a:cubicBezTo>
                      <a:pt x="203" y="288"/>
                      <a:pt x="225" y="287"/>
                      <a:pt x="238" y="300"/>
                    </a:cubicBezTo>
                    <a:cubicBezTo>
                      <a:pt x="239" y="302"/>
                      <a:pt x="239" y="302"/>
                      <a:pt x="240" y="302"/>
                    </a:cubicBezTo>
                    <a:cubicBezTo>
                      <a:pt x="240" y="301"/>
                      <a:pt x="254" y="293"/>
                      <a:pt x="271" y="284"/>
                    </a:cubicBezTo>
                    <a:cubicBezTo>
                      <a:pt x="288" y="275"/>
                      <a:pt x="302" y="267"/>
                      <a:pt x="303" y="267"/>
                    </a:cubicBezTo>
                    <a:cubicBezTo>
                      <a:pt x="305" y="266"/>
                      <a:pt x="308" y="267"/>
                      <a:pt x="309" y="268"/>
                    </a:cubicBezTo>
                    <a:cubicBezTo>
                      <a:pt x="312" y="271"/>
                      <a:pt x="312" y="276"/>
                      <a:pt x="309" y="278"/>
                    </a:cubicBezTo>
                    <a:cubicBezTo>
                      <a:pt x="309" y="279"/>
                      <a:pt x="294" y="287"/>
                      <a:pt x="277" y="296"/>
                    </a:cubicBezTo>
                    <a:cubicBezTo>
                      <a:pt x="260" y="306"/>
                      <a:pt x="246" y="314"/>
                      <a:pt x="246" y="314"/>
                    </a:cubicBezTo>
                    <a:cubicBezTo>
                      <a:pt x="246" y="314"/>
                      <a:pt x="247" y="315"/>
                      <a:pt x="247" y="316"/>
                    </a:cubicBezTo>
                    <a:cubicBezTo>
                      <a:pt x="248" y="322"/>
                      <a:pt x="248" y="328"/>
                      <a:pt x="246" y="334"/>
                    </a:cubicBezTo>
                    <a:cubicBezTo>
                      <a:pt x="242" y="343"/>
                      <a:pt x="235" y="351"/>
                      <a:pt x="225" y="354"/>
                    </a:cubicBezTo>
                    <a:cubicBezTo>
                      <a:pt x="221" y="355"/>
                      <a:pt x="215" y="356"/>
                      <a:pt x="212" y="356"/>
                    </a:cubicBezTo>
                    <a:close/>
                  </a:path>
                </a:pathLst>
              </a:custGeom>
              <a:solidFill>
                <a:srgbClr val="A2A2A2"/>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6" name="Freeform 73"/>
              <p:cNvSpPr>
                <a:spLocks noChangeArrowheads="1"/>
              </p:cNvSpPr>
              <p:nvPr/>
            </p:nvSpPr>
            <p:spPr bwMode="auto">
              <a:xfrm>
                <a:off x="2053" y="1255"/>
                <a:ext cx="160" cy="215"/>
              </a:xfrm>
              <a:custGeom>
                <a:avLst/>
                <a:gdLst>
                  <a:gd name="T0" fmla="*/ 1 w 429"/>
                  <a:gd name="T1" fmla="*/ 550 h 560"/>
                  <a:gd name="T2" fmla="*/ 9 w 429"/>
                  <a:gd name="T3" fmla="*/ 518 h 560"/>
                  <a:gd name="T4" fmla="*/ 428 w 429"/>
                  <a:gd name="T5" fmla="*/ 527 h 560"/>
                  <a:gd name="T6" fmla="*/ 419 w 429"/>
                  <a:gd name="T7" fmla="*/ 559 h 560"/>
                  <a:gd name="T8" fmla="*/ 10 w 429"/>
                  <a:gd name="T9" fmla="*/ 559 h 560"/>
                  <a:gd name="T10" fmla="*/ 1 w 429"/>
                  <a:gd name="T11" fmla="*/ 500 h 560"/>
                  <a:gd name="T12" fmla="*/ 75 w 429"/>
                  <a:gd name="T13" fmla="*/ 158 h 560"/>
                  <a:gd name="T14" fmla="*/ 83 w 429"/>
                  <a:gd name="T15" fmla="*/ 152 h 560"/>
                  <a:gd name="T16" fmla="*/ 191 w 429"/>
                  <a:gd name="T17" fmla="*/ 152 h 560"/>
                  <a:gd name="T18" fmla="*/ 191 w 429"/>
                  <a:gd name="T19" fmla="*/ 126 h 560"/>
                  <a:gd name="T20" fmla="*/ 187 w 429"/>
                  <a:gd name="T21" fmla="*/ 126 h 560"/>
                  <a:gd name="T22" fmla="*/ 54 w 429"/>
                  <a:gd name="T23" fmla="*/ 55 h 560"/>
                  <a:gd name="T24" fmla="*/ 31 w 429"/>
                  <a:gd name="T25" fmla="*/ 1 h 560"/>
                  <a:gd name="T26" fmla="*/ 397 w 429"/>
                  <a:gd name="T27" fmla="*/ 0 h 560"/>
                  <a:gd name="T28" fmla="*/ 397 w 429"/>
                  <a:gd name="T29" fmla="*/ 4 h 560"/>
                  <a:gd name="T30" fmla="*/ 280 w 429"/>
                  <a:gd name="T31" fmla="*/ 118 h 560"/>
                  <a:gd name="T32" fmla="*/ 238 w 429"/>
                  <a:gd name="T33" fmla="*/ 126 h 560"/>
                  <a:gd name="T34" fmla="*/ 237 w 429"/>
                  <a:gd name="T35" fmla="*/ 139 h 560"/>
                  <a:gd name="T36" fmla="*/ 291 w 429"/>
                  <a:gd name="T37" fmla="*/ 152 h 560"/>
                  <a:gd name="T38" fmla="*/ 347 w 429"/>
                  <a:gd name="T39" fmla="*/ 152 h 560"/>
                  <a:gd name="T40" fmla="*/ 428 w 429"/>
                  <a:gd name="T41" fmla="*/ 495 h 560"/>
                  <a:gd name="T42" fmla="*/ 424 w 429"/>
                  <a:gd name="T43" fmla="*/ 503 h 560"/>
                  <a:gd name="T44" fmla="*/ 214 w 429"/>
                  <a:gd name="T45" fmla="*/ 504 h 560"/>
                  <a:gd name="T46" fmla="*/ 224 w 429"/>
                  <a:gd name="T47" fmla="*/ 450 h 560"/>
                  <a:gd name="T48" fmla="*/ 279 w 429"/>
                  <a:gd name="T49" fmla="*/ 434 h 560"/>
                  <a:gd name="T50" fmla="*/ 342 w 429"/>
                  <a:gd name="T51" fmla="*/ 295 h 560"/>
                  <a:gd name="T52" fmla="*/ 250 w 429"/>
                  <a:gd name="T53" fmla="*/ 201 h 560"/>
                  <a:gd name="T54" fmla="*/ 108 w 429"/>
                  <a:gd name="T55" fmla="*/ 249 h 560"/>
                  <a:gd name="T56" fmla="*/ 104 w 429"/>
                  <a:gd name="T57" fmla="*/ 392 h 560"/>
                  <a:gd name="T58" fmla="*/ 157 w 429"/>
                  <a:gd name="T59" fmla="*/ 438 h 560"/>
                  <a:gd name="T60" fmla="*/ 224 w 429"/>
                  <a:gd name="T61" fmla="*/ 450 h 560"/>
                  <a:gd name="T62" fmla="*/ 182 w 429"/>
                  <a:gd name="T63" fmla="*/ 332 h 560"/>
                  <a:gd name="T64" fmla="*/ 183 w 429"/>
                  <a:gd name="T65" fmla="*/ 313 h 560"/>
                  <a:gd name="T66" fmla="*/ 237 w 429"/>
                  <a:gd name="T67" fmla="*/ 300 h 560"/>
                  <a:gd name="T68" fmla="*/ 271 w 429"/>
                  <a:gd name="T69" fmla="*/ 284 h 560"/>
                  <a:gd name="T70" fmla="*/ 308 w 429"/>
                  <a:gd name="T71" fmla="*/ 267 h 560"/>
                  <a:gd name="T72" fmla="*/ 309 w 429"/>
                  <a:gd name="T73" fmla="*/ 278 h 560"/>
                  <a:gd name="T74" fmla="*/ 246 w 429"/>
                  <a:gd name="T75" fmla="*/ 314 h 560"/>
                  <a:gd name="T76" fmla="*/ 237 w 429"/>
                  <a:gd name="T77" fmla="*/ 346 h 560"/>
                  <a:gd name="T78" fmla="*/ 211 w 429"/>
                  <a:gd name="T79" fmla="*/ 35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9" h="560">
                    <a:moveTo>
                      <a:pt x="10" y="559"/>
                    </a:moveTo>
                    <a:cubicBezTo>
                      <a:pt x="5" y="557"/>
                      <a:pt x="2" y="554"/>
                      <a:pt x="1" y="550"/>
                    </a:cubicBezTo>
                    <a:cubicBezTo>
                      <a:pt x="0" y="548"/>
                      <a:pt x="0" y="529"/>
                      <a:pt x="1" y="527"/>
                    </a:cubicBezTo>
                    <a:cubicBezTo>
                      <a:pt x="2" y="522"/>
                      <a:pt x="5" y="519"/>
                      <a:pt x="9" y="518"/>
                    </a:cubicBezTo>
                    <a:cubicBezTo>
                      <a:pt x="11" y="517"/>
                      <a:pt x="417" y="517"/>
                      <a:pt x="419" y="518"/>
                    </a:cubicBezTo>
                    <a:cubicBezTo>
                      <a:pt x="423" y="519"/>
                      <a:pt x="426" y="522"/>
                      <a:pt x="428" y="527"/>
                    </a:cubicBezTo>
                    <a:cubicBezTo>
                      <a:pt x="428" y="529"/>
                      <a:pt x="428" y="548"/>
                      <a:pt x="428" y="550"/>
                    </a:cubicBezTo>
                    <a:cubicBezTo>
                      <a:pt x="426" y="554"/>
                      <a:pt x="423" y="558"/>
                      <a:pt x="419" y="559"/>
                    </a:cubicBezTo>
                    <a:cubicBezTo>
                      <a:pt x="417" y="559"/>
                      <a:pt x="395" y="559"/>
                      <a:pt x="214" y="559"/>
                    </a:cubicBezTo>
                    <a:cubicBezTo>
                      <a:pt x="38" y="559"/>
                      <a:pt x="11" y="559"/>
                      <a:pt x="10" y="559"/>
                    </a:cubicBezTo>
                    <a:close/>
                    <a:moveTo>
                      <a:pt x="5" y="503"/>
                    </a:moveTo>
                    <a:cubicBezTo>
                      <a:pt x="3" y="503"/>
                      <a:pt x="2" y="501"/>
                      <a:pt x="1" y="500"/>
                    </a:cubicBezTo>
                    <a:cubicBezTo>
                      <a:pt x="1" y="499"/>
                      <a:pt x="1" y="498"/>
                      <a:pt x="1" y="497"/>
                    </a:cubicBezTo>
                    <a:cubicBezTo>
                      <a:pt x="1" y="495"/>
                      <a:pt x="74" y="159"/>
                      <a:pt x="75" y="158"/>
                    </a:cubicBezTo>
                    <a:cubicBezTo>
                      <a:pt x="76" y="155"/>
                      <a:pt x="78" y="153"/>
                      <a:pt x="81" y="152"/>
                    </a:cubicBezTo>
                    <a:lnTo>
                      <a:pt x="83" y="152"/>
                    </a:lnTo>
                    <a:lnTo>
                      <a:pt x="137" y="152"/>
                    </a:lnTo>
                    <a:lnTo>
                      <a:pt x="191" y="152"/>
                    </a:lnTo>
                    <a:lnTo>
                      <a:pt x="191" y="139"/>
                    </a:lnTo>
                    <a:lnTo>
                      <a:pt x="191" y="126"/>
                    </a:lnTo>
                    <a:cubicBezTo>
                      <a:pt x="190" y="126"/>
                      <a:pt x="189" y="126"/>
                      <a:pt x="187" y="126"/>
                    </a:cubicBezTo>
                    <a:cubicBezTo>
                      <a:pt x="172" y="124"/>
                      <a:pt x="155" y="120"/>
                      <a:pt x="141" y="116"/>
                    </a:cubicBezTo>
                    <a:cubicBezTo>
                      <a:pt x="104" y="103"/>
                      <a:pt x="74" y="82"/>
                      <a:pt x="54" y="55"/>
                    </a:cubicBezTo>
                    <a:cubicBezTo>
                      <a:pt x="42" y="39"/>
                      <a:pt x="34" y="21"/>
                      <a:pt x="32" y="4"/>
                    </a:cubicBezTo>
                    <a:cubicBezTo>
                      <a:pt x="31" y="2"/>
                      <a:pt x="31" y="1"/>
                      <a:pt x="31" y="1"/>
                    </a:cubicBezTo>
                    <a:lnTo>
                      <a:pt x="31" y="0"/>
                    </a:lnTo>
                    <a:lnTo>
                      <a:pt x="397" y="0"/>
                    </a:lnTo>
                    <a:lnTo>
                      <a:pt x="397" y="1"/>
                    </a:lnTo>
                    <a:cubicBezTo>
                      <a:pt x="397" y="1"/>
                      <a:pt x="397" y="2"/>
                      <a:pt x="397" y="4"/>
                    </a:cubicBezTo>
                    <a:cubicBezTo>
                      <a:pt x="394" y="21"/>
                      <a:pt x="386" y="39"/>
                      <a:pt x="374" y="55"/>
                    </a:cubicBezTo>
                    <a:cubicBezTo>
                      <a:pt x="353" y="84"/>
                      <a:pt x="320" y="106"/>
                      <a:pt x="280" y="118"/>
                    </a:cubicBezTo>
                    <a:cubicBezTo>
                      <a:pt x="267" y="122"/>
                      <a:pt x="254" y="124"/>
                      <a:pt x="242" y="126"/>
                    </a:cubicBezTo>
                    <a:cubicBezTo>
                      <a:pt x="240" y="126"/>
                      <a:pt x="238" y="126"/>
                      <a:pt x="238" y="126"/>
                    </a:cubicBezTo>
                    <a:lnTo>
                      <a:pt x="237" y="126"/>
                    </a:lnTo>
                    <a:lnTo>
                      <a:pt x="237" y="139"/>
                    </a:lnTo>
                    <a:lnTo>
                      <a:pt x="237" y="152"/>
                    </a:lnTo>
                    <a:lnTo>
                      <a:pt x="291" y="152"/>
                    </a:lnTo>
                    <a:lnTo>
                      <a:pt x="346" y="152"/>
                    </a:lnTo>
                    <a:lnTo>
                      <a:pt x="347" y="152"/>
                    </a:lnTo>
                    <a:cubicBezTo>
                      <a:pt x="351" y="154"/>
                      <a:pt x="353" y="156"/>
                      <a:pt x="354" y="160"/>
                    </a:cubicBezTo>
                    <a:cubicBezTo>
                      <a:pt x="355" y="161"/>
                      <a:pt x="426" y="485"/>
                      <a:pt x="428" y="495"/>
                    </a:cubicBezTo>
                    <a:cubicBezTo>
                      <a:pt x="428" y="498"/>
                      <a:pt x="428" y="500"/>
                      <a:pt x="426" y="502"/>
                    </a:cubicBezTo>
                    <a:cubicBezTo>
                      <a:pt x="425" y="502"/>
                      <a:pt x="425" y="503"/>
                      <a:pt x="424" y="503"/>
                    </a:cubicBezTo>
                    <a:lnTo>
                      <a:pt x="422" y="504"/>
                    </a:lnTo>
                    <a:lnTo>
                      <a:pt x="214" y="504"/>
                    </a:lnTo>
                    <a:cubicBezTo>
                      <a:pt x="31" y="504"/>
                      <a:pt x="6" y="503"/>
                      <a:pt x="5" y="503"/>
                    </a:cubicBezTo>
                    <a:close/>
                    <a:moveTo>
                      <a:pt x="224" y="450"/>
                    </a:moveTo>
                    <a:cubicBezTo>
                      <a:pt x="238" y="449"/>
                      <a:pt x="251" y="446"/>
                      <a:pt x="264" y="441"/>
                    </a:cubicBezTo>
                    <a:cubicBezTo>
                      <a:pt x="268" y="440"/>
                      <a:pt x="276" y="436"/>
                      <a:pt x="279" y="434"/>
                    </a:cubicBezTo>
                    <a:cubicBezTo>
                      <a:pt x="295" y="425"/>
                      <a:pt x="310" y="412"/>
                      <a:pt x="320" y="398"/>
                    </a:cubicBezTo>
                    <a:cubicBezTo>
                      <a:pt x="342" y="368"/>
                      <a:pt x="350" y="330"/>
                      <a:pt x="342" y="295"/>
                    </a:cubicBezTo>
                    <a:cubicBezTo>
                      <a:pt x="335" y="266"/>
                      <a:pt x="318" y="240"/>
                      <a:pt x="293" y="222"/>
                    </a:cubicBezTo>
                    <a:cubicBezTo>
                      <a:pt x="280" y="212"/>
                      <a:pt x="266" y="205"/>
                      <a:pt x="250" y="201"/>
                    </a:cubicBezTo>
                    <a:cubicBezTo>
                      <a:pt x="232" y="196"/>
                      <a:pt x="212" y="195"/>
                      <a:pt x="192" y="198"/>
                    </a:cubicBezTo>
                    <a:cubicBezTo>
                      <a:pt x="158" y="203"/>
                      <a:pt x="128" y="222"/>
                      <a:pt x="108" y="249"/>
                    </a:cubicBezTo>
                    <a:cubicBezTo>
                      <a:pt x="92" y="271"/>
                      <a:pt x="83" y="297"/>
                      <a:pt x="83" y="323"/>
                    </a:cubicBezTo>
                    <a:cubicBezTo>
                      <a:pt x="83" y="348"/>
                      <a:pt x="91" y="372"/>
                      <a:pt x="104" y="392"/>
                    </a:cubicBezTo>
                    <a:cubicBezTo>
                      <a:pt x="114" y="407"/>
                      <a:pt x="127" y="419"/>
                      <a:pt x="141" y="429"/>
                    </a:cubicBezTo>
                    <a:cubicBezTo>
                      <a:pt x="147" y="433"/>
                      <a:pt x="151" y="435"/>
                      <a:pt x="157" y="438"/>
                    </a:cubicBezTo>
                    <a:cubicBezTo>
                      <a:pt x="173" y="446"/>
                      <a:pt x="191" y="450"/>
                      <a:pt x="210" y="451"/>
                    </a:cubicBezTo>
                    <a:cubicBezTo>
                      <a:pt x="213" y="451"/>
                      <a:pt x="221" y="450"/>
                      <a:pt x="224" y="450"/>
                    </a:cubicBezTo>
                    <a:close/>
                    <a:moveTo>
                      <a:pt x="211" y="356"/>
                    </a:moveTo>
                    <a:cubicBezTo>
                      <a:pt x="197" y="354"/>
                      <a:pt x="186" y="345"/>
                      <a:pt x="182" y="332"/>
                    </a:cubicBezTo>
                    <a:cubicBezTo>
                      <a:pt x="181" y="329"/>
                      <a:pt x="181" y="327"/>
                      <a:pt x="181" y="323"/>
                    </a:cubicBezTo>
                    <a:cubicBezTo>
                      <a:pt x="181" y="319"/>
                      <a:pt x="181" y="316"/>
                      <a:pt x="183" y="313"/>
                    </a:cubicBezTo>
                    <a:cubicBezTo>
                      <a:pt x="187" y="300"/>
                      <a:pt x="200" y="291"/>
                      <a:pt x="214" y="291"/>
                    </a:cubicBezTo>
                    <a:cubicBezTo>
                      <a:pt x="223" y="291"/>
                      <a:pt x="231" y="294"/>
                      <a:pt x="237" y="300"/>
                    </a:cubicBezTo>
                    <a:cubicBezTo>
                      <a:pt x="239" y="302"/>
                      <a:pt x="240" y="302"/>
                      <a:pt x="240" y="302"/>
                    </a:cubicBezTo>
                    <a:cubicBezTo>
                      <a:pt x="240" y="302"/>
                      <a:pt x="254" y="294"/>
                      <a:pt x="271" y="284"/>
                    </a:cubicBezTo>
                    <a:cubicBezTo>
                      <a:pt x="288" y="275"/>
                      <a:pt x="302" y="267"/>
                      <a:pt x="303" y="267"/>
                    </a:cubicBezTo>
                    <a:cubicBezTo>
                      <a:pt x="304" y="266"/>
                      <a:pt x="306" y="267"/>
                      <a:pt x="308" y="267"/>
                    </a:cubicBezTo>
                    <a:cubicBezTo>
                      <a:pt x="310" y="269"/>
                      <a:pt x="311" y="271"/>
                      <a:pt x="311" y="273"/>
                    </a:cubicBezTo>
                    <a:cubicBezTo>
                      <a:pt x="311" y="275"/>
                      <a:pt x="310" y="277"/>
                      <a:pt x="309" y="278"/>
                    </a:cubicBezTo>
                    <a:cubicBezTo>
                      <a:pt x="308" y="279"/>
                      <a:pt x="294" y="287"/>
                      <a:pt x="277" y="296"/>
                    </a:cubicBezTo>
                    <a:cubicBezTo>
                      <a:pt x="260" y="306"/>
                      <a:pt x="247" y="313"/>
                      <a:pt x="246" y="314"/>
                    </a:cubicBezTo>
                    <a:cubicBezTo>
                      <a:pt x="246" y="314"/>
                      <a:pt x="246" y="314"/>
                      <a:pt x="247" y="316"/>
                    </a:cubicBezTo>
                    <a:cubicBezTo>
                      <a:pt x="249" y="327"/>
                      <a:pt x="246" y="339"/>
                      <a:pt x="237" y="346"/>
                    </a:cubicBezTo>
                    <a:cubicBezTo>
                      <a:pt x="233" y="351"/>
                      <a:pt x="226" y="354"/>
                      <a:pt x="220" y="355"/>
                    </a:cubicBezTo>
                    <a:cubicBezTo>
                      <a:pt x="218" y="355"/>
                      <a:pt x="213" y="356"/>
                      <a:pt x="211" y="356"/>
                    </a:cubicBezTo>
                    <a:close/>
                  </a:path>
                </a:pathLst>
              </a:custGeom>
              <a:solidFill>
                <a:srgbClr val="5B5B5B"/>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7" name="Freeform 74"/>
              <p:cNvSpPr>
                <a:spLocks noChangeArrowheads="1"/>
              </p:cNvSpPr>
              <p:nvPr/>
            </p:nvSpPr>
            <p:spPr bwMode="auto">
              <a:xfrm>
                <a:off x="2053" y="1255"/>
                <a:ext cx="160" cy="215"/>
              </a:xfrm>
              <a:custGeom>
                <a:avLst/>
                <a:gdLst>
                  <a:gd name="T0" fmla="*/ 10 w 429"/>
                  <a:gd name="T1" fmla="*/ 559 h 560"/>
                  <a:gd name="T2" fmla="*/ 1 w 429"/>
                  <a:gd name="T3" fmla="*/ 551 h 560"/>
                  <a:gd name="T4" fmla="*/ 1 w 429"/>
                  <a:gd name="T5" fmla="*/ 527 h 560"/>
                  <a:gd name="T6" fmla="*/ 4 w 429"/>
                  <a:gd name="T7" fmla="*/ 521 h 560"/>
                  <a:gd name="T8" fmla="*/ 214 w 429"/>
                  <a:gd name="T9" fmla="*/ 518 h 560"/>
                  <a:gd name="T10" fmla="*/ 424 w 429"/>
                  <a:gd name="T11" fmla="*/ 521 h 560"/>
                  <a:gd name="T12" fmla="*/ 428 w 429"/>
                  <a:gd name="T13" fmla="*/ 527 h 560"/>
                  <a:gd name="T14" fmla="*/ 427 w 429"/>
                  <a:gd name="T15" fmla="*/ 551 h 560"/>
                  <a:gd name="T16" fmla="*/ 418 w 429"/>
                  <a:gd name="T17" fmla="*/ 559 h 560"/>
                  <a:gd name="T18" fmla="*/ 11 w 429"/>
                  <a:gd name="T19" fmla="*/ 559 h 560"/>
                  <a:gd name="T20" fmla="*/ 1 w 429"/>
                  <a:gd name="T21" fmla="*/ 500 h 560"/>
                  <a:gd name="T22" fmla="*/ 1 w 429"/>
                  <a:gd name="T23" fmla="*/ 495 h 560"/>
                  <a:gd name="T24" fmla="*/ 75 w 429"/>
                  <a:gd name="T25" fmla="*/ 158 h 560"/>
                  <a:gd name="T26" fmla="*/ 83 w 429"/>
                  <a:gd name="T27" fmla="*/ 152 h 560"/>
                  <a:gd name="T28" fmla="*/ 191 w 429"/>
                  <a:gd name="T29" fmla="*/ 152 h 560"/>
                  <a:gd name="T30" fmla="*/ 191 w 429"/>
                  <a:gd name="T31" fmla="*/ 126 h 560"/>
                  <a:gd name="T32" fmla="*/ 136 w 429"/>
                  <a:gd name="T33" fmla="*/ 113 h 560"/>
                  <a:gd name="T34" fmla="*/ 41 w 429"/>
                  <a:gd name="T35" fmla="*/ 32 h 560"/>
                  <a:gd name="T36" fmla="*/ 31 w 429"/>
                  <a:gd name="T37" fmla="*/ 0 h 560"/>
                  <a:gd name="T38" fmla="*/ 397 w 429"/>
                  <a:gd name="T39" fmla="*/ 0 h 560"/>
                  <a:gd name="T40" fmla="*/ 397 w 429"/>
                  <a:gd name="T41" fmla="*/ 3 h 560"/>
                  <a:gd name="T42" fmla="*/ 341 w 429"/>
                  <a:gd name="T43" fmla="*/ 87 h 560"/>
                  <a:gd name="T44" fmla="*/ 241 w 429"/>
                  <a:gd name="T45" fmla="*/ 125 h 560"/>
                  <a:gd name="T46" fmla="*/ 237 w 429"/>
                  <a:gd name="T47" fmla="*/ 139 h 560"/>
                  <a:gd name="T48" fmla="*/ 290 w 429"/>
                  <a:gd name="T49" fmla="*/ 152 h 560"/>
                  <a:gd name="T50" fmla="*/ 353 w 429"/>
                  <a:gd name="T51" fmla="*/ 158 h 560"/>
                  <a:gd name="T52" fmla="*/ 395 w 429"/>
                  <a:gd name="T53" fmla="*/ 349 h 560"/>
                  <a:gd name="T54" fmla="*/ 428 w 429"/>
                  <a:gd name="T55" fmla="*/ 497 h 560"/>
                  <a:gd name="T56" fmla="*/ 427 w 429"/>
                  <a:gd name="T57" fmla="*/ 500 h 560"/>
                  <a:gd name="T58" fmla="*/ 214 w 429"/>
                  <a:gd name="T59" fmla="*/ 503 h 560"/>
                  <a:gd name="T60" fmla="*/ 224 w 429"/>
                  <a:gd name="T61" fmla="*/ 450 h 560"/>
                  <a:gd name="T62" fmla="*/ 336 w 429"/>
                  <a:gd name="T63" fmla="*/ 370 h 560"/>
                  <a:gd name="T64" fmla="*/ 262 w 429"/>
                  <a:gd name="T65" fmla="*/ 204 h 560"/>
                  <a:gd name="T66" fmla="*/ 92 w 429"/>
                  <a:gd name="T67" fmla="*/ 276 h 560"/>
                  <a:gd name="T68" fmla="*/ 204 w 429"/>
                  <a:gd name="T69" fmla="*/ 450 h 560"/>
                  <a:gd name="T70" fmla="*/ 210 w 429"/>
                  <a:gd name="T71" fmla="*/ 355 h 560"/>
                  <a:gd name="T72" fmla="*/ 183 w 429"/>
                  <a:gd name="T73" fmla="*/ 313 h 560"/>
                  <a:gd name="T74" fmla="*/ 237 w 429"/>
                  <a:gd name="T75" fmla="*/ 300 h 560"/>
                  <a:gd name="T76" fmla="*/ 240 w 429"/>
                  <a:gd name="T77" fmla="*/ 302 h 560"/>
                  <a:gd name="T78" fmla="*/ 302 w 429"/>
                  <a:gd name="T79" fmla="*/ 267 h 560"/>
                  <a:gd name="T80" fmla="*/ 311 w 429"/>
                  <a:gd name="T81" fmla="*/ 271 h 560"/>
                  <a:gd name="T82" fmla="*/ 309 w 429"/>
                  <a:gd name="T83" fmla="*/ 278 h 560"/>
                  <a:gd name="T84" fmla="*/ 246 w 429"/>
                  <a:gd name="T85" fmla="*/ 314 h 560"/>
                  <a:gd name="T86" fmla="*/ 247 w 429"/>
                  <a:gd name="T87" fmla="*/ 323 h 560"/>
                  <a:gd name="T88" fmla="*/ 230 w 429"/>
                  <a:gd name="T89" fmla="*/ 352 h 560"/>
                  <a:gd name="T90" fmla="*/ 210 w 429"/>
                  <a:gd name="T91" fmla="*/ 355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560">
                    <a:moveTo>
                      <a:pt x="11" y="559"/>
                    </a:moveTo>
                    <a:cubicBezTo>
                      <a:pt x="10" y="559"/>
                      <a:pt x="10" y="559"/>
                      <a:pt x="10" y="559"/>
                    </a:cubicBezTo>
                    <a:cubicBezTo>
                      <a:pt x="10" y="558"/>
                      <a:pt x="9" y="558"/>
                      <a:pt x="9" y="558"/>
                    </a:cubicBezTo>
                    <a:cubicBezTo>
                      <a:pt x="5" y="557"/>
                      <a:pt x="2" y="554"/>
                      <a:pt x="1" y="551"/>
                    </a:cubicBezTo>
                    <a:cubicBezTo>
                      <a:pt x="1" y="550"/>
                      <a:pt x="1" y="550"/>
                      <a:pt x="1" y="550"/>
                    </a:cubicBezTo>
                    <a:cubicBezTo>
                      <a:pt x="0" y="549"/>
                      <a:pt x="0" y="527"/>
                      <a:pt x="1" y="527"/>
                    </a:cubicBezTo>
                    <a:cubicBezTo>
                      <a:pt x="1" y="527"/>
                      <a:pt x="1" y="526"/>
                      <a:pt x="1" y="526"/>
                    </a:cubicBezTo>
                    <a:cubicBezTo>
                      <a:pt x="2" y="524"/>
                      <a:pt x="3" y="522"/>
                      <a:pt x="4" y="521"/>
                    </a:cubicBezTo>
                    <a:cubicBezTo>
                      <a:pt x="6" y="520"/>
                      <a:pt x="7" y="519"/>
                      <a:pt x="9" y="518"/>
                    </a:cubicBezTo>
                    <a:cubicBezTo>
                      <a:pt x="10" y="518"/>
                      <a:pt x="27" y="518"/>
                      <a:pt x="214" y="518"/>
                    </a:cubicBezTo>
                    <a:cubicBezTo>
                      <a:pt x="413" y="518"/>
                      <a:pt x="418" y="518"/>
                      <a:pt x="419" y="518"/>
                    </a:cubicBezTo>
                    <a:cubicBezTo>
                      <a:pt x="422" y="519"/>
                      <a:pt x="423" y="520"/>
                      <a:pt x="424" y="521"/>
                    </a:cubicBezTo>
                    <a:cubicBezTo>
                      <a:pt x="426" y="522"/>
                      <a:pt x="427" y="525"/>
                      <a:pt x="427" y="526"/>
                    </a:cubicBezTo>
                    <a:cubicBezTo>
                      <a:pt x="427" y="526"/>
                      <a:pt x="427" y="527"/>
                      <a:pt x="428" y="527"/>
                    </a:cubicBezTo>
                    <a:cubicBezTo>
                      <a:pt x="428" y="527"/>
                      <a:pt x="428" y="550"/>
                      <a:pt x="428" y="550"/>
                    </a:cubicBezTo>
                    <a:cubicBezTo>
                      <a:pt x="427" y="550"/>
                      <a:pt x="427" y="550"/>
                      <a:pt x="427" y="551"/>
                    </a:cubicBezTo>
                    <a:cubicBezTo>
                      <a:pt x="426" y="554"/>
                      <a:pt x="423" y="557"/>
                      <a:pt x="420" y="558"/>
                    </a:cubicBezTo>
                    <a:cubicBezTo>
                      <a:pt x="419" y="558"/>
                      <a:pt x="419" y="559"/>
                      <a:pt x="418" y="559"/>
                    </a:cubicBezTo>
                    <a:cubicBezTo>
                      <a:pt x="418" y="559"/>
                      <a:pt x="357" y="559"/>
                      <a:pt x="215" y="559"/>
                    </a:cubicBezTo>
                    <a:cubicBezTo>
                      <a:pt x="103" y="559"/>
                      <a:pt x="11" y="559"/>
                      <a:pt x="11" y="559"/>
                    </a:cubicBezTo>
                    <a:close/>
                    <a:moveTo>
                      <a:pt x="5" y="503"/>
                    </a:moveTo>
                    <a:cubicBezTo>
                      <a:pt x="3" y="502"/>
                      <a:pt x="2" y="501"/>
                      <a:pt x="1" y="500"/>
                    </a:cubicBezTo>
                    <a:cubicBezTo>
                      <a:pt x="1" y="499"/>
                      <a:pt x="1" y="499"/>
                      <a:pt x="1" y="499"/>
                    </a:cubicBezTo>
                    <a:cubicBezTo>
                      <a:pt x="0" y="499"/>
                      <a:pt x="1" y="495"/>
                      <a:pt x="1" y="495"/>
                    </a:cubicBezTo>
                    <a:cubicBezTo>
                      <a:pt x="1" y="495"/>
                      <a:pt x="17" y="422"/>
                      <a:pt x="36" y="333"/>
                    </a:cubicBezTo>
                    <a:cubicBezTo>
                      <a:pt x="78" y="140"/>
                      <a:pt x="74" y="160"/>
                      <a:pt x="75" y="158"/>
                    </a:cubicBezTo>
                    <a:cubicBezTo>
                      <a:pt x="76" y="156"/>
                      <a:pt x="78" y="154"/>
                      <a:pt x="81" y="153"/>
                    </a:cubicBezTo>
                    <a:lnTo>
                      <a:pt x="83" y="152"/>
                    </a:lnTo>
                    <a:lnTo>
                      <a:pt x="137" y="152"/>
                    </a:lnTo>
                    <a:cubicBezTo>
                      <a:pt x="179" y="152"/>
                      <a:pt x="191" y="152"/>
                      <a:pt x="191" y="152"/>
                    </a:cubicBezTo>
                    <a:cubicBezTo>
                      <a:pt x="191" y="151"/>
                      <a:pt x="191" y="146"/>
                      <a:pt x="191" y="139"/>
                    </a:cubicBezTo>
                    <a:cubicBezTo>
                      <a:pt x="191" y="129"/>
                      <a:pt x="191" y="126"/>
                      <a:pt x="191" y="126"/>
                    </a:cubicBezTo>
                    <a:cubicBezTo>
                      <a:pt x="191" y="126"/>
                      <a:pt x="189" y="126"/>
                      <a:pt x="187" y="125"/>
                    </a:cubicBezTo>
                    <a:cubicBezTo>
                      <a:pt x="171" y="124"/>
                      <a:pt x="152" y="119"/>
                      <a:pt x="136" y="113"/>
                    </a:cubicBezTo>
                    <a:cubicBezTo>
                      <a:pt x="100" y="100"/>
                      <a:pt x="70" y="78"/>
                      <a:pt x="51" y="50"/>
                    </a:cubicBezTo>
                    <a:cubicBezTo>
                      <a:pt x="47" y="44"/>
                      <a:pt x="44" y="38"/>
                      <a:pt x="41" y="32"/>
                    </a:cubicBezTo>
                    <a:cubicBezTo>
                      <a:pt x="36" y="23"/>
                      <a:pt x="33" y="12"/>
                      <a:pt x="32" y="3"/>
                    </a:cubicBezTo>
                    <a:cubicBezTo>
                      <a:pt x="31" y="2"/>
                      <a:pt x="31" y="0"/>
                      <a:pt x="31" y="0"/>
                    </a:cubicBezTo>
                    <a:cubicBezTo>
                      <a:pt x="31" y="0"/>
                      <a:pt x="68" y="0"/>
                      <a:pt x="214" y="0"/>
                    </a:cubicBezTo>
                    <a:cubicBezTo>
                      <a:pt x="336" y="0"/>
                      <a:pt x="397" y="0"/>
                      <a:pt x="397" y="0"/>
                    </a:cubicBezTo>
                    <a:cubicBezTo>
                      <a:pt x="397" y="0"/>
                      <a:pt x="397" y="0"/>
                      <a:pt x="397" y="0"/>
                    </a:cubicBezTo>
                    <a:cubicBezTo>
                      <a:pt x="397" y="0"/>
                      <a:pt x="397" y="2"/>
                      <a:pt x="397" y="3"/>
                    </a:cubicBezTo>
                    <a:cubicBezTo>
                      <a:pt x="396" y="10"/>
                      <a:pt x="393" y="19"/>
                      <a:pt x="390" y="27"/>
                    </a:cubicBezTo>
                    <a:cubicBezTo>
                      <a:pt x="381" y="49"/>
                      <a:pt x="364" y="71"/>
                      <a:pt x="341" y="87"/>
                    </a:cubicBezTo>
                    <a:cubicBezTo>
                      <a:pt x="323" y="101"/>
                      <a:pt x="302" y="111"/>
                      <a:pt x="279" y="118"/>
                    </a:cubicBezTo>
                    <a:cubicBezTo>
                      <a:pt x="267" y="121"/>
                      <a:pt x="253" y="124"/>
                      <a:pt x="241" y="125"/>
                    </a:cubicBezTo>
                    <a:cubicBezTo>
                      <a:pt x="239" y="126"/>
                      <a:pt x="237" y="126"/>
                      <a:pt x="237" y="126"/>
                    </a:cubicBezTo>
                    <a:cubicBezTo>
                      <a:pt x="237" y="126"/>
                      <a:pt x="237" y="129"/>
                      <a:pt x="237" y="139"/>
                    </a:cubicBezTo>
                    <a:cubicBezTo>
                      <a:pt x="237" y="146"/>
                      <a:pt x="237" y="151"/>
                      <a:pt x="237" y="151"/>
                    </a:cubicBezTo>
                    <a:cubicBezTo>
                      <a:pt x="237" y="152"/>
                      <a:pt x="242" y="152"/>
                      <a:pt x="290" y="152"/>
                    </a:cubicBezTo>
                    <a:cubicBezTo>
                      <a:pt x="320" y="152"/>
                      <a:pt x="344" y="152"/>
                      <a:pt x="345" y="152"/>
                    </a:cubicBezTo>
                    <a:cubicBezTo>
                      <a:pt x="348" y="153"/>
                      <a:pt x="352" y="155"/>
                      <a:pt x="353" y="158"/>
                    </a:cubicBezTo>
                    <a:cubicBezTo>
                      <a:pt x="354" y="159"/>
                      <a:pt x="355" y="164"/>
                      <a:pt x="359" y="181"/>
                    </a:cubicBezTo>
                    <a:cubicBezTo>
                      <a:pt x="361" y="193"/>
                      <a:pt x="378" y="269"/>
                      <a:pt x="395" y="349"/>
                    </a:cubicBezTo>
                    <a:cubicBezTo>
                      <a:pt x="413" y="429"/>
                      <a:pt x="427" y="495"/>
                      <a:pt x="428" y="495"/>
                    </a:cubicBezTo>
                    <a:cubicBezTo>
                      <a:pt x="428" y="495"/>
                      <a:pt x="428" y="496"/>
                      <a:pt x="428" y="497"/>
                    </a:cubicBezTo>
                    <a:cubicBezTo>
                      <a:pt x="428" y="498"/>
                      <a:pt x="428" y="499"/>
                      <a:pt x="427" y="499"/>
                    </a:cubicBezTo>
                    <a:cubicBezTo>
                      <a:pt x="427" y="499"/>
                      <a:pt x="427" y="500"/>
                      <a:pt x="427" y="500"/>
                    </a:cubicBezTo>
                    <a:cubicBezTo>
                      <a:pt x="427" y="501"/>
                      <a:pt x="425" y="503"/>
                      <a:pt x="424" y="503"/>
                    </a:cubicBezTo>
                    <a:cubicBezTo>
                      <a:pt x="423" y="503"/>
                      <a:pt x="408" y="503"/>
                      <a:pt x="214" y="503"/>
                    </a:cubicBezTo>
                    <a:cubicBezTo>
                      <a:pt x="32" y="503"/>
                      <a:pt x="6" y="503"/>
                      <a:pt x="5" y="503"/>
                    </a:cubicBezTo>
                    <a:close/>
                    <a:moveTo>
                      <a:pt x="224" y="450"/>
                    </a:moveTo>
                    <a:cubicBezTo>
                      <a:pt x="256" y="448"/>
                      <a:pt x="284" y="435"/>
                      <a:pt x="306" y="414"/>
                    </a:cubicBezTo>
                    <a:cubicBezTo>
                      <a:pt x="320" y="401"/>
                      <a:pt x="330" y="386"/>
                      <a:pt x="336" y="370"/>
                    </a:cubicBezTo>
                    <a:cubicBezTo>
                      <a:pt x="348" y="340"/>
                      <a:pt x="348" y="307"/>
                      <a:pt x="336" y="277"/>
                    </a:cubicBezTo>
                    <a:cubicBezTo>
                      <a:pt x="323" y="243"/>
                      <a:pt x="296" y="217"/>
                      <a:pt x="262" y="204"/>
                    </a:cubicBezTo>
                    <a:cubicBezTo>
                      <a:pt x="229" y="192"/>
                      <a:pt x="192" y="193"/>
                      <a:pt x="161" y="207"/>
                    </a:cubicBezTo>
                    <a:cubicBezTo>
                      <a:pt x="130" y="220"/>
                      <a:pt x="105" y="245"/>
                      <a:pt x="92" y="276"/>
                    </a:cubicBezTo>
                    <a:cubicBezTo>
                      <a:pt x="82" y="302"/>
                      <a:pt x="80" y="331"/>
                      <a:pt x="88" y="358"/>
                    </a:cubicBezTo>
                    <a:cubicBezTo>
                      <a:pt x="103" y="410"/>
                      <a:pt x="150" y="447"/>
                      <a:pt x="204" y="450"/>
                    </a:cubicBezTo>
                    <a:cubicBezTo>
                      <a:pt x="211" y="451"/>
                      <a:pt x="218" y="451"/>
                      <a:pt x="224" y="450"/>
                    </a:cubicBezTo>
                    <a:close/>
                    <a:moveTo>
                      <a:pt x="210" y="355"/>
                    </a:moveTo>
                    <a:cubicBezTo>
                      <a:pt x="196" y="354"/>
                      <a:pt x="185" y="344"/>
                      <a:pt x="182" y="331"/>
                    </a:cubicBezTo>
                    <a:cubicBezTo>
                      <a:pt x="181" y="325"/>
                      <a:pt x="181" y="319"/>
                      <a:pt x="183" y="313"/>
                    </a:cubicBezTo>
                    <a:cubicBezTo>
                      <a:pt x="188" y="298"/>
                      <a:pt x="204" y="289"/>
                      <a:pt x="220" y="292"/>
                    </a:cubicBezTo>
                    <a:cubicBezTo>
                      <a:pt x="226" y="293"/>
                      <a:pt x="232" y="296"/>
                      <a:pt x="237" y="300"/>
                    </a:cubicBezTo>
                    <a:lnTo>
                      <a:pt x="239" y="302"/>
                    </a:lnTo>
                    <a:lnTo>
                      <a:pt x="240" y="302"/>
                    </a:lnTo>
                    <a:cubicBezTo>
                      <a:pt x="241" y="302"/>
                      <a:pt x="255" y="294"/>
                      <a:pt x="271" y="285"/>
                    </a:cubicBezTo>
                    <a:cubicBezTo>
                      <a:pt x="288" y="275"/>
                      <a:pt x="302" y="267"/>
                      <a:pt x="302" y="267"/>
                    </a:cubicBezTo>
                    <a:cubicBezTo>
                      <a:pt x="304" y="267"/>
                      <a:pt x="306" y="267"/>
                      <a:pt x="307" y="268"/>
                    </a:cubicBezTo>
                    <a:cubicBezTo>
                      <a:pt x="309" y="268"/>
                      <a:pt x="310" y="270"/>
                      <a:pt x="311" y="271"/>
                    </a:cubicBezTo>
                    <a:cubicBezTo>
                      <a:pt x="311" y="271"/>
                      <a:pt x="311" y="272"/>
                      <a:pt x="311" y="273"/>
                    </a:cubicBezTo>
                    <a:cubicBezTo>
                      <a:pt x="311" y="275"/>
                      <a:pt x="310" y="276"/>
                      <a:pt x="309" y="278"/>
                    </a:cubicBezTo>
                    <a:cubicBezTo>
                      <a:pt x="309" y="278"/>
                      <a:pt x="296" y="286"/>
                      <a:pt x="277" y="296"/>
                    </a:cubicBezTo>
                    <a:cubicBezTo>
                      <a:pt x="260" y="306"/>
                      <a:pt x="246" y="313"/>
                      <a:pt x="246" y="314"/>
                    </a:cubicBezTo>
                    <a:cubicBezTo>
                      <a:pt x="246" y="314"/>
                      <a:pt x="246" y="314"/>
                      <a:pt x="246" y="314"/>
                    </a:cubicBezTo>
                    <a:cubicBezTo>
                      <a:pt x="247" y="319"/>
                      <a:pt x="247" y="320"/>
                      <a:pt x="247" y="323"/>
                    </a:cubicBezTo>
                    <a:cubicBezTo>
                      <a:pt x="247" y="327"/>
                      <a:pt x="247" y="330"/>
                      <a:pt x="246" y="333"/>
                    </a:cubicBezTo>
                    <a:cubicBezTo>
                      <a:pt x="243" y="341"/>
                      <a:pt x="237" y="348"/>
                      <a:pt x="230" y="352"/>
                    </a:cubicBezTo>
                    <a:cubicBezTo>
                      <a:pt x="227" y="353"/>
                      <a:pt x="223" y="354"/>
                      <a:pt x="220" y="355"/>
                    </a:cubicBezTo>
                    <a:cubicBezTo>
                      <a:pt x="218" y="355"/>
                      <a:pt x="213" y="355"/>
                      <a:pt x="210" y="355"/>
                    </a:cubicBezTo>
                    <a:close/>
                  </a:path>
                </a:pathLst>
              </a:custGeom>
              <a:solidFill>
                <a:srgbClr val="292929"/>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8" name="Freeform 75"/>
              <p:cNvSpPr>
                <a:spLocks noChangeArrowheads="1"/>
              </p:cNvSpPr>
              <p:nvPr/>
            </p:nvSpPr>
            <p:spPr bwMode="auto">
              <a:xfrm>
                <a:off x="2053" y="1255"/>
                <a:ext cx="160" cy="215"/>
              </a:xfrm>
              <a:custGeom>
                <a:avLst/>
                <a:gdLst>
                  <a:gd name="T0" fmla="*/ 9 w 428"/>
                  <a:gd name="T1" fmla="*/ 558 h 560"/>
                  <a:gd name="T2" fmla="*/ 0 w 428"/>
                  <a:gd name="T3" fmla="*/ 549 h 560"/>
                  <a:gd name="T4" fmla="*/ 0 w 428"/>
                  <a:gd name="T5" fmla="*/ 527 h 560"/>
                  <a:gd name="T6" fmla="*/ 1 w 428"/>
                  <a:gd name="T7" fmla="*/ 526 h 560"/>
                  <a:gd name="T8" fmla="*/ 213 w 428"/>
                  <a:gd name="T9" fmla="*/ 518 h 560"/>
                  <a:gd name="T10" fmla="*/ 418 w 428"/>
                  <a:gd name="T11" fmla="*/ 518 h 560"/>
                  <a:gd name="T12" fmla="*/ 426 w 428"/>
                  <a:gd name="T13" fmla="*/ 527 h 560"/>
                  <a:gd name="T14" fmla="*/ 427 w 428"/>
                  <a:gd name="T15" fmla="*/ 549 h 560"/>
                  <a:gd name="T16" fmla="*/ 426 w 428"/>
                  <a:gd name="T17" fmla="*/ 549 h 560"/>
                  <a:gd name="T18" fmla="*/ 417 w 428"/>
                  <a:gd name="T19" fmla="*/ 558 h 560"/>
                  <a:gd name="T20" fmla="*/ 213 w 428"/>
                  <a:gd name="T21" fmla="*/ 559 h 560"/>
                  <a:gd name="T22" fmla="*/ 4 w 428"/>
                  <a:gd name="T23" fmla="*/ 503 h 560"/>
                  <a:gd name="T24" fmla="*/ 0 w 428"/>
                  <a:gd name="T25" fmla="*/ 498 h 560"/>
                  <a:gd name="T26" fmla="*/ 0 w 428"/>
                  <a:gd name="T27" fmla="*/ 496 h 560"/>
                  <a:gd name="T28" fmla="*/ 74 w 428"/>
                  <a:gd name="T29" fmla="*/ 160 h 560"/>
                  <a:gd name="T30" fmla="*/ 82 w 428"/>
                  <a:gd name="T31" fmla="*/ 152 h 560"/>
                  <a:gd name="T32" fmla="*/ 191 w 428"/>
                  <a:gd name="T33" fmla="*/ 152 h 560"/>
                  <a:gd name="T34" fmla="*/ 186 w 428"/>
                  <a:gd name="T35" fmla="*/ 125 h 560"/>
                  <a:gd name="T36" fmla="*/ 35 w 428"/>
                  <a:gd name="T37" fmla="*/ 20 h 560"/>
                  <a:gd name="T38" fmla="*/ 30 w 428"/>
                  <a:gd name="T39" fmla="*/ 0 h 560"/>
                  <a:gd name="T40" fmla="*/ 396 w 428"/>
                  <a:gd name="T41" fmla="*/ 0 h 560"/>
                  <a:gd name="T42" fmla="*/ 388 w 428"/>
                  <a:gd name="T43" fmla="*/ 27 h 560"/>
                  <a:gd name="T44" fmla="*/ 241 w 428"/>
                  <a:gd name="T45" fmla="*/ 125 h 560"/>
                  <a:gd name="T46" fmla="*/ 236 w 428"/>
                  <a:gd name="T47" fmla="*/ 152 h 560"/>
                  <a:gd name="T48" fmla="*/ 344 w 428"/>
                  <a:gd name="T49" fmla="*/ 152 h 560"/>
                  <a:gd name="T50" fmla="*/ 353 w 428"/>
                  <a:gd name="T51" fmla="*/ 161 h 560"/>
                  <a:gd name="T52" fmla="*/ 426 w 428"/>
                  <a:gd name="T53" fmla="*/ 496 h 560"/>
                  <a:gd name="T54" fmla="*/ 426 w 428"/>
                  <a:gd name="T55" fmla="*/ 498 h 560"/>
                  <a:gd name="T56" fmla="*/ 422 w 428"/>
                  <a:gd name="T57" fmla="*/ 503 h 560"/>
                  <a:gd name="T58" fmla="*/ 5 w 428"/>
                  <a:gd name="T59" fmla="*/ 503 h 560"/>
                  <a:gd name="T60" fmla="*/ 223 w 428"/>
                  <a:gd name="T61" fmla="*/ 451 h 560"/>
                  <a:gd name="T62" fmla="*/ 323 w 428"/>
                  <a:gd name="T63" fmla="*/ 253 h 560"/>
                  <a:gd name="T64" fmla="*/ 236 w 428"/>
                  <a:gd name="T65" fmla="*/ 197 h 560"/>
                  <a:gd name="T66" fmla="*/ 113 w 428"/>
                  <a:gd name="T67" fmla="*/ 241 h 560"/>
                  <a:gd name="T68" fmla="*/ 143 w 428"/>
                  <a:gd name="T69" fmla="*/ 431 h 560"/>
                  <a:gd name="T70" fmla="*/ 223 w 428"/>
                  <a:gd name="T71" fmla="*/ 451 h 560"/>
                  <a:gd name="T72" fmla="*/ 182 w 428"/>
                  <a:gd name="T73" fmla="*/ 334 h 560"/>
                  <a:gd name="T74" fmla="*/ 207 w 428"/>
                  <a:gd name="T75" fmla="*/ 292 h 560"/>
                  <a:gd name="T76" fmla="*/ 236 w 428"/>
                  <a:gd name="T77" fmla="*/ 300 h 560"/>
                  <a:gd name="T78" fmla="*/ 270 w 428"/>
                  <a:gd name="T79" fmla="*/ 285 h 560"/>
                  <a:gd name="T80" fmla="*/ 304 w 428"/>
                  <a:gd name="T81" fmla="*/ 267 h 560"/>
                  <a:gd name="T82" fmla="*/ 308 w 428"/>
                  <a:gd name="T83" fmla="*/ 278 h 560"/>
                  <a:gd name="T84" fmla="*/ 245 w 428"/>
                  <a:gd name="T85" fmla="*/ 313 h 560"/>
                  <a:gd name="T86" fmla="*/ 245 w 428"/>
                  <a:gd name="T87" fmla="*/ 317 h 560"/>
                  <a:gd name="T88" fmla="*/ 236 w 428"/>
                  <a:gd name="T89" fmla="*/ 34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8" h="560">
                    <a:moveTo>
                      <a:pt x="10" y="559"/>
                    </a:moveTo>
                    <a:cubicBezTo>
                      <a:pt x="10" y="558"/>
                      <a:pt x="10" y="558"/>
                      <a:pt x="9" y="558"/>
                    </a:cubicBezTo>
                    <a:cubicBezTo>
                      <a:pt x="5" y="558"/>
                      <a:pt x="1" y="553"/>
                      <a:pt x="0" y="549"/>
                    </a:cubicBezTo>
                    <a:cubicBezTo>
                      <a:pt x="0" y="548"/>
                      <a:pt x="0" y="548"/>
                      <a:pt x="0" y="549"/>
                    </a:cubicBezTo>
                    <a:cubicBezTo>
                      <a:pt x="0" y="549"/>
                      <a:pt x="0" y="545"/>
                      <a:pt x="0" y="538"/>
                    </a:cubicBezTo>
                    <a:cubicBezTo>
                      <a:pt x="0" y="532"/>
                      <a:pt x="0" y="527"/>
                      <a:pt x="0" y="527"/>
                    </a:cubicBezTo>
                    <a:cubicBezTo>
                      <a:pt x="0" y="528"/>
                      <a:pt x="0" y="528"/>
                      <a:pt x="0" y="528"/>
                    </a:cubicBezTo>
                    <a:cubicBezTo>
                      <a:pt x="0" y="527"/>
                      <a:pt x="0" y="526"/>
                      <a:pt x="1" y="526"/>
                    </a:cubicBezTo>
                    <a:cubicBezTo>
                      <a:pt x="2" y="522"/>
                      <a:pt x="4" y="520"/>
                      <a:pt x="8" y="518"/>
                    </a:cubicBezTo>
                    <a:cubicBezTo>
                      <a:pt x="9" y="518"/>
                      <a:pt x="15" y="518"/>
                      <a:pt x="213" y="518"/>
                    </a:cubicBezTo>
                    <a:lnTo>
                      <a:pt x="417" y="518"/>
                    </a:lnTo>
                    <a:lnTo>
                      <a:pt x="418" y="518"/>
                    </a:lnTo>
                    <a:cubicBezTo>
                      <a:pt x="422" y="520"/>
                      <a:pt x="425" y="523"/>
                      <a:pt x="426" y="527"/>
                    </a:cubicBezTo>
                    <a:cubicBezTo>
                      <a:pt x="426" y="528"/>
                      <a:pt x="426" y="528"/>
                      <a:pt x="426" y="527"/>
                    </a:cubicBezTo>
                    <a:cubicBezTo>
                      <a:pt x="427" y="527"/>
                      <a:pt x="427" y="527"/>
                      <a:pt x="427" y="528"/>
                    </a:cubicBezTo>
                    <a:cubicBezTo>
                      <a:pt x="427" y="529"/>
                      <a:pt x="427" y="547"/>
                      <a:pt x="427" y="549"/>
                    </a:cubicBezTo>
                    <a:cubicBezTo>
                      <a:pt x="427" y="549"/>
                      <a:pt x="427" y="550"/>
                      <a:pt x="426" y="549"/>
                    </a:cubicBezTo>
                    <a:cubicBezTo>
                      <a:pt x="426" y="548"/>
                      <a:pt x="426" y="549"/>
                      <a:pt x="426" y="549"/>
                    </a:cubicBezTo>
                    <a:cubicBezTo>
                      <a:pt x="426" y="551"/>
                      <a:pt x="425" y="554"/>
                      <a:pt x="423" y="555"/>
                    </a:cubicBezTo>
                    <a:cubicBezTo>
                      <a:pt x="422" y="557"/>
                      <a:pt x="419" y="558"/>
                      <a:pt x="417" y="558"/>
                    </a:cubicBezTo>
                    <a:cubicBezTo>
                      <a:pt x="416" y="558"/>
                      <a:pt x="416" y="558"/>
                      <a:pt x="417" y="559"/>
                    </a:cubicBezTo>
                    <a:cubicBezTo>
                      <a:pt x="417" y="559"/>
                      <a:pt x="326" y="559"/>
                      <a:pt x="213" y="559"/>
                    </a:cubicBezTo>
                    <a:cubicBezTo>
                      <a:pt x="101" y="559"/>
                      <a:pt x="9" y="559"/>
                      <a:pt x="10" y="559"/>
                    </a:cubicBezTo>
                    <a:close/>
                    <a:moveTo>
                      <a:pt x="4" y="503"/>
                    </a:moveTo>
                    <a:cubicBezTo>
                      <a:pt x="2" y="502"/>
                      <a:pt x="0" y="500"/>
                      <a:pt x="0" y="498"/>
                    </a:cubicBezTo>
                    <a:cubicBezTo>
                      <a:pt x="0" y="498"/>
                      <a:pt x="0" y="498"/>
                      <a:pt x="0" y="498"/>
                    </a:cubicBezTo>
                    <a:cubicBezTo>
                      <a:pt x="0" y="499"/>
                      <a:pt x="0" y="498"/>
                      <a:pt x="0" y="497"/>
                    </a:cubicBezTo>
                    <a:cubicBezTo>
                      <a:pt x="0" y="496"/>
                      <a:pt x="0" y="496"/>
                      <a:pt x="0" y="496"/>
                    </a:cubicBezTo>
                    <a:cubicBezTo>
                      <a:pt x="0" y="497"/>
                      <a:pt x="0" y="497"/>
                      <a:pt x="0" y="496"/>
                    </a:cubicBezTo>
                    <a:cubicBezTo>
                      <a:pt x="0" y="496"/>
                      <a:pt x="73" y="162"/>
                      <a:pt x="74" y="160"/>
                    </a:cubicBezTo>
                    <a:cubicBezTo>
                      <a:pt x="74" y="158"/>
                      <a:pt x="75" y="157"/>
                      <a:pt x="76" y="156"/>
                    </a:cubicBezTo>
                    <a:cubicBezTo>
                      <a:pt x="78" y="154"/>
                      <a:pt x="80" y="153"/>
                      <a:pt x="82" y="152"/>
                    </a:cubicBezTo>
                    <a:cubicBezTo>
                      <a:pt x="83" y="152"/>
                      <a:pt x="105" y="152"/>
                      <a:pt x="137" y="152"/>
                    </a:cubicBezTo>
                    <a:cubicBezTo>
                      <a:pt x="185" y="152"/>
                      <a:pt x="190" y="152"/>
                      <a:pt x="191" y="152"/>
                    </a:cubicBezTo>
                    <a:cubicBezTo>
                      <a:pt x="191" y="151"/>
                      <a:pt x="191" y="126"/>
                      <a:pt x="190" y="126"/>
                    </a:cubicBezTo>
                    <a:cubicBezTo>
                      <a:pt x="190" y="126"/>
                      <a:pt x="189" y="126"/>
                      <a:pt x="186" y="125"/>
                    </a:cubicBezTo>
                    <a:cubicBezTo>
                      <a:pt x="152" y="121"/>
                      <a:pt x="121" y="110"/>
                      <a:pt x="95" y="93"/>
                    </a:cubicBezTo>
                    <a:cubicBezTo>
                      <a:pt x="66" y="74"/>
                      <a:pt x="45" y="48"/>
                      <a:pt x="35" y="20"/>
                    </a:cubicBezTo>
                    <a:cubicBezTo>
                      <a:pt x="33" y="14"/>
                      <a:pt x="32" y="8"/>
                      <a:pt x="31" y="3"/>
                    </a:cubicBezTo>
                    <a:cubicBezTo>
                      <a:pt x="31" y="1"/>
                      <a:pt x="30" y="0"/>
                      <a:pt x="30" y="0"/>
                    </a:cubicBezTo>
                    <a:cubicBezTo>
                      <a:pt x="30" y="0"/>
                      <a:pt x="69" y="0"/>
                      <a:pt x="213" y="0"/>
                    </a:cubicBezTo>
                    <a:cubicBezTo>
                      <a:pt x="357" y="0"/>
                      <a:pt x="396" y="0"/>
                      <a:pt x="396" y="0"/>
                    </a:cubicBezTo>
                    <a:cubicBezTo>
                      <a:pt x="396" y="0"/>
                      <a:pt x="396" y="1"/>
                      <a:pt x="395" y="3"/>
                    </a:cubicBezTo>
                    <a:cubicBezTo>
                      <a:pt x="394" y="11"/>
                      <a:pt x="392" y="20"/>
                      <a:pt x="388" y="27"/>
                    </a:cubicBezTo>
                    <a:cubicBezTo>
                      <a:pt x="374" y="63"/>
                      <a:pt x="341" y="93"/>
                      <a:pt x="299" y="110"/>
                    </a:cubicBezTo>
                    <a:cubicBezTo>
                      <a:pt x="281" y="118"/>
                      <a:pt x="261" y="123"/>
                      <a:pt x="241" y="125"/>
                    </a:cubicBezTo>
                    <a:cubicBezTo>
                      <a:pt x="238" y="126"/>
                      <a:pt x="236" y="126"/>
                      <a:pt x="236" y="126"/>
                    </a:cubicBezTo>
                    <a:cubicBezTo>
                      <a:pt x="236" y="126"/>
                      <a:pt x="236" y="151"/>
                      <a:pt x="236" y="152"/>
                    </a:cubicBezTo>
                    <a:cubicBezTo>
                      <a:pt x="236" y="152"/>
                      <a:pt x="241" y="152"/>
                      <a:pt x="289" y="152"/>
                    </a:cubicBezTo>
                    <a:cubicBezTo>
                      <a:pt x="321" y="152"/>
                      <a:pt x="343" y="152"/>
                      <a:pt x="344" y="152"/>
                    </a:cubicBezTo>
                    <a:cubicBezTo>
                      <a:pt x="346" y="153"/>
                      <a:pt x="349" y="154"/>
                      <a:pt x="350" y="156"/>
                    </a:cubicBezTo>
                    <a:cubicBezTo>
                      <a:pt x="352" y="157"/>
                      <a:pt x="353" y="159"/>
                      <a:pt x="353" y="161"/>
                    </a:cubicBezTo>
                    <a:cubicBezTo>
                      <a:pt x="354" y="166"/>
                      <a:pt x="426" y="496"/>
                      <a:pt x="426" y="496"/>
                    </a:cubicBezTo>
                    <a:cubicBezTo>
                      <a:pt x="426" y="497"/>
                      <a:pt x="426" y="497"/>
                      <a:pt x="426" y="496"/>
                    </a:cubicBezTo>
                    <a:cubicBezTo>
                      <a:pt x="427" y="496"/>
                      <a:pt x="427" y="496"/>
                      <a:pt x="427" y="497"/>
                    </a:cubicBezTo>
                    <a:cubicBezTo>
                      <a:pt x="427" y="498"/>
                      <a:pt x="427" y="499"/>
                      <a:pt x="426" y="498"/>
                    </a:cubicBezTo>
                    <a:cubicBezTo>
                      <a:pt x="426" y="498"/>
                      <a:pt x="426" y="498"/>
                      <a:pt x="426" y="498"/>
                    </a:cubicBezTo>
                    <a:cubicBezTo>
                      <a:pt x="426" y="500"/>
                      <a:pt x="424" y="502"/>
                      <a:pt x="422" y="503"/>
                    </a:cubicBezTo>
                    <a:cubicBezTo>
                      <a:pt x="422" y="503"/>
                      <a:pt x="370" y="503"/>
                      <a:pt x="213" y="503"/>
                    </a:cubicBezTo>
                    <a:lnTo>
                      <a:pt x="5" y="503"/>
                    </a:lnTo>
                    <a:lnTo>
                      <a:pt x="4" y="503"/>
                    </a:lnTo>
                    <a:close/>
                    <a:moveTo>
                      <a:pt x="223" y="451"/>
                    </a:moveTo>
                    <a:cubicBezTo>
                      <a:pt x="283" y="446"/>
                      <a:pt x="332" y="403"/>
                      <a:pt x="342" y="346"/>
                    </a:cubicBezTo>
                    <a:cubicBezTo>
                      <a:pt x="348" y="314"/>
                      <a:pt x="341" y="281"/>
                      <a:pt x="323" y="253"/>
                    </a:cubicBezTo>
                    <a:cubicBezTo>
                      <a:pt x="318" y="246"/>
                      <a:pt x="314" y="241"/>
                      <a:pt x="307" y="234"/>
                    </a:cubicBezTo>
                    <a:cubicBezTo>
                      <a:pt x="288" y="215"/>
                      <a:pt x="263" y="202"/>
                      <a:pt x="236" y="197"/>
                    </a:cubicBezTo>
                    <a:cubicBezTo>
                      <a:pt x="199" y="191"/>
                      <a:pt x="162" y="200"/>
                      <a:pt x="132" y="223"/>
                    </a:cubicBezTo>
                    <a:cubicBezTo>
                      <a:pt x="126" y="227"/>
                      <a:pt x="118" y="235"/>
                      <a:pt x="113" y="241"/>
                    </a:cubicBezTo>
                    <a:cubicBezTo>
                      <a:pt x="88" y="270"/>
                      <a:pt x="77" y="308"/>
                      <a:pt x="84" y="346"/>
                    </a:cubicBezTo>
                    <a:cubicBezTo>
                      <a:pt x="90" y="381"/>
                      <a:pt x="112" y="412"/>
                      <a:pt x="143" y="431"/>
                    </a:cubicBezTo>
                    <a:cubicBezTo>
                      <a:pt x="162" y="443"/>
                      <a:pt x="185" y="450"/>
                      <a:pt x="209" y="451"/>
                    </a:cubicBezTo>
                    <a:cubicBezTo>
                      <a:pt x="212" y="451"/>
                      <a:pt x="220" y="451"/>
                      <a:pt x="223" y="451"/>
                    </a:cubicBezTo>
                    <a:close/>
                    <a:moveTo>
                      <a:pt x="209" y="355"/>
                    </a:moveTo>
                    <a:cubicBezTo>
                      <a:pt x="197" y="354"/>
                      <a:pt x="186" y="345"/>
                      <a:pt x="182" y="334"/>
                    </a:cubicBezTo>
                    <a:cubicBezTo>
                      <a:pt x="180" y="329"/>
                      <a:pt x="180" y="323"/>
                      <a:pt x="181" y="318"/>
                    </a:cubicBezTo>
                    <a:cubicBezTo>
                      <a:pt x="183" y="305"/>
                      <a:pt x="193" y="295"/>
                      <a:pt x="207" y="292"/>
                    </a:cubicBezTo>
                    <a:cubicBezTo>
                      <a:pt x="210" y="291"/>
                      <a:pt x="217" y="291"/>
                      <a:pt x="220" y="292"/>
                    </a:cubicBezTo>
                    <a:cubicBezTo>
                      <a:pt x="226" y="293"/>
                      <a:pt x="231" y="296"/>
                      <a:pt x="236" y="300"/>
                    </a:cubicBezTo>
                    <a:cubicBezTo>
                      <a:pt x="237" y="302"/>
                      <a:pt x="238" y="303"/>
                      <a:pt x="238" y="303"/>
                    </a:cubicBezTo>
                    <a:cubicBezTo>
                      <a:pt x="239" y="303"/>
                      <a:pt x="253" y="295"/>
                      <a:pt x="270" y="285"/>
                    </a:cubicBezTo>
                    <a:cubicBezTo>
                      <a:pt x="287" y="276"/>
                      <a:pt x="301" y="268"/>
                      <a:pt x="302" y="267"/>
                    </a:cubicBezTo>
                    <a:cubicBezTo>
                      <a:pt x="302" y="267"/>
                      <a:pt x="303" y="267"/>
                      <a:pt x="304" y="267"/>
                    </a:cubicBezTo>
                    <a:cubicBezTo>
                      <a:pt x="308" y="267"/>
                      <a:pt x="311" y="272"/>
                      <a:pt x="309" y="276"/>
                    </a:cubicBezTo>
                    <a:cubicBezTo>
                      <a:pt x="309" y="277"/>
                      <a:pt x="308" y="277"/>
                      <a:pt x="308" y="278"/>
                    </a:cubicBezTo>
                    <a:cubicBezTo>
                      <a:pt x="307" y="278"/>
                      <a:pt x="293" y="286"/>
                      <a:pt x="277" y="295"/>
                    </a:cubicBezTo>
                    <a:cubicBezTo>
                      <a:pt x="260" y="305"/>
                      <a:pt x="246" y="313"/>
                      <a:pt x="245" y="313"/>
                    </a:cubicBezTo>
                    <a:cubicBezTo>
                      <a:pt x="245" y="313"/>
                      <a:pt x="245" y="314"/>
                      <a:pt x="245" y="314"/>
                    </a:cubicBezTo>
                    <a:cubicBezTo>
                      <a:pt x="245" y="315"/>
                      <a:pt x="245" y="316"/>
                      <a:pt x="245" y="317"/>
                    </a:cubicBezTo>
                    <a:cubicBezTo>
                      <a:pt x="246" y="320"/>
                      <a:pt x="246" y="325"/>
                      <a:pt x="245" y="329"/>
                    </a:cubicBezTo>
                    <a:cubicBezTo>
                      <a:pt x="244" y="335"/>
                      <a:pt x="241" y="342"/>
                      <a:pt x="236" y="346"/>
                    </a:cubicBezTo>
                    <a:cubicBezTo>
                      <a:pt x="229" y="353"/>
                      <a:pt x="219" y="356"/>
                      <a:pt x="209" y="355"/>
                    </a:cubicBezTo>
                    <a:close/>
                  </a:path>
                </a:pathLst>
              </a:custGeom>
              <a:solidFill>
                <a:srgbClr val="1F1F1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79" name="Group 76"/>
            <p:cNvGrpSpPr>
              <a:grpSpLocks/>
            </p:cNvGrpSpPr>
            <p:nvPr/>
          </p:nvGrpSpPr>
          <p:grpSpPr bwMode="auto">
            <a:xfrm>
              <a:off x="4304835" y="3859140"/>
              <a:ext cx="381663" cy="512858"/>
              <a:chOff x="1792" y="1255"/>
              <a:chExt cx="160" cy="215"/>
            </a:xfrm>
          </p:grpSpPr>
          <p:sp>
            <p:nvSpPr>
              <p:cNvPr id="80" name="Freeform 77"/>
              <p:cNvSpPr>
                <a:spLocks noChangeArrowheads="1"/>
              </p:cNvSpPr>
              <p:nvPr/>
            </p:nvSpPr>
            <p:spPr bwMode="auto">
              <a:xfrm>
                <a:off x="1792" y="1255"/>
                <a:ext cx="158" cy="215"/>
              </a:xfrm>
              <a:custGeom>
                <a:avLst/>
                <a:gdLst>
                  <a:gd name="T0" fmla="*/ 4 w 429"/>
                  <a:gd name="T1" fmla="*/ 556 h 560"/>
                  <a:gd name="T2" fmla="*/ 0 w 429"/>
                  <a:gd name="T3" fmla="*/ 538 h 560"/>
                  <a:gd name="T4" fmla="*/ 9 w 429"/>
                  <a:gd name="T5" fmla="*/ 517 h 560"/>
                  <a:gd name="T6" fmla="*/ 419 w 429"/>
                  <a:gd name="T7" fmla="*/ 517 h 560"/>
                  <a:gd name="T8" fmla="*/ 428 w 429"/>
                  <a:gd name="T9" fmla="*/ 538 h 560"/>
                  <a:gd name="T10" fmla="*/ 425 w 429"/>
                  <a:gd name="T11" fmla="*/ 556 h 560"/>
                  <a:gd name="T12" fmla="*/ 9 w 429"/>
                  <a:gd name="T13" fmla="*/ 559 h 560"/>
                  <a:gd name="T14" fmla="*/ 0 w 429"/>
                  <a:gd name="T15" fmla="*/ 497 h 560"/>
                  <a:gd name="T16" fmla="*/ 74 w 429"/>
                  <a:gd name="T17" fmla="*/ 159 h 560"/>
                  <a:gd name="T18" fmla="*/ 82 w 429"/>
                  <a:gd name="T19" fmla="*/ 152 h 560"/>
                  <a:gd name="T20" fmla="*/ 191 w 429"/>
                  <a:gd name="T21" fmla="*/ 139 h 560"/>
                  <a:gd name="T22" fmla="*/ 187 w 429"/>
                  <a:gd name="T23" fmla="*/ 126 h 560"/>
                  <a:gd name="T24" fmla="*/ 34 w 429"/>
                  <a:gd name="T25" fmla="*/ 15 h 560"/>
                  <a:gd name="T26" fmla="*/ 214 w 429"/>
                  <a:gd name="T27" fmla="*/ 0 h 560"/>
                  <a:gd name="T28" fmla="*/ 395 w 429"/>
                  <a:gd name="T29" fmla="*/ 15 h 560"/>
                  <a:gd name="T30" fmla="*/ 242 w 429"/>
                  <a:gd name="T31" fmla="*/ 126 h 560"/>
                  <a:gd name="T32" fmla="*/ 238 w 429"/>
                  <a:gd name="T33" fmla="*/ 139 h 560"/>
                  <a:gd name="T34" fmla="*/ 346 w 429"/>
                  <a:gd name="T35" fmla="*/ 152 h 560"/>
                  <a:gd name="T36" fmla="*/ 352 w 429"/>
                  <a:gd name="T37" fmla="*/ 155 h 560"/>
                  <a:gd name="T38" fmla="*/ 428 w 429"/>
                  <a:gd name="T39" fmla="*/ 494 h 560"/>
                  <a:gd name="T40" fmla="*/ 423 w 429"/>
                  <a:gd name="T41" fmla="*/ 504 h 560"/>
                  <a:gd name="T42" fmla="*/ 5 w 429"/>
                  <a:gd name="T43" fmla="*/ 504 h 560"/>
                  <a:gd name="T44" fmla="*/ 262 w 429"/>
                  <a:gd name="T45" fmla="*/ 441 h 560"/>
                  <a:gd name="T46" fmla="*/ 341 w 429"/>
                  <a:gd name="T47" fmla="*/ 352 h 560"/>
                  <a:gd name="T48" fmla="*/ 257 w 429"/>
                  <a:gd name="T49" fmla="*/ 203 h 560"/>
                  <a:gd name="T50" fmla="*/ 89 w 429"/>
                  <a:gd name="T51" fmla="*/ 289 h 560"/>
                  <a:gd name="T52" fmla="*/ 97 w 429"/>
                  <a:gd name="T53" fmla="*/ 378 h 560"/>
                  <a:gd name="T54" fmla="*/ 221 w 429"/>
                  <a:gd name="T55" fmla="*/ 450 h 560"/>
                  <a:gd name="T56" fmla="*/ 181 w 429"/>
                  <a:gd name="T57" fmla="*/ 328 h 560"/>
                  <a:gd name="T58" fmla="*/ 191 w 429"/>
                  <a:gd name="T59" fmla="*/ 299 h 560"/>
                  <a:gd name="T60" fmla="*/ 220 w 429"/>
                  <a:gd name="T61" fmla="*/ 291 h 560"/>
                  <a:gd name="T62" fmla="*/ 240 w 429"/>
                  <a:gd name="T63" fmla="*/ 302 h 560"/>
                  <a:gd name="T64" fmla="*/ 303 w 429"/>
                  <a:gd name="T65" fmla="*/ 266 h 560"/>
                  <a:gd name="T66" fmla="*/ 312 w 429"/>
                  <a:gd name="T67" fmla="*/ 273 h 560"/>
                  <a:gd name="T68" fmla="*/ 309 w 429"/>
                  <a:gd name="T69" fmla="*/ 278 h 560"/>
                  <a:gd name="T70" fmla="*/ 247 w 429"/>
                  <a:gd name="T71" fmla="*/ 314 h 560"/>
                  <a:gd name="T72" fmla="*/ 247 w 429"/>
                  <a:gd name="T73" fmla="*/ 328 h 560"/>
                  <a:gd name="T74" fmla="*/ 217 w 429"/>
                  <a:gd name="T75" fmla="*/ 35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9" h="560">
                    <a:moveTo>
                      <a:pt x="9" y="559"/>
                    </a:moveTo>
                    <a:cubicBezTo>
                      <a:pt x="7" y="558"/>
                      <a:pt x="5" y="557"/>
                      <a:pt x="4" y="556"/>
                    </a:cubicBezTo>
                    <a:cubicBezTo>
                      <a:pt x="2" y="554"/>
                      <a:pt x="1" y="552"/>
                      <a:pt x="1" y="550"/>
                    </a:cubicBezTo>
                    <a:cubicBezTo>
                      <a:pt x="0" y="549"/>
                      <a:pt x="0" y="545"/>
                      <a:pt x="0" y="538"/>
                    </a:cubicBezTo>
                    <a:cubicBezTo>
                      <a:pt x="0" y="527"/>
                      <a:pt x="0" y="525"/>
                      <a:pt x="2" y="523"/>
                    </a:cubicBezTo>
                    <a:cubicBezTo>
                      <a:pt x="3" y="521"/>
                      <a:pt x="6" y="518"/>
                      <a:pt x="9" y="517"/>
                    </a:cubicBezTo>
                    <a:cubicBezTo>
                      <a:pt x="10" y="517"/>
                      <a:pt x="28" y="517"/>
                      <a:pt x="214" y="517"/>
                    </a:cubicBezTo>
                    <a:cubicBezTo>
                      <a:pt x="401" y="517"/>
                      <a:pt x="418" y="517"/>
                      <a:pt x="419" y="517"/>
                    </a:cubicBezTo>
                    <a:cubicBezTo>
                      <a:pt x="422" y="518"/>
                      <a:pt x="425" y="521"/>
                      <a:pt x="427" y="523"/>
                    </a:cubicBezTo>
                    <a:cubicBezTo>
                      <a:pt x="428" y="525"/>
                      <a:pt x="428" y="526"/>
                      <a:pt x="428" y="538"/>
                    </a:cubicBezTo>
                    <a:cubicBezTo>
                      <a:pt x="428" y="545"/>
                      <a:pt x="428" y="549"/>
                      <a:pt x="428" y="550"/>
                    </a:cubicBezTo>
                    <a:cubicBezTo>
                      <a:pt x="427" y="552"/>
                      <a:pt x="426" y="554"/>
                      <a:pt x="425" y="556"/>
                    </a:cubicBezTo>
                    <a:cubicBezTo>
                      <a:pt x="423" y="557"/>
                      <a:pt x="421" y="558"/>
                      <a:pt x="419" y="559"/>
                    </a:cubicBezTo>
                    <a:cubicBezTo>
                      <a:pt x="417" y="559"/>
                      <a:pt x="11" y="559"/>
                      <a:pt x="9" y="559"/>
                    </a:cubicBezTo>
                    <a:close/>
                    <a:moveTo>
                      <a:pt x="5" y="504"/>
                    </a:moveTo>
                    <a:cubicBezTo>
                      <a:pt x="2" y="503"/>
                      <a:pt x="0" y="500"/>
                      <a:pt x="0" y="497"/>
                    </a:cubicBezTo>
                    <a:cubicBezTo>
                      <a:pt x="1" y="496"/>
                      <a:pt x="1" y="494"/>
                      <a:pt x="1" y="494"/>
                    </a:cubicBezTo>
                    <a:cubicBezTo>
                      <a:pt x="1" y="492"/>
                      <a:pt x="73" y="160"/>
                      <a:pt x="74" y="159"/>
                    </a:cubicBezTo>
                    <a:cubicBezTo>
                      <a:pt x="75" y="156"/>
                      <a:pt x="77" y="153"/>
                      <a:pt x="81" y="152"/>
                    </a:cubicBezTo>
                    <a:lnTo>
                      <a:pt x="82" y="152"/>
                    </a:lnTo>
                    <a:lnTo>
                      <a:pt x="191" y="151"/>
                    </a:lnTo>
                    <a:lnTo>
                      <a:pt x="191" y="139"/>
                    </a:lnTo>
                    <a:cubicBezTo>
                      <a:pt x="191" y="132"/>
                      <a:pt x="191" y="127"/>
                      <a:pt x="191" y="127"/>
                    </a:cubicBezTo>
                    <a:cubicBezTo>
                      <a:pt x="190" y="127"/>
                      <a:pt x="189" y="126"/>
                      <a:pt x="187" y="126"/>
                    </a:cubicBezTo>
                    <a:cubicBezTo>
                      <a:pt x="143" y="121"/>
                      <a:pt x="103" y="104"/>
                      <a:pt x="74" y="77"/>
                    </a:cubicBezTo>
                    <a:cubicBezTo>
                      <a:pt x="54" y="59"/>
                      <a:pt x="40" y="38"/>
                      <a:pt x="34" y="15"/>
                    </a:cubicBezTo>
                    <a:cubicBezTo>
                      <a:pt x="32" y="10"/>
                      <a:pt x="30" y="1"/>
                      <a:pt x="31" y="0"/>
                    </a:cubicBezTo>
                    <a:cubicBezTo>
                      <a:pt x="31" y="0"/>
                      <a:pt x="34" y="0"/>
                      <a:pt x="214" y="0"/>
                    </a:cubicBezTo>
                    <a:cubicBezTo>
                      <a:pt x="394" y="0"/>
                      <a:pt x="397" y="0"/>
                      <a:pt x="398" y="0"/>
                    </a:cubicBezTo>
                    <a:cubicBezTo>
                      <a:pt x="398" y="1"/>
                      <a:pt x="396" y="10"/>
                      <a:pt x="395" y="15"/>
                    </a:cubicBezTo>
                    <a:cubicBezTo>
                      <a:pt x="388" y="38"/>
                      <a:pt x="374" y="59"/>
                      <a:pt x="354" y="77"/>
                    </a:cubicBezTo>
                    <a:cubicBezTo>
                      <a:pt x="326" y="104"/>
                      <a:pt x="286" y="121"/>
                      <a:pt x="242" y="126"/>
                    </a:cubicBezTo>
                    <a:cubicBezTo>
                      <a:pt x="240" y="126"/>
                      <a:pt x="238" y="127"/>
                      <a:pt x="238" y="127"/>
                    </a:cubicBezTo>
                    <a:cubicBezTo>
                      <a:pt x="238" y="127"/>
                      <a:pt x="238" y="132"/>
                      <a:pt x="238" y="139"/>
                    </a:cubicBezTo>
                    <a:lnTo>
                      <a:pt x="238" y="151"/>
                    </a:lnTo>
                    <a:lnTo>
                      <a:pt x="346" y="152"/>
                    </a:lnTo>
                    <a:lnTo>
                      <a:pt x="348" y="152"/>
                    </a:lnTo>
                    <a:cubicBezTo>
                      <a:pt x="350" y="153"/>
                      <a:pt x="351" y="154"/>
                      <a:pt x="352" y="155"/>
                    </a:cubicBezTo>
                    <a:cubicBezTo>
                      <a:pt x="354" y="157"/>
                      <a:pt x="354" y="158"/>
                      <a:pt x="355" y="160"/>
                    </a:cubicBezTo>
                    <a:cubicBezTo>
                      <a:pt x="356" y="163"/>
                      <a:pt x="427" y="493"/>
                      <a:pt x="428" y="494"/>
                    </a:cubicBezTo>
                    <a:cubicBezTo>
                      <a:pt x="428" y="500"/>
                      <a:pt x="428" y="502"/>
                      <a:pt x="424" y="503"/>
                    </a:cubicBezTo>
                    <a:lnTo>
                      <a:pt x="423" y="504"/>
                    </a:lnTo>
                    <a:lnTo>
                      <a:pt x="215" y="504"/>
                    </a:lnTo>
                    <a:cubicBezTo>
                      <a:pt x="50" y="504"/>
                      <a:pt x="6" y="504"/>
                      <a:pt x="5" y="504"/>
                    </a:cubicBezTo>
                    <a:close/>
                    <a:moveTo>
                      <a:pt x="221" y="450"/>
                    </a:moveTo>
                    <a:cubicBezTo>
                      <a:pt x="236" y="449"/>
                      <a:pt x="249" y="446"/>
                      <a:pt x="262" y="441"/>
                    </a:cubicBezTo>
                    <a:cubicBezTo>
                      <a:pt x="267" y="439"/>
                      <a:pt x="276" y="435"/>
                      <a:pt x="280" y="433"/>
                    </a:cubicBezTo>
                    <a:cubicBezTo>
                      <a:pt x="311" y="415"/>
                      <a:pt x="333" y="386"/>
                      <a:pt x="341" y="352"/>
                    </a:cubicBezTo>
                    <a:cubicBezTo>
                      <a:pt x="345" y="336"/>
                      <a:pt x="346" y="317"/>
                      <a:pt x="342" y="301"/>
                    </a:cubicBezTo>
                    <a:cubicBezTo>
                      <a:pt x="334" y="256"/>
                      <a:pt x="301" y="218"/>
                      <a:pt x="257" y="203"/>
                    </a:cubicBezTo>
                    <a:cubicBezTo>
                      <a:pt x="229" y="194"/>
                      <a:pt x="199" y="194"/>
                      <a:pt x="172" y="203"/>
                    </a:cubicBezTo>
                    <a:cubicBezTo>
                      <a:pt x="131" y="217"/>
                      <a:pt x="100" y="249"/>
                      <a:pt x="89" y="289"/>
                    </a:cubicBezTo>
                    <a:cubicBezTo>
                      <a:pt x="85" y="300"/>
                      <a:pt x="84" y="311"/>
                      <a:pt x="84" y="323"/>
                    </a:cubicBezTo>
                    <a:cubicBezTo>
                      <a:pt x="84" y="343"/>
                      <a:pt x="88" y="361"/>
                      <a:pt x="97" y="378"/>
                    </a:cubicBezTo>
                    <a:cubicBezTo>
                      <a:pt x="110" y="405"/>
                      <a:pt x="132" y="426"/>
                      <a:pt x="160" y="439"/>
                    </a:cubicBezTo>
                    <a:cubicBezTo>
                      <a:pt x="178" y="447"/>
                      <a:pt x="201" y="451"/>
                      <a:pt x="221" y="450"/>
                    </a:cubicBezTo>
                    <a:close/>
                    <a:moveTo>
                      <a:pt x="211" y="356"/>
                    </a:moveTo>
                    <a:cubicBezTo>
                      <a:pt x="196" y="355"/>
                      <a:pt x="183" y="343"/>
                      <a:pt x="181" y="328"/>
                    </a:cubicBezTo>
                    <a:cubicBezTo>
                      <a:pt x="180" y="325"/>
                      <a:pt x="181" y="319"/>
                      <a:pt x="181" y="317"/>
                    </a:cubicBezTo>
                    <a:cubicBezTo>
                      <a:pt x="183" y="310"/>
                      <a:pt x="186" y="304"/>
                      <a:pt x="191" y="299"/>
                    </a:cubicBezTo>
                    <a:cubicBezTo>
                      <a:pt x="196" y="295"/>
                      <a:pt x="201" y="292"/>
                      <a:pt x="207" y="291"/>
                    </a:cubicBezTo>
                    <a:cubicBezTo>
                      <a:pt x="211" y="290"/>
                      <a:pt x="217" y="290"/>
                      <a:pt x="220" y="291"/>
                    </a:cubicBezTo>
                    <a:cubicBezTo>
                      <a:pt x="227" y="292"/>
                      <a:pt x="233" y="295"/>
                      <a:pt x="238" y="300"/>
                    </a:cubicBezTo>
                    <a:lnTo>
                      <a:pt x="240" y="302"/>
                    </a:lnTo>
                    <a:lnTo>
                      <a:pt x="271" y="284"/>
                    </a:lnTo>
                    <a:cubicBezTo>
                      <a:pt x="292" y="272"/>
                      <a:pt x="302" y="267"/>
                      <a:pt x="303" y="266"/>
                    </a:cubicBezTo>
                    <a:cubicBezTo>
                      <a:pt x="305" y="266"/>
                      <a:pt x="308" y="267"/>
                      <a:pt x="310" y="269"/>
                    </a:cubicBezTo>
                    <a:cubicBezTo>
                      <a:pt x="311" y="270"/>
                      <a:pt x="311" y="271"/>
                      <a:pt x="312" y="273"/>
                    </a:cubicBezTo>
                    <a:cubicBezTo>
                      <a:pt x="312" y="275"/>
                      <a:pt x="312" y="275"/>
                      <a:pt x="311" y="276"/>
                    </a:cubicBezTo>
                    <a:cubicBezTo>
                      <a:pt x="311" y="277"/>
                      <a:pt x="310" y="278"/>
                      <a:pt x="309" y="278"/>
                    </a:cubicBezTo>
                    <a:cubicBezTo>
                      <a:pt x="309" y="279"/>
                      <a:pt x="295" y="286"/>
                      <a:pt x="277" y="297"/>
                    </a:cubicBezTo>
                    <a:cubicBezTo>
                      <a:pt x="248" y="313"/>
                      <a:pt x="247" y="314"/>
                      <a:pt x="247" y="314"/>
                    </a:cubicBezTo>
                    <a:cubicBezTo>
                      <a:pt x="247" y="315"/>
                      <a:pt x="247" y="316"/>
                      <a:pt x="247" y="317"/>
                    </a:cubicBezTo>
                    <a:cubicBezTo>
                      <a:pt x="248" y="319"/>
                      <a:pt x="248" y="325"/>
                      <a:pt x="247" y="328"/>
                    </a:cubicBezTo>
                    <a:cubicBezTo>
                      <a:pt x="247" y="332"/>
                      <a:pt x="246" y="334"/>
                      <a:pt x="244" y="337"/>
                    </a:cubicBezTo>
                    <a:cubicBezTo>
                      <a:pt x="239" y="348"/>
                      <a:pt x="229" y="355"/>
                      <a:pt x="217" y="356"/>
                    </a:cubicBezTo>
                    <a:cubicBezTo>
                      <a:pt x="214" y="356"/>
                      <a:pt x="214" y="356"/>
                      <a:pt x="211" y="356"/>
                    </a:cubicBezTo>
                    <a:close/>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1" name="Freeform 78"/>
              <p:cNvSpPr>
                <a:spLocks noChangeArrowheads="1"/>
              </p:cNvSpPr>
              <p:nvPr/>
            </p:nvSpPr>
            <p:spPr bwMode="auto">
              <a:xfrm>
                <a:off x="1792" y="1255"/>
                <a:ext cx="158" cy="215"/>
              </a:xfrm>
              <a:custGeom>
                <a:avLst/>
                <a:gdLst>
                  <a:gd name="T0" fmla="*/ 1 w 429"/>
                  <a:gd name="T1" fmla="*/ 550 h 560"/>
                  <a:gd name="T2" fmla="*/ 9 w 429"/>
                  <a:gd name="T3" fmla="*/ 518 h 560"/>
                  <a:gd name="T4" fmla="*/ 419 w 429"/>
                  <a:gd name="T5" fmla="*/ 518 h 560"/>
                  <a:gd name="T6" fmla="*/ 428 w 429"/>
                  <a:gd name="T7" fmla="*/ 550 h 560"/>
                  <a:gd name="T8" fmla="*/ 214 w 429"/>
                  <a:gd name="T9" fmla="*/ 559 h 560"/>
                  <a:gd name="T10" fmla="*/ 5 w 429"/>
                  <a:gd name="T11" fmla="*/ 503 h 560"/>
                  <a:gd name="T12" fmla="*/ 1 w 429"/>
                  <a:gd name="T13" fmla="*/ 494 h 560"/>
                  <a:gd name="T14" fmla="*/ 81 w 429"/>
                  <a:gd name="T15" fmla="*/ 152 h 560"/>
                  <a:gd name="T16" fmla="*/ 136 w 429"/>
                  <a:gd name="T17" fmla="*/ 152 h 560"/>
                  <a:gd name="T18" fmla="*/ 191 w 429"/>
                  <a:gd name="T19" fmla="*/ 139 h 560"/>
                  <a:gd name="T20" fmla="*/ 188 w 429"/>
                  <a:gd name="T21" fmla="*/ 126 h 560"/>
                  <a:gd name="T22" fmla="*/ 34 w 429"/>
                  <a:gd name="T23" fmla="*/ 15 h 560"/>
                  <a:gd name="T24" fmla="*/ 31 w 429"/>
                  <a:gd name="T25" fmla="*/ 0 h 560"/>
                  <a:gd name="T26" fmla="*/ 397 w 429"/>
                  <a:gd name="T27" fmla="*/ 1 h 560"/>
                  <a:gd name="T28" fmla="*/ 361 w 429"/>
                  <a:gd name="T29" fmla="*/ 71 h 560"/>
                  <a:gd name="T30" fmla="*/ 241 w 429"/>
                  <a:gd name="T31" fmla="*/ 126 h 560"/>
                  <a:gd name="T32" fmla="*/ 237 w 429"/>
                  <a:gd name="T33" fmla="*/ 139 h 560"/>
                  <a:gd name="T34" fmla="*/ 292 w 429"/>
                  <a:gd name="T35" fmla="*/ 152 h 560"/>
                  <a:gd name="T36" fmla="*/ 347 w 429"/>
                  <a:gd name="T37" fmla="*/ 152 h 560"/>
                  <a:gd name="T38" fmla="*/ 428 w 429"/>
                  <a:gd name="T39" fmla="*/ 494 h 560"/>
                  <a:gd name="T40" fmla="*/ 423 w 429"/>
                  <a:gd name="T41" fmla="*/ 503 h 560"/>
                  <a:gd name="T42" fmla="*/ 225 w 429"/>
                  <a:gd name="T43" fmla="*/ 450 h 560"/>
                  <a:gd name="T44" fmla="*/ 341 w 429"/>
                  <a:gd name="T45" fmla="*/ 352 h 560"/>
                  <a:gd name="T46" fmla="*/ 290 w 429"/>
                  <a:gd name="T47" fmla="*/ 220 h 560"/>
                  <a:gd name="T48" fmla="*/ 93 w 429"/>
                  <a:gd name="T49" fmla="*/ 277 h 560"/>
                  <a:gd name="T50" fmla="*/ 96 w 429"/>
                  <a:gd name="T51" fmla="*/ 378 h 560"/>
                  <a:gd name="T52" fmla="*/ 178 w 429"/>
                  <a:gd name="T53" fmla="*/ 445 h 560"/>
                  <a:gd name="T54" fmla="*/ 225 w 429"/>
                  <a:gd name="T55" fmla="*/ 450 h 560"/>
                  <a:gd name="T56" fmla="*/ 199 w 429"/>
                  <a:gd name="T57" fmla="*/ 352 h 560"/>
                  <a:gd name="T58" fmla="*/ 182 w 429"/>
                  <a:gd name="T59" fmla="*/ 315 h 560"/>
                  <a:gd name="T60" fmla="*/ 238 w 429"/>
                  <a:gd name="T61" fmla="*/ 300 h 560"/>
                  <a:gd name="T62" fmla="*/ 271 w 429"/>
                  <a:gd name="T63" fmla="*/ 284 h 560"/>
                  <a:gd name="T64" fmla="*/ 309 w 429"/>
                  <a:gd name="T65" fmla="*/ 268 h 560"/>
                  <a:gd name="T66" fmla="*/ 277 w 429"/>
                  <a:gd name="T67" fmla="*/ 296 h 560"/>
                  <a:gd name="T68" fmla="*/ 247 w 429"/>
                  <a:gd name="T69" fmla="*/ 316 h 560"/>
                  <a:gd name="T70" fmla="*/ 225 w 429"/>
                  <a:gd name="T71" fmla="*/ 354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9" h="560">
                    <a:moveTo>
                      <a:pt x="9" y="559"/>
                    </a:moveTo>
                    <a:cubicBezTo>
                      <a:pt x="5" y="558"/>
                      <a:pt x="2" y="554"/>
                      <a:pt x="1" y="550"/>
                    </a:cubicBezTo>
                    <a:cubicBezTo>
                      <a:pt x="0" y="548"/>
                      <a:pt x="0" y="528"/>
                      <a:pt x="1" y="526"/>
                    </a:cubicBezTo>
                    <a:cubicBezTo>
                      <a:pt x="2" y="522"/>
                      <a:pt x="5" y="519"/>
                      <a:pt x="9" y="518"/>
                    </a:cubicBezTo>
                    <a:cubicBezTo>
                      <a:pt x="10" y="517"/>
                      <a:pt x="28" y="517"/>
                      <a:pt x="214" y="517"/>
                    </a:cubicBezTo>
                    <a:cubicBezTo>
                      <a:pt x="400" y="517"/>
                      <a:pt x="418" y="517"/>
                      <a:pt x="419" y="518"/>
                    </a:cubicBezTo>
                    <a:cubicBezTo>
                      <a:pt x="423" y="519"/>
                      <a:pt x="427" y="522"/>
                      <a:pt x="428" y="526"/>
                    </a:cubicBezTo>
                    <a:cubicBezTo>
                      <a:pt x="428" y="528"/>
                      <a:pt x="428" y="548"/>
                      <a:pt x="428" y="550"/>
                    </a:cubicBezTo>
                    <a:cubicBezTo>
                      <a:pt x="427" y="554"/>
                      <a:pt x="423" y="558"/>
                      <a:pt x="419" y="559"/>
                    </a:cubicBezTo>
                    <a:cubicBezTo>
                      <a:pt x="418" y="559"/>
                      <a:pt x="398" y="559"/>
                      <a:pt x="214" y="559"/>
                    </a:cubicBezTo>
                    <a:cubicBezTo>
                      <a:pt x="40" y="559"/>
                      <a:pt x="10" y="559"/>
                      <a:pt x="9" y="559"/>
                    </a:cubicBezTo>
                    <a:close/>
                    <a:moveTo>
                      <a:pt x="5" y="503"/>
                    </a:moveTo>
                    <a:cubicBezTo>
                      <a:pt x="3" y="503"/>
                      <a:pt x="1" y="501"/>
                      <a:pt x="1" y="499"/>
                    </a:cubicBezTo>
                    <a:cubicBezTo>
                      <a:pt x="0" y="498"/>
                      <a:pt x="0" y="497"/>
                      <a:pt x="1" y="494"/>
                    </a:cubicBezTo>
                    <a:cubicBezTo>
                      <a:pt x="2" y="490"/>
                      <a:pt x="74" y="160"/>
                      <a:pt x="74" y="159"/>
                    </a:cubicBezTo>
                    <a:cubicBezTo>
                      <a:pt x="75" y="156"/>
                      <a:pt x="78" y="153"/>
                      <a:pt x="81" y="152"/>
                    </a:cubicBezTo>
                    <a:lnTo>
                      <a:pt x="83" y="152"/>
                    </a:lnTo>
                    <a:lnTo>
                      <a:pt x="136" y="152"/>
                    </a:lnTo>
                    <a:cubicBezTo>
                      <a:pt x="166" y="152"/>
                      <a:pt x="191" y="152"/>
                      <a:pt x="191" y="151"/>
                    </a:cubicBezTo>
                    <a:cubicBezTo>
                      <a:pt x="191" y="151"/>
                      <a:pt x="191" y="149"/>
                      <a:pt x="191" y="139"/>
                    </a:cubicBezTo>
                    <a:lnTo>
                      <a:pt x="191" y="126"/>
                    </a:lnTo>
                    <a:lnTo>
                      <a:pt x="188" y="126"/>
                    </a:lnTo>
                    <a:cubicBezTo>
                      <a:pt x="167" y="124"/>
                      <a:pt x="148" y="119"/>
                      <a:pt x="129" y="111"/>
                    </a:cubicBezTo>
                    <a:cubicBezTo>
                      <a:pt x="81" y="92"/>
                      <a:pt x="46" y="56"/>
                      <a:pt x="34" y="15"/>
                    </a:cubicBezTo>
                    <a:cubicBezTo>
                      <a:pt x="33" y="10"/>
                      <a:pt x="31" y="2"/>
                      <a:pt x="31" y="0"/>
                    </a:cubicBezTo>
                    <a:lnTo>
                      <a:pt x="397" y="0"/>
                    </a:lnTo>
                    <a:lnTo>
                      <a:pt x="397" y="1"/>
                    </a:lnTo>
                    <a:cubicBezTo>
                      <a:pt x="397" y="2"/>
                      <a:pt x="396" y="8"/>
                      <a:pt x="395" y="12"/>
                    </a:cubicBezTo>
                    <a:cubicBezTo>
                      <a:pt x="390" y="33"/>
                      <a:pt x="378" y="54"/>
                      <a:pt x="361" y="71"/>
                    </a:cubicBezTo>
                    <a:cubicBezTo>
                      <a:pt x="335" y="97"/>
                      <a:pt x="298" y="116"/>
                      <a:pt x="257" y="123"/>
                    </a:cubicBezTo>
                    <a:cubicBezTo>
                      <a:pt x="253" y="124"/>
                      <a:pt x="246" y="125"/>
                      <a:pt x="241" y="126"/>
                    </a:cubicBezTo>
                    <a:cubicBezTo>
                      <a:pt x="239" y="126"/>
                      <a:pt x="238" y="126"/>
                      <a:pt x="238" y="126"/>
                    </a:cubicBezTo>
                    <a:cubicBezTo>
                      <a:pt x="237" y="126"/>
                      <a:pt x="237" y="129"/>
                      <a:pt x="237" y="139"/>
                    </a:cubicBezTo>
                    <a:cubicBezTo>
                      <a:pt x="237" y="150"/>
                      <a:pt x="237" y="151"/>
                      <a:pt x="238" y="151"/>
                    </a:cubicBezTo>
                    <a:cubicBezTo>
                      <a:pt x="238" y="152"/>
                      <a:pt x="262" y="152"/>
                      <a:pt x="292" y="152"/>
                    </a:cubicBezTo>
                    <a:lnTo>
                      <a:pt x="346" y="152"/>
                    </a:lnTo>
                    <a:lnTo>
                      <a:pt x="347" y="152"/>
                    </a:lnTo>
                    <a:cubicBezTo>
                      <a:pt x="351" y="153"/>
                      <a:pt x="353" y="156"/>
                      <a:pt x="354" y="159"/>
                    </a:cubicBezTo>
                    <a:cubicBezTo>
                      <a:pt x="355" y="160"/>
                      <a:pt x="427" y="490"/>
                      <a:pt x="428" y="494"/>
                    </a:cubicBezTo>
                    <a:cubicBezTo>
                      <a:pt x="428" y="497"/>
                      <a:pt x="428" y="498"/>
                      <a:pt x="428" y="499"/>
                    </a:cubicBezTo>
                    <a:cubicBezTo>
                      <a:pt x="427" y="501"/>
                      <a:pt x="426" y="503"/>
                      <a:pt x="423" y="503"/>
                    </a:cubicBezTo>
                    <a:cubicBezTo>
                      <a:pt x="422" y="504"/>
                      <a:pt x="6" y="504"/>
                      <a:pt x="5" y="503"/>
                    </a:cubicBezTo>
                    <a:close/>
                    <a:moveTo>
                      <a:pt x="225" y="450"/>
                    </a:moveTo>
                    <a:cubicBezTo>
                      <a:pt x="247" y="448"/>
                      <a:pt x="268" y="441"/>
                      <a:pt x="287" y="429"/>
                    </a:cubicBezTo>
                    <a:cubicBezTo>
                      <a:pt x="314" y="411"/>
                      <a:pt x="334" y="383"/>
                      <a:pt x="341" y="352"/>
                    </a:cubicBezTo>
                    <a:cubicBezTo>
                      <a:pt x="347" y="329"/>
                      <a:pt x="346" y="306"/>
                      <a:pt x="339" y="284"/>
                    </a:cubicBezTo>
                    <a:cubicBezTo>
                      <a:pt x="330" y="258"/>
                      <a:pt x="313" y="236"/>
                      <a:pt x="290" y="220"/>
                    </a:cubicBezTo>
                    <a:cubicBezTo>
                      <a:pt x="259" y="198"/>
                      <a:pt x="221" y="191"/>
                      <a:pt x="184" y="199"/>
                    </a:cubicBezTo>
                    <a:cubicBezTo>
                      <a:pt x="143" y="209"/>
                      <a:pt x="108" y="238"/>
                      <a:pt x="93" y="277"/>
                    </a:cubicBezTo>
                    <a:cubicBezTo>
                      <a:pt x="87" y="292"/>
                      <a:pt x="84" y="307"/>
                      <a:pt x="84" y="323"/>
                    </a:cubicBezTo>
                    <a:cubicBezTo>
                      <a:pt x="84" y="343"/>
                      <a:pt x="88" y="361"/>
                      <a:pt x="96" y="378"/>
                    </a:cubicBezTo>
                    <a:cubicBezTo>
                      <a:pt x="105" y="396"/>
                      <a:pt x="117" y="411"/>
                      <a:pt x="133" y="423"/>
                    </a:cubicBezTo>
                    <a:cubicBezTo>
                      <a:pt x="146" y="433"/>
                      <a:pt x="162" y="441"/>
                      <a:pt x="178" y="445"/>
                    </a:cubicBezTo>
                    <a:cubicBezTo>
                      <a:pt x="188" y="448"/>
                      <a:pt x="197" y="450"/>
                      <a:pt x="209" y="450"/>
                    </a:cubicBezTo>
                    <a:cubicBezTo>
                      <a:pt x="212" y="450"/>
                      <a:pt x="222" y="450"/>
                      <a:pt x="225" y="450"/>
                    </a:cubicBezTo>
                    <a:close/>
                    <a:moveTo>
                      <a:pt x="212" y="356"/>
                    </a:moveTo>
                    <a:cubicBezTo>
                      <a:pt x="207" y="355"/>
                      <a:pt x="203" y="354"/>
                      <a:pt x="199" y="352"/>
                    </a:cubicBezTo>
                    <a:cubicBezTo>
                      <a:pt x="189" y="347"/>
                      <a:pt x="182" y="337"/>
                      <a:pt x="181" y="326"/>
                    </a:cubicBezTo>
                    <a:cubicBezTo>
                      <a:pt x="181" y="322"/>
                      <a:pt x="181" y="318"/>
                      <a:pt x="182" y="315"/>
                    </a:cubicBezTo>
                    <a:cubicBezTo>
                      <a:pt x="183" y="309"/>
                      <a:pt x="186" y="305"/>
                      <a:pt x="190" y="301"/>
                    </a:cubicBezTo>
                    <a:cubicBezTo>
                      <a:pt x="203" y="288"/>
                      <a:pt x="225" y="287"/>
                      <a:pt x="238" y="300"/>
                    </a:cubicBezTo>
                    <a:cubicBezTo>
                      <a:pt x="239" y="302"/>
                      <a:pt x="239" y="302"/>
                      <a:pt x="240" y="302"/>
                    </a:cubicBezTo>
                    <a:cubicBezTo>
                      <a:pt x="240" y="301"/>
                      <a:pt x="254" y="293"/>
                      <a:pt x="271" y="284"/>
                    </a:cubicBezTo>
                    <a:cubicBezTo>
                      <a:pt x="288" y="275"/>
                      <a:pt x="302" y="267"/>
                      <a:pt x="303" y="267"/>
                    </a:cubicBezTo>
                    <a:cubicBezTo>
                      <a:pt x="305" y="266"/>
                      <a:pt x="308" y="267"/>
                      <a:pt x="309" y="268"/>
                    </a:cubicBezTo>
                    <a:cubicBezTo>
                      <a:pt x="312" y="271"/>
                      <a:pt x="312" y="276"/>
                      <a:pt x="309" y="278"/>
                    </a:cubicBezTo>
                    <a:cubicBezTo>
                      <a:pt x="309" y="279"/>
                      <a:pt x="294" y="287"/>
                      <a:pt x="277" y="296"/>
                    </a:cubicBezTo>
                    <a:cubicBezTo>
                      <a:pt x="260" y="306"/>
                      <a:pt x="246" y="314"/>
                      <a:pt x="246" y="314"/>
                    </a:cubicBezTo>
                    <a:cubicBezTo>
                      <a:pt x="246" y="314"/>
                      <a:pt x="247" y="315"/>
                      <a:pt x="247" y="316"/>
                    </a:cubicBezTo>
                    <a:cubicBezTo>
                      <a:pt x="248" y="322"/>
                      <a:pt x="248" y="328"/>
                      <a:pt x="246" y="334"/>
                    </a:cubicBezTo>
                    <a:cubicBezTo>
                      <a:pt x="242" y="343"/>
                      <a:pt x="235" y="351"/>
                      <a:pt x="225" y="354"/>
                    </a:cubicBezTo>
                    <a:cubicBezTo>
                      <a:pt x="221" y="355"/>
                      <a:pt x="215" y="356"/>
                      <a:pt x="212" y="356"/>
                    </a:cubicBezTo>
                    <a:close/>
                  </a:path>
                </a:pathLst>
              </a:custGeom>
              <a:solidFill>
                <a:srgbClr val="A2A2A2"/>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2" name="Freeform 79"/>
              <p:cNvSpPr>
                <a:spLocks noChangeArrowheads="1"/>
              </p:cNvSpPr>
              <p:nvPr/>
            </p:nvSpPr>
            <p:spPr bwMode="auto">
              <a:xfrm>
                <a:off x="1792" y="1255"/>
                <a:ext cx="158" cy="215"/>
              </a:xfrm>
              <a:custGeom>
                <a:avLst/>
                <a:gdLst>
                  <a:gd name="T0" fmla="*/ 1 w 429"/>
                  <a:gd name="T1" fmla="*/ 550 h 560"/>
                  <a:gd name="T2" fmla="*/ 9 w 429"/>
                  <a:gd name="T3" fmla="*/ 518 h 560"/>
                  <a:gd name="T4" fmla="*/ 428 w 429"/>
                  <a:gd name="T5" fmla="*/ 527 h 560"/>
                  <a:gd name="T6" fmla="*/ 419 w 429"/>
                  <a:gd name="T7" fmla="*/ 559 h 560"/>
                  <a:gd name="T8" fmla="*/ 10 w 429"/>
                  <a:gd name="T9" fmla="*/ 559 h 560"/>
                  <a:gd name="T10" fmla="*/ 1 w 429"/>
                  <a:gd name="T11" fmla="*/ 500 h 560"/>
                  <a:gd name="T12" fmla="*/ 75 w 429"/>
                  <a:gd name="T13" fmla="*/ 158 h 560"/>
                  <a:gd name="T14" fmla="*/ 83 w 429"/>
                  <a:gd name="T15" fmla="*/ 152 h 560"/>
                  <a:gd name="T16" fmla="*/ 191 w 429"/>
                  <a:gd name="T17" fmla="*/ 152 h 560"/>
                  <a:gd name="T18" fmla="*/ 191 w 429"/>
                  <a:gd name="T19" fmla="*/ 126 h 560"/>
                  <a:gd name="T20" fmla="*/ 187 w 429"/>
                  <a:gd name="T21" fmla="*/ 126 h 560"/>
                  <a:gd name="T22" fmla="*/ 54 w 429"/>
                  <a:gd name="T23" fmla="*/ 55 h 560"/>
                  <a:gd name="T24" fmla="*/ 31 w 429"/>
                  <a:gd name="T25" fmla="*/ 1 h 560"/>
                  <a:gd name="T26" fmla="*/ 397 w 429"/>
                  <a:gd name="T27" fmla="*/ 0 h 560"/>
                  <a:gd name="T28" fmla="*/ 397 w 429"/>
                  <a:gd name="T29" fmla="*/ 4 h 560"/>
                  <a:gd name="T30" fmla="*/ 280 w 429"/>
                  <a:gd name="T31" fmla="*/ 118 h 560"/>
                  <a:gd name="T32" fmla="*/ 238 w 429"/>
                  <a:gd name="T33" fmla="*/ 126 h 560"/>
                  <a:gd name="T34" fmla="*/ 237 w 429"/>
                  <a:gd name="T35" fmla="*/ 139 h 560"/>
                  <a:gd name="T36" fmla="*/ 291 w 429"/>
                  <a:gd name="T37" fmla="*/ 152 h 560"/>
                  <a:gd name="T38" fmla="*/ 347 w 429"/>
                  <a:gd name="T39" fmla="*/ 152 h 560"/>
                  <a:gd name="T40" fmla="*/ 428 w 429"/>
                  <a:gd name="T41" fmla="*/ 495 h 560"/>
                  <a:gd name="T42" fmla="*/ 424 w 429"/>
                  <a:gd name="T43" fmla="*/ 503 h 560"/>
                  <a:gd name="T44" fmla="*/ 214 w 429"/>
                  <a:gd name="T45" fmla="*/ 504 h 560"/>
                  <a:gd name="T46" fmla="*/ 224 w 429"/>
                  <a:gd name="T47" fmla="*/ 450 h 560"/>
                  <a:gd name="T48" fmla="*/ 279 w 429"/>
                  <a:gd name="T49" fmla="*/ 434 h 560"/>
                  <a:gd name="T50" fmla="*/ 342 w 429"/>
                  <a:gd name="T51" fmla="*/ 295 h 560"/>
                  <a:gd name="T52" fmla="*/ 250 w 429"/>
                  <a:gd name="T53" fmla="*/ 201 h 560"/>
                  <a:gd name="T54" fmla="*/ 108 w 429"/>
                  <a:gd name="T55" fmla="*/ 249 h 560"/>
                  <a:gd name="T56" fmla="*/ 104 w 429"/>
                  <a:gd name="T57" fmla="*/ 392 h 560"/>
                  <a:gd name="T58" fmla="*/ 157 w 429"/>
                  <a:gd name="T59" fmla="*/ 438 h 560"/>
                  <a:gd name="T60" fmla="*/ 224 w 429"/>
                  <a:gd name="T61" fmla="*/ 450 h 560"/>
                  <a:gd name="T62" fmla="*/ 182 w 429"/>
                  <a:gd name="T63" fmla="*/ 332 h 560"/>
                  <a:gd name="T64" fmla="*/ 183 w 429"/>
                  <a:gd name="T65" fmla="*/ 313 h 560"/>
                  <a:gd name="T66" fmla="*/ 237 w 429"/>
                  <a:gd name="T67" fmla="*/ 300 h 560"/>
                  <a:gd name="T68" fmla="*/ 271 w 429"/>
                  <a:gd name="T69" fmla="*/ 284 h 560"/>
                  <a:gd name="T70" fmla="*/ 308 w 429"/>
                  <a:gd name="T71" fmla="*/ 267 h 560"/>
                  <a:gd name="T72" fmla="*/ 309 w 429"/>
                  <a:gd name="T73" fmla="*/ 278 h 560"/>
                  <a:gd name="T74" fmla="*/ 246 w 429"/>
                  <a:gd name="T75" fmla="*/ 314 h 560"/>
                  <a:gd name="T76" fmla="*/ 237 w 429"/>
                  <a:gd name="T77" fmla="*/ 346 h 560"/>
                  <a:gd name="T78" fmla="*/ 211 w 429"/>
                  <a:gd name="T79" fmla="*/ 35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9" h="560">
                    <a:moveTo>
                      <a:pt x="10" y="559"/>
                    </a:moveTo>
                    <a:cubicBezTo>
                      <a:pt x="5" y="557"/>
                      <a:pt x="2" y="554"/>
                      <a:pt x="1" y="550"/>
                    </a:cubicBezTo>
                    <a:cubicBezTo>
                      <a:pt x="0" y="548"/>
                      <a:pt x="0" y="529"/>
                      <a:pt x="1" y="527"/>
                    </a:cubicBezTo>
                    <a:cubicBezTo>
                      <a:pt x="2" y="522"/>
                      <a:pt x="5" y="519"/>
                      <a:pt x="9" y="518"/>
                    </a:cubicBezTo>
                    <a:cubicBezTo>
                      <a:pt x="11" y="517"/>
                      <a:pt x="417" y="517"/>
                      <a:pt x="419" y="518"/>
                    </a:cubicBezTo>
                    <a:cubicBezTo>
                      <a:pt x="423" y="519"/>
                      <a:pt x="426" y="522"/>
                      <a:pt x="428" y="527"/>
                    </a:cubicBezTo>
                    <a:cubicBezTo>
                      <a:pt x="428" y="529"/>
                      <a:pt x="428" y="548"/>
                      <a:pt x="428" y="550"/>
                    </a:cubicBezTo>
                    <a:cubicBezTo>
                      <a:pt x="426" y="554"/>
                      <a:pt x="423" y="558"/>
                      <a:pt x="419" y="559"/>
                    </a:cubicBezTo>
                    <a:cubicBezTo>
                      <a:pt x="417" y="559"/>
                      <a:pt x="395" y="559"/>
                      <a:pt x="214" y="559"/>
                    </a:cubicBezTo>
                    <a:cubicBezTo>
                      <a:pt x="38" y="559"/>
                      <a:pt x="11" y="559"/>
                      <a:pt x="10" y="559"/>
                    </a:cubicBezTo>
                    <a:close/>
                    <a:moveTo>
                      <a:pt x="5" y="503"/>
                    </a:moveTo>
                    <a:cubicBezTo>
                      <a:pt x="3" y="503"/>
                      <a:pt x="2" y="501"/>
                      <a:pt x="1" y="500"/>
                    </a:cubicBezTo>
                    <a:cubicBezTo>
                      <a:pt x="1" y="499"/>
                      <a:pt x="1" y="498"/>
                      <a:pt x="1" y="497"/>
                    </a:cubicBezTo>
                    <a:cubicBezTo>
                      <a:pt x="1" y="495"/>
                      <a:pt x="74" y="159"/>
                      <a:pt x="75" y="158"/>
                    </a:cubicBezTo>
                    <a:cubicBezTo>
                      <a:pt x="76" y="155"/>
                      <a:pt x="78" y="153"/>
                      <a:pt x="81" y="152"/>
                    </a:cubicBezTo>
                    <a:lnTo>
                      <a:pt x="83" y="152"/>
                    </a:lnTo>
                    <a:lnTo>
                      <a:pt x="137" y="152"/>
                    </a:lnTo>
                    <a:lnTo>
                      <a:pt x="191" y="152"/>
                    </a:lnTo>
                    <a:lnTo>
                      <a:pt x="191" y="139"/>
                    </a:lnTo>
                    <a:lnTo>
                      <a:pt x="191" y="126"/>
                    </a:lnTo>
                    <a:cubicBezTo>
                      <a:pt x="190" y="126"/>
                      <a:pt x="189" y="126"/>
                      <a:pt x="187" y="126"/>
                    </a:cubicBezTo>
                    <a:cubicBezTo>
                      <a:pt x="172" y="124"/>
                      <a:pt x="155" y="120"/>
                      <a:pt x="141" y="116"/>
                    </a:cubicBezTo>
                    <a:cubicBezTo>
                      <a:pt x="104" y="103"/>
                      <a:pt x="74" y="82"/>
                      <a:pt x="54" y="55"/>
                    </a:cubicBezTo>
                    <a:cubicBezTo>
                      <a:pt x="42" y="39"/>
                      <a:pt x="34" y="21"/>
                      <a:pt x="32" y="4"/>
                    </a:cubicBezTo>
                    <a:cubicBezTo>
                      <a:pt x="31" y="2"/>
                      <a:pt x="31" y="1"/>
                      <a:pt x="31" y="1"/>
                    </a:cubicBezTo>
                    <a:lnTo>
                      <a:pt x="31" y="0"/>
                    </a:lnTo>
                    <a:lnTo>
                      <a:pt x="397" y="0"/>
                    </a:lnTo>
                    <a:lnTo>
                      <a:pt x="397" y="1"/>
                    </a:lnTo>
                    <a:cubicBezTo>
                      <a:pt x="397" y="1"/>
                      <a:pt x="397" y="2"/>
                      <a:pt x="397" y="4"/>
                    </a:cubicBezTo>
                    <a:cubicBezTo>
                      <a:pt x="394" y="21"/>
                      <a:pt x="386" y="39"/>
                      <a:pt x="374" y="55"/>
                    </a:cubicBezTo>
                    <a:cubicBezTo>
                      <a:pt x="353" y="84"/>
                      <a:pt x="320" y="106"/>
                      <a:pt x="280" y="118"/>
                    </a:cubicBezTo>
                    <a:cubicBezTo>
                      <a:pt x="267" y="122"/>
                      <a:pt x="254" y="124"/>
                      <a:pt x="242" y="126"/>
                    </a:cubicBezTo>
                    <a:cubicBezTo>
                      <a:pt x="240" y="126"/>
                      <a:pt x="238" y="126"/>
                      <a:pt x="238" y="126"/>
                    </a:cubicBezTo>
                    <a:lnTo>
                      <a:pt x="237" y="126"/>
                    </a:lnTo>
                    <a:lnTo>
                      <a:pt x="237" y="139"/>
                    </a:lnTo>
                    <a:lnTo>
                      <a:pt x="237" y="152"/>
                    </a:lnTo>
                    <a:lnTo>
                      <a:pt x="291" y="152"/>
                    </a:lnTo>
                    <a:lnTo>
                      <a:pt x="346" y="152"/>
                    </a:lnTo>
                    <a:lnTo>
                      <a:pt x="347" y="152"/>
                    </a:lnTo>
                    <a:cubicBezTo>
                      <a:pt x="351" y="154"/>
                      <a:pt x="353" y="156"/>
                      <a:pt x="354" y="160"/>
                    </a:cubicBezTo>
                    <a:cubicBezTo>
                      <a:pt x="355" y="161"/>
                      <a:pt x="426" y="485"/>
                      <a:pt x="428" y="495"/>
                    </a:cubicBezTo>
                    <a:cubicBezTo>
                      <a:pt x="428" y="498"/>
                      <a:pt x="428" y="500"/>
                      <a:pt x="426" y="502"/>
                    </a:cubicBezTo>
                    <a:cubicBezTo>
                      <a:pt x="425" y="502"/>
                      <a:pt x="425" y="503"/>
                      <a:pt x="424" y="503"/>
                    </a:cubicBezTo>
                    <a:lnTo>
                      <a:pt x="422" y="504"/>
                    </a:lnTo>
                    <a:lnTo>
                      <a:pt x="214" y="504"/>
                    </a:lnTo>
                    <a:cubicBezTo>
                      <a:pt x="31" y="504"/>
                      <a:pt x="6" y="503"/>
                      <a:pt x="5" y="503"/>
                    </a:cubicBezTo>
                    <a:close/>
                    <a:moveTo>
                      <a:pt x="224" y="450"/>
                    </a:moveTo>
                    <a:cubicBezTo>
                      <a:pt x="238" y="449"/>
                      <a:pt x="251" y="446"/>
                      <a:pt x="264" y="441"/>
                    </a:cubicBezTo>
                    <a:cubicBezTo>
                      <a:pt x="268" y="440"/>
                      <a:pt x="276" y="436"/>
                      <a:pt x="279" y="434"/>
                    </a:cubicBezTo>
                    <a:cubicBezTo>
                      <a:pt x="295" y="425"/>
                      <a:pt x="310" y="412"/>
                      <a:pt x="320" y="398"/>
                    </a:cubicBezTo>
                    <a:cubicBezTo>
                      <a:pt x="342" y="368"/>
                      <a:pt x="350" y="330"/>
                      <a:pt x="342" y="295"/>
                    </a:cubicBezTo>
                    <a:cubicBezTo>
                      <a:pt x="335" y="266"/>
                      <a:pt x="318" y="240"/>
                      <a:pt x="293" y="222"/>
                    </a:cubicBezTo>
                    <a:cubicBezTo>
                      <a:pt x="280" y="212"/>
                      <a:pt x="266" y="205"/>
                      <a:pt x="250" y="201"/>
                    </a:cubicBezTo>
                    <a:cubicBezTo>
                      <a:pt x="232" y="196"/>
                      <a:pt x="212" y="195"/>
                      <a:pt x="192" y="198"/>
                    </a:cubicBezTo>
                    <a:cubicBezTo>
                      <a:pt x="158" y="203"/>
                      <a:pt x="128" y="222"/>
                      <a:pt x="108" y="249"/>
                    </a:cubicBezTo>
                    <a:cubicBezTo>
                      <a:pt x="92" y="271"/>
                      <a:pt x="83" y="297"/>
                      <a:pt x="83" y="323"/>
                    </a:cubicBezTo>
                    <a:cubicBezTo>
                      <a:pt x="83" y="348"/>
                      <a:pt x="91" y="372"/>
                      <a:pt x="104" y="392"/>
                    </a:cubicBezTo>
                    <a:cubicBezTo>
                      <a:pt x="114" y="407"/>
                      <a:pt x="127" y="419"/>
                      <a:pt x="141" y="429"/>
                    </a:cubicBezTo>
                    <a:cubicBezTo>
                      <a:pt x="147" y="433"/>
                      <a:pt x="151" y="435"/>
                      <a:pt x="157" y="438"/>
                    </a:cubicBezTo>
                    <a:cubicBezTo>
                      <a:pt x="173" y="446"/>
                      <a:pt x="191" y="450"/>
                      <a:pt x="210" y="451"/>
                    </a:cubicBezTo>
                    <a:cubicBezTo>
                      <a:pt x="213" y="451"/>
                      <a:pt x="221" y="450"/>
                      <a:pt x="224" y="450"/>
                    </a:cubicBezTo>
                    <a:close/>
                    <a:moveTo>
                      <a:pt x="211" y="356"/>
                    </a:moveTo>
                    <a:cubicBezTo>
                      <a:pt x="197" y="354"/>
                      <a:pt x="186" y="345"/>
                      <a:pt x="182" y="332"/>
                    </a:cubicBezTo>
                    <a:cubicBezTo>
                      <a:pt x="181" y="329"/>
                      <a:pt x="181" y="327"/>
                      <a:pt x="181" y="323"/>
                    </a:cubicBezTo>
                    <a:cubicBezTo>
                      <a:pt x="181" y="319"/>
                      <a:pt x="181" y="316"/>
                      <a:pt x="183" y="313"/>
                    </a:cubicBezTo>
                    <a:cubicBezTo>
                      <a:pt x="187" y="300"/>
                      <a:pt x="200" y="291"/>
                      <a:pt x="214" y="291"/>
                    </a:cubicBezTo>
                    <a:cubicBezTo>
                      <a:pt x="223" y="291"/>
                      <a:pt x="231" y="294"/>
                      <a:pt x="237" y="300"/>
                    </a:cubicBezTo>
                    <a:cubicBezTo>
                      <a:pt x="239" y="302"/>
                      <a:pt x="240" y="302"/>
                      <a:pt x="240" y="302"/>
                    </a:cubicBezTo>
                    <a:cubicBezTo>
                      <a:pt x="240" y="302"/>
                      <a:pt x="254" y="294"/>
                      <a:pt x="271" y="284"/>
                    </a:cubicBezTo>
                    <a:cubicBezTo>
                      <a:pt x="288" y="275"/>
                      <a:pt x="302" y="267"/>
                      <a:pt x="303" y="267"/>
                    </a:cubicBezTo>
                    <a:cubicBezTo>
                      <a:pt x="304" y="266"/>
                      <a:pt x="306" y="267"/>
                      <a:pt x="308" y="267"/>
                    </a:cubicBezTo>
                    <a:cubicBezTo>
                      <a:pt x="310" y="269"/>
                      <a:pt x="311" y="271"/>
                      <a:pt x="311" y="273"/>
                    </a:cubicBezTo>
                    <a:cubicBezTo>
                      <a:pt x="311" y="275"/>
                      <a:pt x="310" y="277"/>
                      <a:pt x="309" y="278"/>
                    </a:cubicBezTo>
                    <a:cubicBezTo>
                      <a:pt x="308" y="279"/>
                      <a:pt x="294" y="287"/>
                      <a:pt x="277" y="296"/>
                    </a:cubicBezTo>
                    <a:cubicBezTo>
                      <a:pt x="260" y="306"/>
                      <a:pt x="247" y="313"/>
                      <a:pt x="246" y="314"/>
                    </a:cubicBezTo>
                    <a:cubicBezTo>
                      <a:pt x="246" y="314"/>
                      <a:pt x="246" y="314"/>
                      <a:pt x="247" y="316"/>
                    </a:cubicBezTo>
                    <a:cubicBezTo>
                      <a:pt x="249" y="327"/>
                      <a:pt x="246" y="339"/>
                      <a:pt x="237" y="346"/>
                    </a:cubicBezTo>
                    <a:cubicBezTo>
                      <a:pt x="233" y="351"/>
                      <a:pt x="226" y="354"/>
                      <a:pt x="220" y="355"/>
                    </a:cubicBezTo>
                    <a:cubicBezTo>
                      <a:pt x="218" y="355"/>
                      <a:pt x="213" y="356"/>
                      <a:pt x="211" y="356"/>
                    </a:cubicBezTo>
                    <a:close/>
                  </a:path>
                </a:pathLst>
              </a:custGeom>
              <a:solidFill>
                <a:srgbClr val="5B5B5B"/>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3" name="Freeform 80"/>
              <p:cNvSpPr>
                <a:spLocks noChangeArrowheads="1"/>
              </p:cNvSpPr>
              <p:nvPr/>
            </p:nvSpPr>
            <p:spPr bwMode="auto">
              <a:xfrm>
                <a:off x="1792" y="1255"/>
                <a:ext cx="158" cy="215"/>
              </a:xfrm>
              <a:custGeom>
                <a:avLst/>
                <a:gdLst>
                  <a:gd name="T0" fmla="*/ 10 w 429"/>
                  <a:gd name="T1" fmla="*/ 559 h 560"/>
                  <a:gd name="T2" fmla="*/ 1 w 429"/>
                  <a:gd name="T3" fmla="*/ 551 h 560"/>
                  <a:gd name="T4" fmla="*/ 1 w 429"/>
                  <a:gd name="T5" fmla="*/ 527 h 560"/>
                  <a:gd name="T6" fmla="*/ 4 w 429"/>
                  <a:gd name="T7" fmla="*/ 521 h 560"/>
                  <a:gd name="T8" fmla="*/ 214 w 429"/>
                  <a:gd name="T9" fmla="*/ 518 h 560"/>
                  <a:gd name="T10" fmla="*/ 424 w 429"/>
                  <a:gd name="T11" fmla="*/ 521 h 560"/>
                  <a:gd name="T12" fmla="*/ 428 w 429"/>
                  <a:gd name="T13" fmla="*/ 527 h 560"/>
                  <a:gd name="T14" fmla="*/ 427 w 429"/>
                  <a:gd name="T15" fmla="*/ 551 h 560"/>
                  <a:gd name="T16" fmla="*/ 418 w 429"/>
                  <a:gd name="T17" fmla="*/ 559 h 560"/>
                  <a:gd name="T18" fmla="*/ 11 w 429"/>
                  <a:gd name="T19" fmla="*/ 559 h 560"/>
                  <a:gd name="T20" fmla="*/ 1 w 429"/>
                  <a:gd name="T21" fmla="*/ 500 h 560"/>
                  <a:gd name="T22" fmla="*/ 1 w 429"/>
                  <a:gd name="T23" fmla="*/ 495 h 560"/>
                  <a:gd name="T24" fmla="*/ 75 w 429"/>
                  <a:gd name="T25" fmla="*/ 158 h 560"/>
                  <a:gd name="T26" fmla="*/ 83 w 429"/>
                  <a:gd name="T27" fmla="*/ 152 h 560"/>
                  <a:gd name="T28" fmla="*/ 191 w 429"/>
                  <a:gd name="T29" fmla="*/ 152 h 560"/>
                  <a:gd name="T30" fmla="*/ 191 w 429"/>
                  <a:gd name="T31" fmla="*/ 126 h 560"/>
                  <a:gd name="T32" fmla="*/ 136 w 429"/>
                  <a:gd name="T33" fmla="*/ 113 h 560"/>
                  <a:gd name="T34" fmla="*/ 41 w 429"/>
                  <a:gd name="T35" fmla="*/ 32 h 560"/>
                  <a:gd name="T36" fmla="*/ 31 w 429"/>
                  <a:gd name="T37" fmla="*/ 0 h 560"/>
                  <a:gd name="T38" fmla="*/ 397 w 429"/>
                  <a:gd name="T39" fmla="*/ 0 h 560"/>
                  <a:gd name="T40" fmla="*/ 397 w 429"/>
                  <a:gd name="T41" fmla="*/ 3 h 560"/>
                  <a:gd name="T42" fmla="*/ 341 w 429"/>
                  <a:gd name="T43" fmla="*/ 87 h 560"/>
                  <a:gd name="T44" fmla="*/ 241 w 429"/>
                  <a:gd name="T45" fmla="*/ 125 h 560"/>
                  <a:gd name="T46" fmla="*/ 237 w 429"/>
                  <a:gd name="T47" fmla="*/ 139 h 560"/>
                  <a:gd name="T48" fmla="*/ 290 w 429"/>
                  <a:gd name="T49" fmla="*/ 152 h 560"/>
                  <a:gd name="T50" fmla="*/ 353 w 429"/>
                  <a:gd name="T51" fmla="*/ 158 h 560"/>
                  <a:gd name="T52" fmla="*/ 395 w 429"/>
                  <a:gd name="T53" fmla="*/ 349 h 560"/>
                  <a:gd name="T54" fmla="*/ 428 w 429"/>
                  <a:gd name="T55" fmla="*/ 497 h 560"/>
                  <a:gd name="T56" fmla="*/ 427 w 429"/>
                  <a:gd name="T57" fmla="*/ 500 h 560"/>
                  <a:gd name="T58" fmla="*/ 214 w 429"/>
                  <a:gd name="T59" fmla="*/ 503 h 560"/>
                  <a:gd name="T60" fmla="*/ 224 w 429"/>
                  <a:gd name="T61" fmla="*/ 450 h 560"/>
                  <a:gd name="T62" fmla="*/ 336 w 429"/>
                  <a:gd name="T63" fmla="*/ 370 h 560"/>
                  <a:gd name="T64" fmla="*/ 262 w 429"/>
                  <a:gd name="T65" fmla="*/ 204 h 560"/>
                  <a:gd name="T66" fmla="*/ 92 w 429"/>
                  <a:gd name="T67" fmla="*/ 276 h 560"/>
                  <a:gd name="T68" fmla="*/ 204 w 429"/>
                  <a:gd name="T69" fmla="*/ 450 h 560"/>
                  <a:gd name="T70" fmla="*/ 210 w 429"/>
                  <a:gd name="T71" fmla="*/ 355 h 560"/>
                  <a:gd name="T72" fmla="*/ 183 w 429"/>
                  <a:gd name="T73" fmla="*/ 313 h 560"/>
                  <a:gd name="T74" fmla="*/ 237 w 429"/>
                  <a:gd name="T75" fmla="*/ 300 h 560"/>
                  <a:gd name="T76" fmla="*/ 240 w 429"/>
                  <a:gd name="T77" fmla="*/ 302 h 560"/>
                  <a:gd name="T78" fmla="*/ 302 w 429"/>
                  <a:gd name="T79" fmla="*/ 267 h 560"/>
                  <a:gd name="T80" fmla="*/ 311 w 429"/>
                  <a:gd name="T81" fmla="*/ 271 h 560"/>
                  <a:gd name="T82" fmla="*/ 309 w 429"/>
                  <a:gd name="T83" fmla="*/ 278 h 560"/>
                  <a:gd name="T84" fmla="*/ 246 w 429"/>
                  <a:gd name="T85" fmla="*/ 314 h 560"/>
                  <a:gd name="T86" fmla="*/ 247 w 429"/>
                  <a:gd name="T87" fmla="*/ 323 h 560"/>
                  <a:gd name="T88" fmla="*/ 230 w 429"/>
                  <a:gd name="T89" fmla="*/ 352 h 560"/>
                  <a:gd name="T90" fmla="*/ 210 w 429"/>
                  <a:gd name="T91" fmla="*/ 355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560">
                    <a:moveTo>
                      <a:pt x="11" y="559"/>
                    </a:moveTo>
                    <a:cubicBezTo>
                      <a:pt x="10" y="559"/>
                      <a:pt x="10" y="559"/>
                      <a:pt x="10" y="559"/>
                    </a:cubicBezTo>
                    <a:cubicBezTo>
                      <a:pt x="10" y="558"/>
                      <a:pt x="9" y="558"/>
                      <a:pt x="9" y="558"/>
                    </a:cubicBezTo>
                    <a:cubicBezTo>
                      <a:pt x="5" y="557"/>
                      <a:pt x="2" y="554"/>
                      <a:pt x="1" y="551"/>
                    </a:cubicBezTo>
                    <a:cubicBezTo>
                      <a:pt x="1" y="550"/>
                      <a:pt x="1" y="550"/>
                      <a:pt x="1" y="550"/>
                    </a:cubicBezTo>
                    <a:cubicBezTo>
                      <a:pt x="0" y="549"/>
                      <a:pt x="0" y="527"/>
                      <a:pt x="1" y="527"/>
                    </a:cubicBezTo>
                    <a:cubicBezTo>
                      <a:pt x="1" y="527"/>
                      <a:pt x="1" y="526"/>
                      <a:pt x="1" y="526"/>
                    </a:cubicBezTo>
                    <a:cubicBezTo>
                      <a:pt x="2" y="524"/>
                      <a:pt x="3" y="522"/>
                      <a:pt x="4" y="521"/>
                    </a:cubicBezTo>
                    <a:cubicBezTo>
                      <a:pt x="6" y="520"/>
                      <a:pt x="7" y="519"/>
                      <a:pt x="9" y="518"/>
                    </a:cubicBezTo>
                    <a:cubicBezTo>
                      <a:pt x="10" y="518"/>
                      <a:pt x="27" y="518"/>
                      <a:pt x="214" y="518"/>
                    </a:cubicBezTo>
                    <a:cubicBezTo>
                      <a:pt x="413" y="518"/>
                      <a:pt x="418" y="518"/>
                      <a:pt x="419" y="518"/>
                    </a:cubicBezTo>
                    <a:cubicBezTo>
                      <a:pt x="422" y="519"/>
                      <a:pt x="423" y="520"/>
                      <a:pt x="424" y="521"/>
                    </a:cubicBezTo>
                    <a:cubicBezTo>
                      <a:pt x="426" y="522"/>
                      <a:pt x="427" y="525"/>
                      <a:pt x="427" y="526"/>
                    </a:cubicBezTo>
                    <a:cubicBezTo>
                      <a:pt x="427" y="526"/>
                      <a:pt x="427" y="527"/>
                      <a:pt x="428" y="527"/>
                    </a:cubicBezTo>
                    <a:cubicBezTo>
                      <a:pt x="428" y="527"/>
                      <a:pt x="428" y="550"/>
                      <a:pt x="428" y="550"/>
                    </a:cubicBezTo>
                    <a:cubicBezTo>
                      <a:pt x="427" y="550"/>
                      <a:pt x="427" y="550"/>
                      <a:pt x="427" y="551"/>
                    </a:cubicBezTo>
                    <a:cubicBezTo>
                      <a:pt x="426" y="554"/>
                      <a:pt x="423" y="557"/>
                      <a:pt x="420" y="558"/>
                    </a:cubicBezTo>
                    <a:cubicBezTo>
                      <a:pt x="419" y="558"/>
                      <a:pt x="419" y="559"/>
                      <a:pt x="418" y="559"/>
                    </a:cubicBezTo>
                    <a:cubicBezTo>
                      <a:pt x="418" y="559"/>
                      <a:pt x="357" y="559"/>
                      <a:pt x="215" y="559"/>
                    </a:cubicBezTo>
                    <a:cubicBezTo>
                      <a:pt x="103" y="559"/>
                      <a:pt x="11" y="559"/>
                      <a:pt x="11" y="559"/>
                    </a:cubicBezTo>
                    <a:close/>
                    <a:moveTo>
                      <a:pt x="5" y="503"/>
                    </a:moveTo>
                    <a:cubicBezTo>
                      <a:pt x="3" y="502"/>
                      <a:pt x="2" y="501"/>
                      <a:pt x="1" y="500"/>
                    </a:cubicBezTo>
                    <a:cubicBezTo>
                      <a:pt x="1" y="499"/>
                      <a:pt x="1" y="499"/>
                      <a:pt x="1" y="499"/>
                    </a:cubicBezTo>
                    <a:cubicBezTo>
                      <a:pt x="0" y="499"/>
                      <a:pt x="1" y="495"/>
                      <a:pt x="1" y="495"/>
                    </a:cubicBezTo>
                    <a:cubicBezTo>
                      <a:pt x="1" y="495"/>
                      <a:pt x="17" y="422"/>
                      <a:pt x="36" y="333"/>
                    </a:cubicBezTo>
                    <a:cubicBezTo>
                      <a:pt x="78" y="140"/>
                      <a:pt x="74" y="160"/>
                      <a:pt x="75" y="158"/>
                    </a:cubicBezTo>
                    <a:cubicBezTo>
                      <a:pt x="76" y="156"/>
                      <a:pt x="78" y="154"/>
                      <a:pt x="81" y="153"/>
                    </a:cubicBezTo>
                    <a:lnTo>
                      <a:pt x="83" y="152"/>
                    </a:lnTo>
                    <a:lnTo>
                      <a:pt x="137" y="152"/>
                    </a:lnTo>
                    <a:cubicBezTo>
                      <a:pt x="179" y="152"/>
                      <a:pt x="191" y="152"/>
                      <a:pt x="191" y="152"/>
                    </a:cubicBezTo>
                    <a:cubicBezTo>
                      <a:pt x="191" y="151"/>
                      <a:pt x="191" y="146"/>
                      <a:pt x="191" y="139"/>
                    </a:cubicBezTo>
                    <a:cubicBezTo>
                      <a:pt x="191" y="129"/>
                      <a:pt x="191" y="126"/>
                      <a:pt x="191" y="126"/>
                    </a:cubicBezTo>
                    <a:cubicBezTo>
                      <a:pt x="191" y="126"/>
                      <a:pt x="189" y="126"/>
                      <a:pt x="187" y="125"/>
                    </a:cubicBezTo>
                    <a:cubicBezTo>
                      <a:pt x="171" y="124"/>
                      <a:pt x="152" y="119"/>
                      <a:pt x="136" y="113"/>
                    </a:cubicBezTo>
                    <a:cubicBezTo>
                      <a:pt x="100" y="100"/>
                      <a:pt x="70" y="78"/>
                      <a:pt x="51" y="50"/>
                    </a:cubicBezTo>
                    <a:cubicBezTo>
                      <a:pt x="47" y="44"/>
                      <a:pt x="44" y="38"/>
                      <a:pt x="41" y="32"/>
                    </a:cubicBezTo>
                    <a:cubicBezTo>
                      <a:pt x="36" y="23"/>
                      <a:pt x="33" y="12"/>
                      <a:pt x="32" y="3"/>
                    </a:cubicBezTo>
                    <a:cubicBezTo>
                      <a:pt x="31" y="2"/>
                      <a:pt x="31" y="0"/>
                      <a:pt x="31" y="0"/>
                    </a:cubicBezTo>
                    <a:cubicBezTo>
                      <a:pt x="31" y="0"/>
                      <a:pt x="68" y="0"/>
                      <a:pt x="214" y="0"/>
                    </a:cubicBezTo>
                    <a:cubicBezTo>
                      <a:pt x="336" y="0"/>
                      <a:pt x="397" y="0"/>
                      <a:pt x="397" y="0"/>
                    </a:cubicBezTo>
                    <a:cubicBezTo>
                      <a:pt x="397" y="0"/>
                      <a:pt x="397" y="0"/>
                      <a:pt x="397" y="0"/>
                    </a:cubicBezTo>
                    <a:cubicBezTo>
                      <a:pt x="397" y="0"/>
                      <a:pt x="397" y="2"/>
                      <a:pt x="397" y="3"/>
                    </a:cubicBezTo>
                    <a:cubicBezTo>
                      <a:pt x="396" y="10"/>
                      <a:pt x="393" y="19"/>
                      <a:pt x="390" y="27"/>
                    </a:cubicBezTo>
                    <a:cubicBezTo>
                      <a:pt x="381" y="49"/>
                      <a:pt x="364" y="71"/>
                      <a:pt x="341" y="87"/>
                    </a:cubicBezTo>
                    <a:cubicBezTo>
                      <a:pt x="323" y="101"/>
                      <a:pt x="302" y="111"/>
                      <a:pt x="279" y="118"/>
                    </a:cubicBezTo>
                    <a:cubicBezTo>
                      <a:pt x="267" y="121"/>
                      <a:pt x="253" y="124"/>
                      <a:pt x="241" y="125"/>
                    </a:cubicBezTo>
                    <a:cubicBezTo>
                      <a:pt x="239" y="126"/>
                      <a:pt x="237" y="126"/>
                      <a:pt x="237" y="126"/>
                    </a:cubicBezTo>
                    <a:cubicBezTo>
                      <a:pt x="237" y="126"/>
                      <a:pt x="237" y="129"/>
                      <a:pt x="237" y="139"/>
                    </a:cubicBezTo>
                    <a:cubicBezTo>
                      <a:pt x="237" y="146"/>
                      <a:pt x="237" y="151"/>
                      <a:pt x="237" y="151"/>
                    </a:cubicBezTo>
                    <a:cubicBezTo>
                      <a:pt x="237" y="152"/>
                      <a:pt x="242" y="152"/>
                      <a:pt x="290" y="152"/>
                    </a:cubicBezTo>
                    <a:cubicBezTo>
                      <a:pt x="320" y="152"/>
                      <a:pt x="344" y="152"/>
                      <a:pt x="345" y="152"/>
                    </a:cubicBezTo>
                    <a:cubicBezTo>
                      <a:pt x="348" y="153"/>
                      <a:pt x="352" y="155"/>
                      <a:pt x="353" y="158"/>
                    </a:cubicBezTo>
                    <a:cubicBezTo>
                      <a:pt x="354" y="159"/>
                      <a:pt x="355" y="164"/>
                      <a:pt x="359" y="181"/>
                    </a:cubicBezTo>
                    <a:cubicBezTo>
                      <a:pt x="361" y="193"/>
                      <a:pt x="378" y="269"/>
                      <a:pt x="395" y="349"/>
                    </a:cubicBezTo>
                    <a:cubicBezTo>
                      <a:pt x="413" y="429"/>
                      <a:pt x="427" y="495"/>
                      <a:pt x="428" y="495"/>
                    </a:cubicBezTo>
                    <a:cubicBezTo>
                      <a:pt x="428" y="495"/>
                      <a:pt x="428" y="496"/>
                      <a:pt x="428" y="497"/>
                    </a:cubicBezTo>
                    <a:cubicBezTo>
                      <a:pt x="428" y="498"/>
                      <a:pt x="428" y="499"/>
                      <a:pt x="427" y="499"/>
                    </a:cubicBezTo>
                    <a:cubicBezTo>
                      <a:pt x="427" y="499"/>
                      <a:pt x="427" y="500"/>
                      <a:pt x="427" y="500"/>
                    </a:cubicBezTo>
                    <a:cubicBezTo>
                      <a:pt x="427" y="501"/>
                      <a:pt x="425" y="503"/>
                      <a:pt x="424" y="503"/>
                    </a:cubicBezTo>
                    <a:cubicBezTo>
                      <a:pt x="423" y="503"/>
                      <a:pt x="408" y="503"/>
                      <a:pt x="214" y="503"/>
                    </a:cubicBezTo>
                    <a:cubicBezTo>
                      <a:pt x="32" y="503"/>
                      <a:pt x="6" y="503"/>
                      <a:pt x="5" y="503"/>
                    </a:cubicBezTo>
                    <a:close/>
                    <a:moveTo>
                      <a:pt x="224" y="450"/>
                    </a:moveTo>
                    <a:cubicBezTo>
                      <a:pt x="256" y="448"/>
                      <a:pt x="284" y="435"/>
                      <a:pt x="306" y="414"/>
                    </a:cubicBezTo>
                    <a:cubicBezTo>
                      <a:pt x="320" y="401"/>
                      <a:pt x="330" y="386"/>
                      <a:pt x="336" y="370"/>
                    </a:cubicBezTo>
                    <a:cubicBezTo>
                      <a:pt x="348" y="340"/>
                      <a:pt x="348" y="307"/>
                      <a:pt x="336" y="277"/>
                    </a:cubicBezTo>
                    <a:cubicBezTo>
                      <a:pt x="323" y="243"/>
                      <a:pt x="296" y="217"/>
                      <a:pt x="262" y="204"/>
                    </a:cubicBezTo>
                    <a:cubicBezTo>
                      <a:pt x="229" y="192"/>
                      <a:pt x="192" y="193"/>
                      <a:pt x="161" y="207"/>
                    </a:cubicBezTo>
                    <a:cubicBezTo>
                      <a:pt x="130" y="220"/>
                      <a:pt x="105" y="245"/>
                      <a:pt x="92" y="276"/>
                    </a:cubicBezTo>
                    <a:cubicBezTo>
                      <a:pt x="82" y="302"/>
                      <a:pt x="80" y="331"/>
                      <a:pt x="88" y="358"/>
                    </a:cubicBezTo>
                    <a:cubicBezTo>
                      <a:pt x="103" y="410"/>
                      <a:pt x="150" y="447"/>
                      <a:pt x="204" y="450"/>
                    </a:cubicBezTo>
                    <a:cubicBezTo>
                      <a:pt x="211" y="451"/>
                      <a:pt x="218" y="451"/>
                      <a:pt x="224" y="450"/>
                    </a:cubicBezTo>
                    <a:close/>
                    <a:moveTo>
                      <a:pt x="210" y="355"/>
                    </a:moveTo>
                    <a:cubicBezTo>
                      <a:pt x="196" y="354"/>
                      <a:pt x="185" y="344"/>
                      <a:pt x="182" y="331"/>
                    </a:cubicBezTo>
                    <a:cubicBezTo>
                      <a:pt x="181" y="325"/>
                      <a:pt x="181" y="319"/>
                      <a:pt x="183" y="313"/>
                    </a:cubicBezTo>
                    <a:cubicBezTo>
                      <a:pt x="188" y="298"/>
                      <a:pt x="204" y="289"/>
                      <a:pt x="220" y="292"/>
                    </a:cubicBezTo>
                    <a:cubicBezTo>
                      <a:pt x="226" y="293"/>
                      <a:pt x="232" y="296"/>
                      <a:pt x="237" y="300"/>
                    </a:cubicBezTo>
                    <a:lnTo>
                      <a:pt x="239" y="302"/>
                    </a:lnTo>
                    <a:lnTo>
                      <a:pt x="240" y="302"/>
                    </a:lnTo>
                    <a:cubicBezTo>
                      <a:pt x="241" y="302"/>
                      <a:pt x="255" y="294"/>
                      <a:pt x="271" y="285"/>
                    </a:cubicBezTo>
                    <a:cubicBezTo>
                      <a:pt x="288" y="275"/>
                      <a:pt x="302" y="267"/>
                      <a:pt x="302" y="267"/>
                    </a:cubicBezTo>
                    <a:cubicBezTo>
                      <a:pt x="304" y="267"/>
                      <a:pt x="306" y="267"/>
                      <a:pt x="307" y="268"/>
                    </a:cubicBezTo>
                    <a:cubicBezTo>
                      <a:pt x="309" y="268"/>
                      <a:pt x="310" y="270"/>
                      <a:pt x="311" y="271"/>
                    </a:cubicBezTo>
                    <a:cubicBezTo>
                      <a:pt x="311" y="271"/>
                      <a:pt x="311" y="272"/>
                      <a:pt x="311" y="273"/>
                    </a:cubicBezTo>
                    <a:cubicBezTo>
                      <a:pt x="311" y="275"/>
                      <a:pt x="310" y="276"/>
                      <a:pt x="309" y="278"/>
                    </a:cubicBezTo>
                    <a:cubicBezTo>
                      <a:pt x="309" y="278"/>
                      <a:pt x="296" y="286"/>
                      <a:pt x="277" y="296"/>
                    </a:cubicBezTo>
                    <a:cubicBezTo>
                      <a:pt x="260" y="306"/>
                      <a:pt x="246" y="313"/>
                      <a:pt x="246" y="314"/>
                    </a:cubicBezTo>
                    <a:cubicBezTo>
                      <a:pt x="246" y="314"/>
                      <a:pt x="246" y="314"/>
                      <a:pt x="246" y="314"/>
                    </a:cubicBezTo>
                    <a:cubicBezTo>
                      <a:pt x="247" y="319"/>
                      <a:pt x="247" y="320"/>
                      <a:pt x="247" y="323"/>
                    </a:cubicBezTo>
                    <a:cubicBezTo>
                      <a:pt x="247" y="327"/>
                      <a:pt x="247" y="330"/>
                      <a:pt x="246" y="333"/>
                    </a:cubicBezTo>
                    <a:cubicBezTo>
                      <a:pt x="243" y="341"/>
                      <a:pt x="237" y="348"/>
                      <a:pt x="230" y="352"/>
                    </a:cubicBezTo>
                    <a:cubicBezTo>
                      <a:pt x="227" y="353"/>
                      <a:pt x="223" y="354"/>
                      <a:pt x="220" y="355"/>
                    </a:cubicBezTo>
                    <a:cubicBezTo>
                      <a:pt x="218" y="355"/>
                      <a:pt x="213" y="355"/>
                      <a:pt x="210" y="355"/>
                    </a:cubicBezTo>
                    <a:close/>
                  </a:path>
                </a:pathLst>
              </a:custGeom>
              <a:solidFill>
                <a:srgbClr val="292929"/>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4" name="Freeform 81"/>
              <p:cNvSpPr>
                <a:spLocks noChangeArrowheads="1"/>
              </p:cNvSpPr>
              <p:nvPr/>
            </p:nvSpPr>
            <p:spPr bwMode="auto">
              <a:xfrm>
                <a:off x="1794" y="1255"/>
                <a:ext cx="158" cy="215"/>
              </a:xfrm>
              <a:custGeom>
                <a:avLst/>
                <a:gdLst>
                  <a:gd name="T0" fmla="*/ 9 w 428"/>
                  <a:gd name="T1" fmla="*/ 558 h 560"/>
                  <a:gd name="T2" fmla="*/ 0 w 428"/>
                  <a:gd name="T3" fmla="*/ 549 h 560"/>
                  <a:gd name="T4" fmla="*/ 0 w 428"/>
                  <a:gd name="T5" fmla="*/ 527 h 560"/>
                  <a:gd name="T6" fmla="*/ 1 w 428"/>
                  <a:gd name="T7" fmla="*/ 526 h 560"/>
                  <a:gd name="T8" fmla="*/ 213 w 428"/>
                  <a:gd name="T9" fmla="*/ 518 h 560"/>
                  <a:gd name="T10" fmla="*/ 418 w 428"/>
                  <a:gd name="T11" fmla="*/ 518 h 560"/>
                  <a:gd name="T12" fmla="*/ 426 w 428"/>
                  <a:gd name="T13" fmla="*/ 527 h 560"/>
                  <a:gd name="T14" fmla="*/ 427 w 428"/>
                  <a:gd name="T15" fmla="*/ 549 h 560"/>
                  <a:gd name="T16" fmla="*/ 426 w 428"/>
                  <a:gd name="T17" fmla="*/ 549 h 560"/>
                  <a:gd name="T18" fmla="*/ 417 w 428"/>
                  <a:gd name="T19" fmla="*/ 558 h 560"/>
                  <a:gd name="T20" fmla="*/ 213 w 428"/>
                  <a:gd name="T21" fmla="*/ 559 h 560"/>
                  <a:gd name="T22" fmla="*/ 4 w 428"/>
                  <a:gd name="T23" fmla="*/ 503 h 560"/>
                  <a:gd name="T24" fmla="*/ 0 w 428"/>
                  <a:gd name="T25" fmla="*/ 498 h 560"/>
                  <a:gd name="T26" fmla="*/ 0 w 428"/>
                  <a:gd name="T27" fmla="*/ 496 h 560"/>
                  <a:gd name="T28" fmla="*/ 74 w 428"/>
                  <a:gd name="T29" fmla="*/ 160 h 560"/>
                  <a:gd name="T30" fmla="*/ 82 w 428"/>
                  <a:gd name="T31" fmla="*/ 152 h 560"/>
                  <a:gd name="T32" fmla="*/ 191 w 428"/>
                  <a:gd name="T33" fmla="*/ 152 h 560"/>
                  <a:gd name="T34" fmla="*/ 186 w 428"/>
                  <a:gd name="T35" fmla="*/ 125 h 560"/>
                  <a:gd name="T36" fmla="*/ 35 w 428"/>
                  <a:gd name="T37" fmla="*/ 20 h 560"/>
                  <a:gd name="T38" fmla="*/ 30 w 428"/>
                  <a:gd name="T39" fmla="*/ 0 h 560"/>
                  <a:gd name="T40" fmla="*/ 396 w 428"/>
                  <a:gd name="T41" fmla="*/ 0 h 560"/>
                  <a:gd name="T42" fmla="*/ 388 w 428"/>
                  <a:gd name="T43" fmla="*/ 27 h 560"/>
                  <a:gd name="T44" fmla="*/ 241 w 428"/>
                  <a:gd name="T45" fmla="*/ 125 h 560"/>
                  <a:gd name="T46" fmla="*/ 236 w 428"/>
                  <a:gd name="T47" fmla="*/ 152 h 560"/>
                  <a:gd name="T48" fmla="*/ 344 w 428"/>
                  <a:gd name="T49" fmla="*/ 152 h 560"/>
                  <a:gd name="T50" fmla="*/ 353 w 428"/>
                  <a:gd name="T51" fmla="*/ 161 h 560"/>
                  <a:gd name="T52" fmla="*/ 426 w 428"/>
                  <a:gd name="T53" fmla="*/ 496 h 560"/>
                  <a:gd name="T54" fmla="*/ 426 w 428"/>
                  <a:gd name="T55" fmla="*/ 498 h 560"/>
                  <a:gd name="T56" fmla="*/ 422 w 428"/>
                  <a:gd name="T57" fmla="*/ 503 h 560"/>
                  <a:gd name="T58" fmla="*/ 5 w 428"/>
                  <a:gd name="T59" fmla="*/ 503 h 560"/>
                  <a:gd name="T60" fmla="*/ 223 w 428"/>
                  <a:gd name="T61" fmla="*/ 451 h 560"/>
                  <a:gd name="T62" fmla="*/ 323 w 428"/>
                  <a:gd name="T63" fmla="*/ 253 h 560"/>
                  <a:gd name="T64" fmla="*/ 236 w 428"/>
                  <a:gd name="T65" fmla="*/ 197 h 560"/>
                  <a:gd name="T66" fmla="*/ 113 w 428"/>
                  <a:gd name="T67" fmla="*/ 241 h 560"/>
                  <a:gd name="T68" fmla="*/ 143 w 428"/>
                  <a:gd name="T69" fmla="*/ 431 h 560"/>
                  <a:gd name="T70" fmla="*/ 223 w 428"/>
                  <a:gd name="T71" fmla="*/ 451 h 560"/>
                  <a:gd name="T72" fmla="*/ 182 w 428"/>
                  <a:gd name="T73" fmla="*/ 334 h 560"/>
                  <a:gd name="T74" fmla="*/ 207 w 428"/>
                  <a:gd name="T75" fmla="*/ 292 h 560"/>
                  <a:gd name="T76" fmla="*/ 236 w 428"/>
                  <a:gd name="T77" fmla="*/ 300 h 560"/>
                  <a:gd name="T78" fmla="*/ 270 w 428"/>
                  <a:gd name="T79" fmla="*/ 285 h 560"/>
                  <a:gd name="T80" fmla="*/ 304 w 428"/>
                  <a:gd name="T81" fmla="*/ 267 h 560"/>
                  <a:gd name="T82" fmla="*/ 308 w 428"/>
                  <a:gd name="T83" fmla="*/ 278 h 560"/>
                  <a:gd name="T84" fmla="*/ 245 w 428"/>
                  <a:gd name="T85" fmla="*/ 313 h 560"/>
                  <a:gd name="T86" fmla="*/ 245 w 428"/>
                  <a:gd name="T87" fmla="*/ 317 h 560"/>
                  <a:gd name="T88" fmla="*/ 236 w 428"/>
                  <a:gd name="T89" fmla="*/ 34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8" h="560">
                    <a:moveTo>
                      <a:pt x="10" y="559"/>
                    </a:moveTo>
                    <a:cubicBezTo>
                      <a:pt x="10" y="558"/>
                      <a:pt x="10" y="558"/>
                      <a:pt x="9" y="558"/>
                    </a:cubicBezTo>
                    <a:cubicBezTo>
                      <a:pt x="5" y="558"/>
                      <a:pt x="1" y="553"/>
                      <a:pt x="0" y="549"/>
                    </a:cubicBezTo>
                    <a:cubicBezTo>
                      <a:pt x="0" y="548"/>
                      <a:pt x="0" y="548"/>
                      <a:pt x="0" y="549"/>
                    </a:cubicBezTo>
                    <a:cubicBezTo>
                      <a:pt x="0" y="549"/>
                      <a:pt x="0" y="545"/>
                      <a:pt x="0" y="538"/>
                    </a:cubicBezTo>
                    <a:cubicBezTo>
                      <a:pt x="0" y="532"/>
                      <a:pt x="0" y="527"/>
                      <a:pt x="0" y="527"/>
                    </a:cubicBezTo>
                    <a:cubicBezTo>
                      <a:pt x="0" y="528"/>
                      <a:pt x="0" y="528"/>
                      <a:pt x="0" y="528"/>
                    </a:cubicBezTo>
                    <a:cubicBezTo>
                      <a:pt x="0" y="527"/>
                      <a:pt x="0" y="526"/>
                      <a:pt x="1" y="526"/>
                    </a:cubicBezTo>
                    <a:cubicBezTo>
                      <a:pt x="2" y="522"/>
                      <a:pt x="4" y="520"/>
                      <a:pt x="8" y="518"/>
                    </a:cubicBezTo>
                    <a:cubicBezTo>
                      <a:pt x="9" y="518"/>
                      <a:pt x="15" y="518"/>
                      <a:pt x="213" y="518"/>
                    </a:cubicBezTo>
                    <a:lnTo>
                      <a:pt x="417" y="518"/>
                    </a:lnTo>
                    <a:lnTo>
                      <a:pt x="418" y="518"/>
                    </a:lnTo>
                    <a:cubicBezTo>
                      <a:pt x="422" y="520"/>
                      <a:pt x="425" y="523"/>
                      <a:pt x="426" y="527"/>
                    </a:cubicBezTo>
                    <a:cubicBezTo>
                      <a:pt x="426" y="528"/>
                      <a:pt x="426" y="528"/>
                      <a:pt x="426" y="527"/>
                    </a:cubicBezTo>
                    <a:cubicBezTo>
                      <a:pt x="427" y="527"/>
                      <a:pt x="427" y="527"/>
                      <a:pt x="427" y="528"/>
                    </a:cubicBezTo>
                    <a:cubicBezTo>
                      <a:pt x="427" y="529"/>
                      <a:pt x="427" y="547"/>
                      <a:pt x="427" y="549"/>
                    </a:cubicBezTo>
                    <a:cubicBezTo>
                      <a:pt x="427" y="549"/>
                      <a:pt x="427" y="550"/>
                      <a:pt x="426" y="549"/>
                    </a:cubicBezTo>
                    <a:cubicBezTo>
                      <a:pt x="426" y="548"/>
                      <a:pt x="426" y="549"/>
                      <a:pt x="426" y="549"/>
                    </a:cubicBezTo>
                    <a:cubicBezTo>
                      <a:pt x="426" y="551"/>
                      <a:pt x="425" y="554"/>
                      <a:pt x="423" y="555"/>
                    </a:cubicBezTo>
                    <a:cubicBezTo>
                      <a:pt x="422" y="557"/>
                      <a:pt x="419" y="558"/>
                      <a:pt x="417" y="558"/>
                    </a:cubicBezTo>
                    <a:cubicBezTo>
                      <a:pt x="416" y="558"/>
                      <a:pt x="416" y="558"/>
                      <a:pt x="417" y="559"/>
                    </a:cubicBezTo>
                    <a:cubicBezTo>
                      <a:pt x="417" y="559"/>
                      <a:pt x="326" y="559"/>
                      <a:pt x="213" y="559"/>
                    </a:cubicBezTo>
                    <a:cubicBezTo>
                      <a:pt x="101" y="559"/>
                      <a:pt x="9" y="559"/>
                      <a:pt x="10" y="559"/>
                    </a:cubicBezTo>
                    <a:close/>
                    <a:moveTo>
                      <a:pt x="4" y="503"/>
                    </a:moveTo>
                    <a:cubicBezTo>
                      <a:pt x="2" y="502"/>
                      <a:pt x="0" y="500"/>
                      <a:pt x="0" y="498"/>
                    </a:cubicBezTo>
                    <a:cubicBezTo>
                      <a:pt x="0" y="498"/>
                      <a:pt x="0" y="498"/>
                      <a:pt x="0" y="498"/>
                    </a:cubicBezTo>
                    <a:cubicBezTo>
                      <a:pt x="0" y="499"/>
                      <a:pt x="0" y="498"/>
                      <a:pt x="0" y="497"/>
                    </a:cubicBezTo>
                    <a:cubicBezTo>
                      <a:pt x="0" y="496"/>
                      <a:pt x="0" y="496"/>
                      <a:pt x="0" y="496"/>
                    </a:cubicBezTo>
                    <a:cubicBezTo>
                      <a:pt x="0" y="497"/>
                      <a:pt x="0" y="497"/>
                      <a:pt x="0" y="496"/>
                    </a:cubicBezTo>
                    <a:cubicBezTo>
                      <a:pt x="0" y="496"/>
                      <a:pt x="73" y="162"/>
                      <a:pt x="74" y="160"/>
                    </a:cubicBezTo>
                    <a:cubicBezTo>
                      <a:pt x="74" y="158"/>
                      <a:pt x="75" y="157"/>
                      <a:pt x="76" y="156"/>
                    </a:cubicBezTo>
                    <a:cubicBezTo>
                      <a:pt x="78" y="154"/>
                      <a:pt x="80" y="153"/>
                      <a:pt x="82" y="152"/>
                    </a:cubicBezTo>
                    <a:cubicBezTo>
                      <a:pt x="83" y="152"/>
                      <a:pt x="105" y="152"/>
                      <a:pt x="137" y="152"/>
                    </a:cubicBezTo>
                    <a:cubicBezTo>
                      <a:pt x="185" y="152"/>
                      <a:pt x="190" y="152"/>
                      <a:pt x="191" y="152"/>
                    </a:cubicBezTo>
                    <a:cubicBezTo>
                      <a:pt x="191" y="151"/>
                      <a:pt x="191" y="126"/>
                      <a:pt x="190" y="126"/>
                    </a:cubicBezTo>
                    <a:cubicBezTo>
                      <a:pt x="190" y="126"/>
                      <a:pt x="189" y="126"/>
                      <a:pt x="186" y="125"/>
                    </a:cubicBezTo>
                    <a:cubicBezTo>
                      <a:pt x="152" y="121"/>
                      <a:pt x="121" y="110"/>
                      <a:pt x="95" y="93"/>
                    </a:cubicBezTo>
                    <a:cubicBezTo>
                      <a:pt x="66" y="74"/>
                      <a:pt x="45" y="48"/>
                      <a:pt x="35" y="20"/>
                    </a:cubicBezTo>
                    <a:cubicBezTo>
                      <a:pt x="33" y="14"/>
                      <a:pt x="32" y="8"/>
                      <a:pt x="31" y="3"/>
                    </a:cubicBezTo>
                    <a:cubicBezTo>
                      <a:pt x="31" y="1"/>
                      <a:pt x="30" y="0"/>
                      <a:pt x="30" y="0"/>
                    </a:cubicBezTo>
                    <a:cubicBezTo>
                      <a:pt x="30" y="0"/>
                      <a:pt x="69" y="0"/>
                      <a:pt x="213" y="0"/>
                    </a:cubicBezTo>
                    <a:cubicBezTo>
                      <a:pt x="357" y="0"/>
                      <a:pt x="396" y="0"/>
                      <a:pt x="396" y="0"/>
                    </a:cubicBezTo>
                    <a:cubicBezTo>
                      <a:pt x="396" y="0"/>
                      <a:pt x="396" y="1"/>
                      <a:pt x="395" y="3"/>
                    </a:cubicBezTo>
                    <a:cubicBezTo>
                      <a:pt x="394" y="11"/>
                      <a:pt x="392" y="20"/>
                      <a:pt x="388" y="27"/>
                    </a:cubicBezTo>
                    <a:cubicBezTo>
                      <a:pt x="374" y="63"/>
                      <a:pt x="341" y="93"/>
                      <a:pt x="299" y="110"/>
                    </a:cubicBezTo>
                    <a:cubicBezTo>
                      <a:pt x="281" y="118"/>
                      <a:pt x="261" y="123"/>
                      <a:pt x="241" y="125"/>
                    </a:cubicBezTo>
                    <a:cubicBezTo>
                      <a:pt x="238" y="126"/>
                      <a:pt x="236" y="126"/>
                      <a:pt x="236" y="126"/>
                    </a:cubicBezTo>
                    <a:cubicBezTo>
                      <a:pt x="236" y="126"/>
                      <a:pt x="236" y="151"/>
                      <a:pt x="236" y="152"/>
                    </a:cubicBezTo>
                    <a:cubicBezTo>
                      <a:pt x="236" y="152"/>
                      <a:pt x="241" y="152"/>
                      <a:pt x="289" y="152"/>
                    </a:cubicBezTo>
                    <a:cubicBezTo>
                      <a:pt x="321" y="152"/>
                      <a:pt x="343" y="152"/>
                      <a:pt x="344" y="152"/>
                    </a:cubicBezTo>
                    <a:cubicBezTo>
                      <a:pt x="346" y="153"/>
                      <a:pt x="349" y="154"/>
                      <a:pt x="350" y="156"/>
                    </a:cubicBezTo>
                    <a:cubicBezTo>
                      <a:pt x="352" y="157"/>
                      <a:pt x="353" y="159"/>
                      <a:pt x="353" y="161"/>
                    </a:cubicBezTo>
                    <a:cubicBezTo>
                      <a:pt x="354" y="166"/>
                      <a:pt x="426" y="496"/>
                      <a:pt x="426" y="496"/>
                    </a:cubicBezTo>
                    <a:cubicBezTo>
                      <a:pt x="426" y="497"/>
                      <a:pt x="426" y="497"/>
                      <a:pt x="426" y="496"/>
                    </a:cubicBezTo>
                    <a:cubicBezTo>
                      <a:pt x="427" y="496"/>
                      <a:pt x="427" y="496"/>
                      <a:pt x="427" y="497"/>
                    </a:cubicBezTo>
                    <a:cubicBezTo>
                      <a:pt x="427" y="498"/>
                      <a:pt x="427" y="499"/>
                      <a:pt x="426" y="498"/>
                    </a:cubicBezTo>
                    <a:cubicBezTo>
                      <a:pt x="426" y="498"/>
                      <a:pt x="426" y="498"/>
                      <a:pt x="426" y="498"/>
                    </a:cubicBezTo>
                    <a:cubicBezTo>
                      <a:pt x="426" y="500"/>
                      <a:pt x="424" y="502"/>
                      <a:pt x="422" y="503"/>
                    </a:cubicBezTo>
                    <a:cubicBezTo>
                      <a:pt x="422" y="503"/>
                      <a:pt x="370" y="503"/>
                      <a:pt x="213" y="503"/>
                    </a:cubicBezTo>
                    <a:lnTo>
                      <a:pt x="5" y="503"/>
                    </a:lnTo>
                    <a:lnTo>
                      <a:pt x="4" y="503"/>
                    </a:lnTo>
                    <a:close/>
                    <a:moveTo>
                      <a:pt x="223" y="451"/>
                    </a:moveTo>
                    <a:cubicBezTo>
                      <a:pt x="283" y="446"/>
                      <a:pt x="332" y="403"/>
                      <a:pt x="342" y="346"/>
                    </a:cubicBezTo>
                    <a:cubicBezTo>
                      <a:pt x="348" y="314"/>
                      <a:pt x="341" y="281"/>
                      <a:pt x="323" y="253"/>
                    </a:cubicBezTo>
                    <a:cubicBezTo>
                      <a:pt x="318" y="246"/>
                      <a:pt x="314" y="241"/>
                      <a:pt x="307" y="234"/>
                    </a:cubicBezTo>
                    <a:cubicBezTo>
                      <a:pt x="288" y="215"/>
                      <a:pt x="263" y="202"/>
                      <a:pt x="236" y="197"/>
                    </a:cubicBezTo>
                    <a:cubicBezTo>
                      <a:pt x="199" y="191"/>
                      <a:pt x="162" y="200"/>
                      <a:pt x="132" y="223"/>
                    </a:cubicBezTo>
                    <a:cubicBezTo>
                      <a:pt x="126" y="227"/>
                      <a:pt x="118" y="235"/>
                      <a:pt x="113" y="241"/>
                    </a:cubicBezTo>
                    <a:cubicBezTo>
                      <a:pt x="88" y="270"/>
                      <a:pt x="77" y="308"/>
                      <a:pt x="84" y="346"/>
                    </a:cubicBezTo>
                    <a:cubicBezTo>
                      <a:pt x="90" y="381"/>
                      <a:pt x="112" y="412"/>
                      <a:pt x="143" y="431"/>
                    </a:cubicBezTo>
                    <a:cubicBezTo>
                      <a:pt x="162" y="443"/>
                      <a:pt x="185" y="450"/>
                      <a:pt x="209" y="451"/>
                    </a:cubicBezTo>
                    <a:cubicBezTo>
                      <a:pt x="212" y="451"/>
                      <a:pt x="220" y="451"/>
                      <a:pt x="223" y="451"/>
                    </a:cubicBezTo>
                    <a:close/>
                    <a:moveTo>
                      <a:pt x="209" y="355"/>
                    </a:moveTo>
                    <a:cubicBezTo>
                      <a:pt x="197" y="354"/>
                      <a:pt x="186" y="345"/>
                      <a:pt x="182" y="334"/>
                    </a:cubicBezTo>
                    <a:cubicBezTo>
                      <a:pt x="180" y="329"/>
                      <a:pt x="180" y="323"/>
                      <a:pt x="181" y="318"/>
                    </a:cubicBezTo>
                    <a:cubicBezTo>
                      <a:pt x="183" y="305"/>
                      <a:pt x="193" y="295"/>
                      <a:pt x="207" y="292"/>
                    </a:cubicBezTo>
                    <a:cubicBezTo>
                      <a:pt x="210" y="291"/>
                      <a:pt x="217" y="291"/>
                      <a:pt x="220" y="292"/>
                    </a:cubicBezTo>
                    <a:cubicBezTo>
                      <a:pt x="226" y="293"/>
                      <a:pt x="231" y="296"/>
                      <a:pt x="236" y="300"/>
                    </a:cubicBezTo>
                    <a:cubicBezTo>
                      <a:pt x="237" y="302"/>
                      <a:pt x="238" y="303"/>
                      <a:pt x="238" y="303"/>
                    </a:cubicBezTo>
                    <a:cubicBezTo>
                      <a:pt x="239" y="303"/>
                      <a:pt x="253" y="295"/>
                      <a:pt x="270" y="285"/>
                    </a:cubicBezTo>
                    <a:cubicBezTo>
                      <a:pt x="287" y="276"/>
                      <a:pt x="301" y="268"/>
                      <a:pt x="302" y="267"/>
                    </a:cubicBezTo>
                    <a:cubicBezTo>
                      <a:pt x="302" y="267"/>
                      <a:pt x="303" y="267"/>
                      <a:pt x="304" y="267"/>
                    </a:cubicBezTo>
                    <a:cubicBezTo>
                      <a:pt x="308" y="267"/>
                      <a:pt x="311" y="272"/>
                      <a:pt x="309" y="276"/>
                    </a:cubicBezTo>
                    <a:cubicBezTo>
                      <a:pt x="309" y="277"/>
                      <a:pt x="308" y="277"/>
                      <a:pt x="308" y="278"/>
                    </a:cubicBezTo>
                    <a:cubicBezTo>
                      <a:pt x="307" y="278"/>
                      <a:pt x="293" y="286"/>
                      <a:pt x="277" y="295"/>
                    </a:cubicBezTo>
                    <a:cubicBezTo>
                      <a:pt x="260" y="305"/>
                      <a:pt x="246" y="313"/>
                      <a:pt x="245" y="313"/>
                    </a:cubicBezTo>
                    <a:cubicBezTo>
                      <a:pt x="245" y="313"/>
                      <a:pt x="245" y="314"/>
                      <a:pt x="245" y="314"/>
                    </a:cubicBezTo>
                    <a:cubicBezTo>
                      <a:pt x="245" y="315"/>
                      <a:pt x="245" y="316"/>
                      <a:pt x="245" y="317"/>
                    </a:cubicBezTo>
                    <a:cubicBezTo>
                      <a:pt x="246" y="320"/>
                      <a:pt x="246" y="325"/>
                      <a:pt x="245" y="329"/>
                    </a:cubicBezTo>
                    <a:cubicBezTo>
                      <a:pt x="244" y="335"/>
                      <a:pt x="241" y="342"/>
                      <a:pt x="236" y="346"/>
                    </a:cubicBezTo>
                    <a:cubicBezTo>
                      <a:pt x="229" y="353"/>
                      <a:pt x="219" y="356"/>
                      <a:pt x="209" y="355"/>
                    </a:cubicBezTo>
                    <a:close/>
                  </a:path>
                </a:pathLst>
              </a:custGeom>
              <a:solidFill>
                <a:srgbClr val="1F1F1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85" name="Group 82"/>
            <p:cNvGrpSpPr>
              <a:grpSpLocks/>
            </p:cNvGrpSpPr>
            <p:nvPr/>
          </p:nvGrpSpPr>
          <p:grpSpPr bwMode="auto">
            <a:xfrm>
              <a:off x="3684634" y="3859140"/>
              <a:ext cx="381663" cy="512858"/>
              <a:chOff x="1532" y="1255"/>
              <a:chExt cx="160" cy="215"/>
            </a:xfrm>
          </p:grpSpPr>
          <p:sp>
            <p:nvSpPr>
              <p:cNvPr id="86" name="Freeform 83"/>
              <p:cNvSpPr>
                <a:spLocks noChangeArrowheads="1"/>
              </p:cNvSpPr>
              <p:nvPr/>
            </p:nvSpPr>
            <p:spPr bwMode="auto">
              <a:xfrm>
                <a:off x="1532" y="1255"/>
                <a:ext cx="160" cy="215"/>
              </a:xfrm>
              <a:custGeom>
                <a:avLst/>
                <a:gdLst>
                  <a:gd name="T0" fmla="*/ 4 w 429"/>
                  <a:gd name="T1" fmla="*/ 556 h 560"/>
                  <a:gd name="T2" fmla="*/ 0 w 429"/>
                  <a:gd name="T3" fmla="*/ 538 h 560"/>
                  <a:gd name="T4" fmla="*/ 9 w 429"/>
                  <a:gd name="T5" fmla="*/ 517 h 560"/>
                  <a:gd name="T6" fmla="*/ 419 w 429"/>
                  <a:gd name="T7" fmla="*/ 517 h 560"/>
                  <a:gd name="T8" fmla="*/ 428 w 429"/>
                  <a:gd name="T9" fmla="*/ 538 h 560"/>
                  <a:gd name="T10" fmla="*/ 425 w 429"/>
                  <a:gd name="T11" fmla="*/ 556 h 560"/>
                  <a:gd name="T12" fmla="*/ 9 w 429"/>
                  <a:gd name="T13" fmla="*/ 559 h 560"/>
                  <a:gd name="T14" fmla="*/ 0 w 429"/>
                  <a:gd name="T15" fmla="*/ 497 h 560"/>
                  <a:gd name="T16" fmla="*/ 74 w 429"/>
                  <a:gd name="T17" fmla="*/ 159 h 560"/>
                  <a:gd name="T18" fmla="*/ 82 w 429"/>
                  <a:gd name="T19" fmla="*/ 152 h 560"/>
                  <a:gd name="T20" fmla="*/ 191 w 429"/>
                  <a:gd name="T21" fmla="*/ 139 h 560"/>
                  <a:gd name="T22" fmla="*/ 187 w 429"/>
                  <a:gd name="T23" fmla="*/ 126 h 560"/>
                  <a:gd name="T24" fmla="*/ 34 w 429"/>
                  <a:gd name="T25" fmla="*/ 15 h 560"/>
                  <a:gd name="T26" fmla="*/ 214 w 429"/>
                  <a:gd name="T27" fmla="*/ 0 h 560"/>
                  <a:gd name="T28" fmla="*/ 395 w 429"/>
                  <a:gd name="T29" fmla="*/ 15 h 560"/>
                  <a:gd name="T30" fmla="*/ 242 w 429"/>
                  <a:gd name="T31" fmla="*/ 126 h 560"/>
                  <a:gd name="T32" fmla="*/ 238 w 429"/>
                  <a:gd name="T33" fmla="*/ 139 h 560"/>
                  <a:gd name="T34" fmla="*/ 346 w 429"/>
                  <a:gd name="T35" fmla="*/ 152 h 560"/>
                  <a:gd name="T36" fmla="*/ 352 w 429"/>
                  <a:gd name="T37" fmla="*/ 155 h 560"/>
                  <a:gd name="T38" fmla="*/ 428 w 429"/>
                  <a:gd name="T39" fmla="*/ 494 h 560"/>
                  <a:gd name="T40" fmla="*/ 423 w 429"/>
                  <a:gd name="T41" fmla="*/ 504 h 560"/>
                  <a:gd name="T42" fmla="*/ 5 w 429"/>
                  <a:gd name="T43" fmla="*/ 504 h 560"/>
                  <a:gd name="T44" fmla="*/ 262 w 429"/>
                  <a:gd name="T45" fmla="*/ 441 h 560"/>
                  <a:gd name="T46" fmla="*/ 341 w 429"/>
                  <a:gd name="T47" fmla="*/ 352 h 560"/>
                  <a:gd name="T48" fmla="*/ 257 w 429"/>
                  <a:gd name="T49" fmla="*/ 203 h 560"/>
                  <a:gd name="T50" fmla="*/ 89 w 429"/>
                  <a:gd name="T51" fmla="*/ 289 h 560"/>
                  <a:gd name="T52" fmla="*/ 97 w 429"/>
                  <a:gd name="T53" fmla="*/ 378 h 560"/>
                  <a:gd name="T54" fmla="*/ 221 w 429"/>
                  <a:gd name="T55" fmla="*/ 450 h 560"/>
                  <a:gd name="T56" fmla="*/ 181 w 429"/>
                  <a:gd name="T57" fmla="*/ 328 h 560"/>
                  <a:gd name="T58" fmla="*/ 191 w 429"/>
                  <a:gd name="T59" fmla="*/ 299 h 560"/>
                  <a:gd name="T60" fmla="*/ 220 w 429"/>
                  <a:gd name="T61" fmla="*/ 291 h 560"/>
                  <a:gd name="T62" fmla="*/ 240 w 429"/>
                  <a:gd name="T63" fmla="*/ 302 h 560"/>
                  <a:gd name="T64" fmla="*/ 303 w 429"/>
                  <a:gd name="T65" fmla="*/ 266 h 560"/>
                  <a:gd name="T66" fmla="*/ 312 w 429"/>
                  <a:gd name="T67" fmla="*/ 273 h 560"/>
                  <a:gd name="T68" fmla="*/ 309 w 429"/>
                  <a:gd name="T69" fmla="*/ 278 h 560"/>
                  <a:gd name="T70" fmla="*/ 247 w 429"/>
                  <a:gd name="T71" fmla="*/ 314 h 560"/>
                  <a:gd name="T72" fmla="*/ 247 w 429"/>
                  <a:gd name="T73" fmla="*/ 328 h 560"/>
                  <a:gd name="T74" fmla="*/ 217 w 429"/>
                  <a:gd name="T75" fmla="*/ 35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9" h="560">
                    <a:moveTo>
                      <a:pt x="9" y="559"/>
                    </a:moveTo>
                    <a:cubicBezTo>
                      <a:pt x="7" y="558"/>
                      <a:pt x="5" y="557"/>
                      <a:pt x="4" y="556"/>
                    </a:cubicBezTo>
                    <a:cubicBezTo>
                      <a:pt x="2" y="554"/>
                      <a:pt x="1" y="552"/>
                      <a:pt x="1" y="550"/>
                    </a:cubicBezTo>
                    <a:cubicBezTo>
                      <a:pt x="0" y="549"/>
                      <a:pt x="0" y="545"/>
                      <a:pt x="0" y="538"/>
                    </a:cubicBezTo>
                    <a:cubicBezTo>
                      <a:pt x="0" y="527"/>
                      <a:pt x="0" y="525"/>
                      <a:pt x="2" y="523"/>
                    </a:cubicBezTo>
                    <a:cubicBezTo>
                      <a:pt x="3" y="521"/>
                      <a:pt x="6" y="518"/>
                      <a:pt x="9" y="517"/>
                    </a:cubicBezTo>
                    <a:cubicBezTo>
                      <a:pt x="10" y="517"/>
                      <a:pt x="28" y="517"/>
                      <a:pt x="214" y="517"/>
                    </a:cubicBezTo>
                    <a:cubicBezTo>
                      <a:pt x="401" y="517"/>
                      <a:pt x="418" y="517"/>
                      <a:pt x="419" y="517"/>
                    </a:cubicBezTo>
                    <a:cubicBezTo>
                      <a:pt x="422" y="518"/>
                      <a:pt x="425" y="521"/>
                      <a:pt x="427" y="523"/>
                    </a:cubicBezTo>
                    <a:cubicBezTo>
                      <a:pt x="428" y="525"/>
                      <a:pt x="428" y="526"/>
                      <a:pt x="428" y="538"/>
                    </a:cubicBezTo>
                    <a:cubicBezTo>
                      <a:pt x="428" y="545"/>
                      <a:pt x="428" y="549"/>
                      <a:pt x="428" y="550"/>
                    </a:cubicBezTo>
                    <a:cubicBezTo>
                      <a:pt x="427" y="552"/>
                      <a:pt x="426" y="554"/>
                      <a:pt x="425" y="556"/>
                    </a:cubicBezTo>
                    <a:cubicBezTo>
                      <a:pt x="423" y="557"/>
                      <a:pt x="421" y="558"/>
                      <a:pt x="419" y="559"/>
                    </a:cubicBezTo>
                    <a:cubicBezTo>
                      <a:pt x="417" y="559"/>
                      <a:pt x="11" y="559"/>
                      <a:pt x="9" y="559"/>
                    </a:cubicBezTo>
                    <a:close/>
                    <a:moveTo>
                      <a:pt x="5" y="504"/>
                    </a:moveTo>
                    <a:cubicBezTo>
                      <a:pt x="2" y="503"/>
                      <a:pt x="0" y="500"/>
                      <a:pt x="0" y="497"/>
                    </a:cubicBezTo>
                    <a:cubicBezTo>
                      <a:pt x="1" y="496"/>
                      <a:pt x="1" y="494"/>
                      <a:pt x="1" y="494"/>
                    </a:cubicBezTo>
                    <a:cubicBezTo>
                      <a:pt x="1" y="492"/>
                      <a:pt x="73" y="160"/>
                      <a:pt x="74" y="159"/>
                    </a:cubicBezTo>
                    <a:cubicBezTo>
                      <a:pt x="75" y="156"/>
                      <a:pt x="77" y="153"/>
                      <a:pt x="81" y="152"/>
                    </a:cubicBezTo>
                    <a:lnTo>
                      <a:pt x="82" y="152"/>
                    </a:lnTo>
                    <a:lnTo>
                      <a:pt x="191" y="151"/>
                    </a:lnTo>
                    <a:lnTo>
                      <a:pt x="191" y="139"/>
                    </a:lnTo>
                    <a:cubicBezTo>
                      <a:pt x="191" y="132"/>
                      <a:pt x="191" y="127"/>
                      <a:pt x="191" y="127"/>
                    </a:cubicBezTo>
                    <a:cubicBezTo>
                      <a:pt x="190" y="127"/>
                      <a:pt x="189" y="126"/>
                      <a:pt x="187" y="126"/>
                    </a:cubicBezTo>
                    <a:cubicBezTo>
                      <a:pt x="143" y="121"/>
                      <a:pt x="103" y="104"/>
                      <a:pt x="74" y="77"/>
                    </a:cubicBezTo>
                    <a:cubicBezTo>
                      <a:pt x="54" y="59"/>
                      <a:pt x="40" y="38"/>
                      <a:pt x="34" y="15"/>
                    </a:cubicBezTo>
                    <a:cubicBezTo>
                      <a:pt x="32" y="10"/>
                      <a:pt x="30" y="1"/>
                      <a:pt x="31" y="0"/>
                    </a:cubicBezTo>
                    <a:cubicBezTo>
                      <a:pt x="31" y="0"/>
                      <a:pt x="34" y="0"/>
                      <a:pt x="214" y="0"/>
                    </a:cubicBezTo>
                    <a:cubicBezTo>
                      <a:pt x="394" y="0"/>
                      <a:pt x="397" y="0"/>
                      <a:pt x="398" y="0"/>
                    </a:cubicBezTo>
                    <a:cubicBezTo>
                      <a:pt x="398" y="1"/>
                      <a:pt x="396" y="10"/>
                      <a:pt x="395" y="15"/>
                    </a:cubicBezTo>
                    <a:cubicBezTo>
                      <a:pt x="388" y="38"/>
                      <a:pt x="374" y="59"/>
                      <a:pt x="354" y="77"/>
                    </a:cubicBezTo>
                    <a:cubicBezTo>
                      <a:pt x="326" y="104"/>
                      <a:pt x="286" y="121"/>
                      <a:pt x="242" y="126"/>
                    </a:cubicBezTo>
                    <a:cubicBezTo>
                      <a:pt x="240" y="126"/>
                      <a:pt x="238" y="127"/>
                      <a:pt x="238" y="127"/>
                    </a:cubicBezTo>
                    <a:cubicBezTo>
                      <a:pt x="238" y="127"/>
                      <a:pt x="238" y="132"/>
                      <a:pt x="238" y="139"/>
                    </a:cubicBezTo>
                    <a:lnTo>
                      <a:pt x="238" y="151"/>
                    </a:lnTo>
                    <a:lnTo>
                      <a:pt x="346" y="152"/>
                    </a:lnTo>
                    <a:lnTo>
                      <a:pt x="348" y="152"/>
                    </a:lnTo>
                    <a:cubicBezTo>
                      <a:pt x="350" y="153"/>
                      <a:pt x="351" y="154"/>
                      <a:pt x="352" y="155"/>
                    </a:cubicBezTo>
                    <a:cubicBezTo>
                      <a:pt x="354" y="157"/>
                      <a:pt x="354" y="158"/>
                      <a:pt x="355" y="160"/>
                    </a:cubicBezTo>
                    <a:cubicBezTo>
                      <a:pt x="356" y="163"/>
                      <a:pt x="427" y="493"/>
                      <a:pt x="428" y="494"/>
                    </a:cubicBezTo>
                    <a:cubicBezTo>
                      <a:pt x="428" y="500"/>
                      <a:pt x="428" y="502"/>
                      <a:pt x="424" y="503"/>
                    </a:cubicBezTo>
                    <a:lnTo>
                      <a:pt x="423" y="504"/>
                    </a:lnTo>
                    <a:lnTo>
                      <a:pt x="215" y="504"/>
                    </a:lnTo>
                    <a:cubicBezTo>
                      <a:pt x="50" y="504"/>
                      <a:pt x="6" y="504"/>
                      <a:pt x="5" y="504"/>
                    </a:cubicBezTo>
                    <a:close/>
                    <a:moveTo>
                      <a:pt x="221" y="450"/>
                    </a:moveTo>
                    <a:cubicBezTo>
                      <a:pt x="236" y="449"/>
                      <a:pt x="249" y="446"/>
                      <a:pt x="262" y="441"/>
                    </a:cubicBezTo>
                    <a:cubicBezTo>
                      <a:pt x="267" y="439"/>
                      <a:pt x="276" y="435"/>
                      <a:pt x="280" y="433"/>
                    </a:cubicBezTo>
                    <a:cubicBezTo>
                      <a:pt x="311" y="415"/>
                      <a:pt x="333" y="386"/>
                      <a:pt x="341" y="352"/>
                    </a:cubicBezTo>
                    <a:cubicBezTo>
                      <a:pt x="345" y="336"/>
                      <a:pt x="346" y="317"/>
                      <a:pt x="342" y="301"/>
                    </a:cubicBezTo>
                    <a:cubicBezTo>
                      <a:pt x="334" y="256"/>
                      <a:pt x="301" y="218"/>
                      <a:pt x="257" y="203"/>
                    </a:cubicBezTo>
                    <a:cubicBezTo>
                      <a:pt x="229" y="194"/>
                      <a:pt x="199" y="194"/>
                      <a:pt x="172" y="203"/>
                    </a:cubicBezTo>
                    <a:cubicBezTo>
                      <a:pt x="131" y="217"/>
                      <a:pt x="100" y="249"/>
                      <a:pt x="89" y="289"/>
                    </a:cubicBezTo>
                    <a:cubicBezTo>
                      <a:pt x="85" y="300"/>
                      <a:pt x="84" y="311"/>
                      <a:pt x="84" y="323"/>
                    </a:cubicBezTo>
                    <a:cubicBezTo>
                      <a:pt x="84" y="343"/>
                      <a:pt x="88" y="361"/>
                      <a:pt x="97" y="378"/>
                    </a:cubicBezTo>
                    <a:cubicBezTo>
                      <a:pt x="110" y="405"/>
                      <a:pt x="132" y="426"/>
                      <a:pt x="160" y="439"/>
                    </a:cubicBezTo>
                    <a:cubicBezTo>
                      <a:pt x="178" y="447"/>
                      <a:pt x="201" y="451"/>
                      <a:pt x="221" y="450"/>
                    </a:cubicBezTo>
                    <a:close/>
                    <a:moveTo>
                      <a:pt x="211" y="356"/>
                    </a:moveTo>
                    <a:cubicBezTo>
                      <a:pt x="196" y="355"/>
                      <a:pt x="183" y="343"/>
                      <a:pt x="181" y="328"/>
                    </a:cubicBezTo>
                    <a:cubicBezTo>
                      <a:pt x="180" y="325"/>
                      <a:pt x="181" y="319"/>
                      <a:pt x="181" y="317"/>
                    </a:cubicBezTo>
                    <a:cubicBezTo>
                      <a:pt x="183" y="310"/>
                      <a:pt x="186" y="304"/>
                      <a:pt x="191" y="299"/>
                    </a:cubicBezTo>
                    <a:cubicBezTo>
                      <a:pt x="196" y="295"/>
                      <a:pt x="201" y="292"/>
                      <a:pt x="207" y="291"/>
                    </a:cubicBezTo>
                    <a:cubicBezTo>
                      <a:pt x="211" y="290"/>
                      <a:pt x="217" y="290"/>
                      <a:pt x="220" y="291"/>
                    </a:cubicBezTo>
                    <a:cubicBezTo>
                      <a:pt x="227" y="292"/>
                      <a:pt x="233" y="295"/>
                      <a:pt x="238" y="300"/>
                    </a:cubicBezTo>
                    <a:lnTo>
                      <a:pt x="240" y="302"/>
                    </a:lnTo>
                    <a:lnTo>
                      <a:pt x="271" y="284"/>
                    </a:lnTo>
                    <a:cubicBezTo>
                      <a:pt x="292" y="272"/>
                      <a:pt x="302" y="267"/>
                      <a:pt x="303" y="266"/>
                    </a:cubicBezTo>
                    <a:cubicBezTo>
                      <a:pt x="305" y="266"/>
                      <a:pt x="308" y="267"/>
                      <a:pt x="310" y="269"/>
                    </a:cubicBezTo>
                    <a:cubicBezTo>
                      <a:pt x="311" y="270"/>
                      <a:pt x="311" y="271"/>
                      <a:pt x="312" y="273"/>
                    </a:cubicBezTo>
                    <a:cubicBezTo>
                      <a:pt x="312" y="275"/>
                      <a:pt x="312" y="275"/>
                      <a:pt x="311" y="276"/>
                    </a:cubicBezTo>
                    <a:cubicBezTo>
                      <a:pt x="311" y="277"/>
                      <a:pt x="310" y="278"/>
                      <a:pt x="309" y="278"/>
                    </a:cubicBezTo>
                    <a:cubicBezTo>
                      <a:pt x="309" y="279"/>
                      <a:pt x="295" y="286"/>
                      <a:pt x="277" y="297"/>
                    </a:cubicBezTo>
                    <a:cubicBezTo>
                      <a:pt x="248" y="313"/>
                      <a:pt x="247" y="314"/>
                      <a:pt x="247" y="314"/>
                    </a:cubicBezTo>
                    <a:cubicBezTo>
                      <a:pt x="247" y="315"/>
                      <a:pt x="247" y="316"/>
                      <a:pt x="247" y="317"/>
                    </a:cubicBezTo>
                    <a:cubicBezTo>
                      <a:pt x="248" y="319"/>
                      <a:pt x="248" y="325"/>
                      <a:pt x="247" y="328"/>
                    </a:cubicBezTo>
                    <a:cubicBezTo>
                      <a:pt x="247" y="332"/>
                      <a:pt x="246" y="334"/>
                      <a:pt x="244" y="337"/>
                    </a:cubicBezTo>
                    <a:cubicBezTo>
                      <a:pt x="239" y="348"/>
                      <a:pt x="229" y="355"/>
                      <a:pt x="217" y="356"/>
                    </a:cubicBezTo>
                    <a:cubicBezTo>
                      <a:pt x="214" y="356"/>
                      <a:pt x="214" y="356"/>
                      <a:pt x="211" y="356"/>
                    </a:cubicBezTo>
                    <a:close/>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7" name="Freeform 84"/>
              <p:cNvSpPr>
                <a:spLocks noChangeArrowheads="1"/>
              </p:cNvSpPr>
              <p:nvPr/>
            </p:nvSpPr>
            <p:spPr bwMode="auto">
              <a:xfrm>
                <a:off x="1532" y="1255"/>
                <a:ext cx="160" cy="215"/>
              </a:xfrm>
              <a:custGeom>
                <a:avLst/>
                <a:gdLst>
                  <a:gd name="T0" fmla="*/ 1 w 429"/>
                  <a:gd name="T1" fmla="*/ 550 h 560"/>
                  <a:gd name="T2" fmla="*/ 9 w 429"/>
                  <a:gd name="T3" fmla="*/ 518 h 560"/>
                  <a:gd name="T4" fmla="*/ 419 w 429"/>
                  <a:gd name="T5" fmla="*/ 518 h 560"/>
                  <a:gd name="T6" fmla="*/ 428 w 429"/>
                  <a:gd name="T7" fmla="*/ 550 h 560"/>
                  <a:gd name="T8" fmla="*/ 214 w 429"/>
                  <a:gd name="T9" fmla="*/ 559 h 560"/>
                  <a:gd name="T10" fmla="*/ 5 w 429"/>
                  <a:gd name="T11" fmla="*/ 503 h 560"/>
                  <a:gd name="T12" fmla="*/ 1 w 429"/>
                  <a:gd name="T13" fmla="*/ 494 h 560"/>
                  <a:gd name="T14" fmla="*/ 81 w 429"/>
                  <a:gd name="T15" fmla="*/ 152 h 560"/>
                  <a:gd name="T16" fmla="*/ 136 w 429"/>
                  <a:gd name="T17" fmla="*/ 152 h 560"/>
                  <a:gd name="T18" fmla="*/ 191 w 429"/>
                  <a:gd name="T19" fmla="*/ 139 h 560"/>
                  <a:gd name="T20" fmla="*/ 188 w 429"/>
                  <a:gd name="T21" fmla="*/ 126 h 560"/>
                  <a:gd name="T22" fmla="*/ 34 w 429"/>
                  <a:gd name="T23" fmla="*/ 15 h 560"/>
                  <a:gd name="T24" fmla="*/ 31 w 429"/>
                  <a:gd name="T25" fmla="*/ 0 h 560"/>
                  <a:gd name="T26" fmla="*/ 397 w 429"/>
                  <a:gd name="T27" fmla="*/ 1 h 560"/>
                  <a:gd name="T28" fmla="*/ 361 w 429"/>
                  <a:gd name="T29" fmla="*/ 71 h 560"/>
                  <a:gd name="T30" fmla="*/ 241 w 429"/>
                  <a:gd name="T31" fmla="*/ 126 h 560"/>
                  <a:gd name="T32" fmla="*/ 237 w 429"/>
                  <a:gd name="T33" fmla="*/ 139 h 560"/>
                  <a:gd name="T34" fmla="*/ 292 w 429"/>
                  <a:gd name="T35" fmla="*/ 152 h 560"/>
                  <a:gd name="T36" fmla="*/ 347 w 429"/>
                  <a:gd name="T37" fmla="*/ 152 h 560"/>
                  <a:gd name="T38" fmla="*/ 428 w 429"/>
                  <a:gd name="T39" fmla="*/ 494 h 560"/>
                  <a:gd name="T40" fmla="*/ 423 w 429"/>
                  <a:gd name="T41" fmla="*/ 503 h 560"/>
                  <a:gd name="T42" fmla="*/ 225 w 429"/>
                  <a:gd name="T43" fmla="*/ 450 h 560"/>
                  <a:gd name="T44" fmla="*/ 341 w 429"/>
                  <a:gd name="T45" fmla="*/ 352 h 560"/>
                  <a:gd name="T46" fmla="*/ 290 w 429"/>
                  <a:gd name="T47" fmla="*/ 220 h 560"/>
                  <a:gd name="T48" fmla="*/ 93 w 429"/>
                  <a:gd name="T49" fmla="*/ 277 h 560"/>
                  <a:gd name="T50" fmla="*/ 96 w 429"/>
                  <a:gd name="T51" fmla="*/ 378 h 560"/>
                  <a:gd name="T52" fmla="*/ 178 w 429"/>
                  <a:gd name="T53" fmla="*/ 445 h 560"/>
                  <a:gd name="T54" fmla="*/ 225 w 429"/>
                  <a:gd name="T55" fmla="*/ 450 h 560"/>
                  <a:gd name="T56" fmla="*/ 199 w 429"/>
                  <a:gd name="T57" fmla="*/ 352 h 560"/>
                  <a:gd name="T58" fmla="*/ 182 w 429"/>
                  <a:gd name="T59" fmla="*/ 315 h 560"/>
                  <a:gd name="T60" fmla="*/ 238 w 429"/>
                  <a:gd name="T61" fmla="*/ 300 h 560"/>
                  <a:gd name="T62" fmla="*/ 271 w 429"/>
                  <a:gd name="T63" fmla="*/ 284 h 560"/>
                  <a:gd name="T64" fmla="*/ 309 w 429"/>
                  <a:gd name="T65" fmla="*/ 268 h 560"/>
                  <a:gd name="T66" fmla="*/ 277 w 429"/>
                  <a:gd name="T67" fmla="*/ 296 h 560"/>
                  <a:gd name="T68" fmla="*/ 247 w 429"/>
                  <a:gd name="T69" fmla="*/ 316 h 560"/>
                  <a:gd name="T70" fmla="*/ 225 w 429"/>
                  <a:gd name="T71" fmla="*/ 354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9" h="560">
                    <a:moveTo>
                      <a:pt x="9" y="559"/>
                    </a:moveTo>
                    <a:cubicBezTo>
                      <a:pt x="5" y="558"/>
                      <a:pt x="2" y="554"/>
                      <a:pt x="1" y="550"/>
                    </a:cubicBezTo>
                    <a:cubicBezTo>
                      <a:pt x="0" y="548"/>
                      <a:pt x="0" y="528"/>
                      <a:pt x="1" y="526"/>
                    </a:cubicBezTo>
                    <a:cubicBezTo>
                      <a:pt x="2" y="522"/>
                      <a:pt x="5" y="519"/>
                      <a:pt x="9" y="518"/>
                    </a:cubicBezTo>
                    <a:cubicBezTo>
                      <a:pt x="10" y="517"/>
                      <a:pt x="28" y="517"/>
                      <a:pt x="214" y="517"/>
                    </a:cubicBezTo>
                    <a:cubicBezTo>
                      <a:pt x="400" y="517"/>
                      <a:pt x="418" y="517"/>
                      <a:pt x="419" y="518"/>
                    </a:cubicBezTo>
                    <a:cubicBezTo>
                      <a:pt x="423" y="519"/>
                      <a:pt x="427" y="522"/>
                      <a:pt x="428" y="526"/>
                    </a:cubicBezTo>
                    <a:cubicBezTo>
                      <a:pt x="428" y="528"/>
                      <a:pt x="428" y="548"/>
                      <a:pt x="428" y="550"/>
                    </a:cubicBezTo>
                    <a:cubicBezTo>
                      <a:pt x="427" y="554"/>
                      <a:pt x="423" y="558"/>
                      <a:pt x="419" y="559"/>
                    </a:cubicBezTo>
                    <a:cubicBezTo>
                      <a:pt x="418" y="559"/>
                      <a:pt x="398" y="559"/>
                      <a:pt x="214" y="559"/>
                    </a:cubicBezTo>
                    <a:cubicBezTo>
                      <a:pt x="40" y="559"/>
                      <a:pt x="10" y="559"/>
                      <a:pt x="9" y="559"/>
                    </a:cubicBezTo>
                    <a:close/>
                    <a:moveTo>
                      <a:pt x="5" y="503"/>
                    </a:moveTo>
                    <a:cubicBezTo>
                      <a:pt x="3" y="503"/>
                      <a:pt x="1" y="501"/>
                      <a:pt x="1" y="499"/>
                    </a:cubicBezTo>
                    <a:cubicBezTo>
                      <a:pt x="0" y="498"/>
                      <a:pt x="0" y="497"/>
                      <a:pt x="1" y="494"/>
                    </a:cubicBezTo>
                    <a:cubicBezTo>
                      <a:pt x="2" y="490"/>
                      <a:pt x="74" y="160"/>
                      <a:pt x="74" y="159"/>
                    </a:cubicBezTo>
                    <a:cubicBezTo>
                      <a:pt x="75" y="156"/>
                      <a:pt x="78" y="153"/>
                      <a:pt x="81" y="152"/>
                    </a:cubicBezTo>
                    <a:lnTo>
                      <a:pt x="83" y="152"/>
                    </a:lnTo>
                    <a:lnTo>
                      <a:pt x="136" y="152"/>
                    </a:lnTo>
                    <a:cubicBezTo>
                      <a:pt x="166" y="152"/>
                      <a:pt x="191" y="152"/>
                      <a:pt x="191" y="151"/>
                    </a:cubicBezTo>
                    <a:cubicBezTo>
                      <a:pt x="191" y="151"/>
                      <a:pt x="191" y="149"/>
                      <a:pt x="191" y="139"/>
                    </a:cubicBezTo>
                    <a:lnTo>
                      <a:pt x="191" y="126"/>
                    </a:lnTo>
                    <a:lnTo>
                      <a:pt x="188" y="126"/>
                    </a:lnTo>
                    <a:cubicBezTo>
                      <a:pt x="167" y="124"/>
                      <a:pt x="148" y="119"/>
                      <a:pt x="129" y="111"/>
                    </a:cubicBezTo>
                    <a:cubicBezTo>
                      <a:pt x="81" y="92"/>
                      <a:pt x="46" y="56"/>
                      <a:pt x="34" y="15"/>
                    </a:cubicBezTo>
                    <a:cubicBezTo>
                      <a:pt x="33" y="10"/>
                      <a:pt x="31" y="2"/>
                      <a:pt x="31" y="0"/>
                    </a:cubicBezTo>
                    <a:lnTo>
                      <a:pt x="397" y="0"/>
                    </a:lnTo>
                    <a:lnTo>
                      <a:pt x="397" y="1"/>
                    </a:lnTo>
                    <a:cubicBezTo>
                      <a:pt x="397" y="2"/>
                      <a:pt x="396" y="8"/>
                      <a:pt x="395" y="12"/>
                    </a:cubicBezTo>
                    <a:cubicBezTo>
                      <a:pt x="390" y="33"/>
                      <a:pt x="378" y="54"/>
                      <a:pt x="361" y="71"/>
                    </a:cubicBezTo>
                    <a:cubicBezTo>
                      <a:pt x="335" y="97"/>
                      <a:pt x="298" y="116"/>
                      <a:pt x="257" y="123"/>
                    </a:cubicBezTo>
                    <a:cubicBezTo>
                      <a:pt x="253" y="124"/>
                      <a:pt x="246" y="125"/>
                      <a:pt x="241" y="126"/>
                    </a:cubicBezTo>
                    <a:cubicBezTo>
                      <a:pt x="239" y="126"/>
                      <a:pt x="238" y="126"/>
                      <a:pt x="238" y="126"/>
                    </a:cubicBezTo>
                    <a:cubicBezTo>
                      <a:pt x="237" y="126"/>
                      <a:pt x="237" y="129"/>
                      <a:pt x="237" y="139"/>
                    </a:cubicBezTo>
                    <a:cubicBezTo>
                      <a:pt x="237" y="150"/>
                      <a:pt x="237" y="151"/>
                      <a:pt x="238" y="151"/>
                    </a:cubicBezTo>
                    <a:cubicBezTo>
                      <a:pt x="238" y="152"/>
                      <a:pt x="262" y="152"/>
                      <a:pt x="292" y="152"/>
                    </a:cubicBezTo>
                    <a:lnTo>
                      <a:pt x="346" y="152"/>
                    </a:lnTo>
                    <a:lnTo>
                      <a:pt x="347" y="152"/>
                    </a:lnTo>
                    <a:cubicBezTo>
                      <a:pt x="351" y="153"/>
                      <a:pt x="353" y="156"/>
                      <a:pt x="354" y="159"/>
                    </a:cubicBezTo>
                    <a:cubicBezTo>
                      <a:pt x="355" y="160"/>
                      <a:pt x="427" y="490"/>
                      <a:pt x="428" y="494"/>
                    </a:cubicBezTo>
                    <a:cubicBezTo>
                      <a:pt x="428" y="497"/>
                      <a:pt x="428" y="498"/>
                      <a:pt x="428" y="499"/>
                    </a:cubicBezTo>
                    <a:cubicBezTo>
                      <a:pt x="427" y="501"/>
                      <a:pt x="426" y="503"/>
                      <a:pt x="423" y="503"/>
                    </a:cubicBezTo>
                    <a:cubicBezTo>
                      <a:pt x="422" y="504"/>
                      <a:pt x="6" y="504"/>
                      <a:pt x="5" y="503"/>
                    </a:cubicBezTo>
                    <a:close/>
                    <a:moveTo>
                      <a:pt x="225" y="450"/>
                    </a:moveTo>
                    <a:cubicBezTo>
                      <a:pt x="247" y="448"/>
                      <a:pt x="268" y="441"/>
                      <a:pt x="287" y="429"/>
                    </a:cubicBezTo>
                    <a:cubicBezTo>
                      <a:pt x="314" y="411"/>
                      <a:pt x="334" y="383"/>
                      <a:pt x="341" y="352"/>
                    </a:cubicBezTo>
                    <a:cubicBezTo>
                      <a:pt x="347" y="329"/>
                      <a:pt x="346" y="306"/>
                      <a:pt x="339" y="284"/>
                    </a:cubicBezTo>
                    <a:cubicBezTo>
                      <a:pt x="330" y="258"/>
                      <a:pt x="313" y="236"/>
                      <a:pt x="290" y="220"/>
                    </a:cubicBezTo>
                    <a:cubicBezTo>
                      <a:pt x="259" y="198"/>
                      <a:pt x="221" y="191"/>
                      <a:pt x="184" y="199"/>
                    </a:cubicBezTo>
                    <a:cubicBezTo>
                      <a:pt x="143" y="209"/>
                      <a:pt x="108" y="238"/>
                      <a:pt x="93" y="277"/>
                    </a:cubicBezTo>
                    <a:cubicBezTo>
                      <a:pt x="87" y="292"/>
                      <a:pt x="84" y="307"/>
                      <a:pt x="84" y="323"/>
                    </a:cubicBezTo>
                    <a:cubicBezTo>
                      <a:pt x="84" y="343"/>
                      <a:pt x="88" y="361"/>
                      <a:pt x="96" y="378"/>
                    </a:cubicBezTo>
                    <a:cubicBezTo>
                      <a:pt x="105" y="396"/>
                      <a:pt x="117" y="411"/>
                      <a:pt x="133" y="423"/>
                    </a:cubicBezTo>
                    <a:cubicBezTo>
                      <a:pt x="146" y="433"/>
                      <a:pt x="162" y="441"/>
                      <a:pt x="178" y="445"/>
                    </a:cubicBezTo>
                    <a:cubicBezTo>
                      <a:pt x="188" y="448"/>
                      <a:pt x="197" y="450"/>
                      <a:pt x="209" y="450"/>
                    </a:cubicBezTo>
                    <a:cubicBezTo>
                      <a:pt x="212" y="450"/>
                      <a:pt x="222" y="450"/>
                      <a:pt x="225" y="450"/>
                    </a:cubicBezTo>
                    <a:close/>
                    <a:moveTo>
                      <a:pt x="212" y="356"/>
                    </a:moveTo>
                    <a:cubicBezTo>
                      <a:pt x="207" y="355"/>
                      <a:pt x="203" y="354"/>
                      <a:pt x="199" y="352"/>
                    </a:cubicBezTo>
                    <a:cubicBezTo>
                      <a:pt x="189" y="347"/>
                      <a:pt x="182" y="337"/>
                      <a:pt x="181" y="326"/>
                    </a:cubicBezTo>
                    <a:cubicBezTo>
                      <a:pt x="181" y="322"/>
                      <a:pt x="181" y="318"/>
                      <a:pt x="182" y="315"/>
                    </a:cubicBezTo>
                    <a:cubicBezTo>
                      <a:pt x="183" y="309"/>
                      <a:pt x="186" y="305"/>
                      <a:pt x="190" y="301"/>
                    </a:cubicBezTo>
                    <a:cubicBezTo>
                      <a:pt x="203" y="288"/>
                      <a:pt x="225" y="287"/>
                      <a:pt x="238" y="300"/>
                    </a:cubicBezTo>
                    <a:cubicBezTo>
                      <a:pt x="239" y="302"/>
                      <a:pt x="239" y="302"/>
                      <a:pt x="240" y="302"/>
                    </a:cubicBezTo>
                    <a:cubicBezTo>
                      <a:pt x="240" y="301"/>
                      <a:pt x="254" y="293"/>
                      <a:pt x="271" y="284"/>
                    </a:cubicBezTo>
                    <a:cubicBezTo>
                      <a:pt x="288" y="275"/>
                      <a:pt x="302" y="267"/>
                      <a:pt x="303" y="267"/>
                    </a:cubicBezTo>
                    <a:cubicBezTo>
                      <a:pt x="305" y="266"/>
                      <a:pt x="308" y="267"/>
                      <a:pt x="309" y="268"/>
                    </a:cubicBezTo>
                    <a:cubicBezTo>
                      <a:pt x="312" y="271"/>
                      <a:pt x="312" y="276"/>
                      <a:pt x="309" y="278"/>
                    </a:cubicBezTo>
                    <a:cubicBezTo>
                      <a:pt x="309" y="279"/>
                      <a:pt x="294" y="287"/>
                      <a:pt x="277" y="296"/>
                    </a:cubicBezTo>
                    <a:cubicBezTo>
                      <a:pt x="260" y="306"/>
                      <a:pt x="246" y="314"/>
                      <a:pt x="246" y="314"/>
                    </a:cubicBezTo>
                    <a:cubicBezTo>
                      <a:pt x="246" y="314"/>
                      <a:pt x="247" y="315"/>
                      <a:pt x="247" y="316"/>
                    </a:cubicBezTo>
                    <a:cubicBezTo>
                      <a:pt x="248" y="322"/>
                      <a:pt x="248" y="328"/>
                      <a:pt x="246" y="334"/>
                    </a:cubicBezTo>
                    <a:cubicBezTo>
                      <a:pt x="242" y="343"/>
                      <a:pt x="235" y="351"/>
                      <a:pt x="225" y="354"/>
                    </a:cubicBezTo>
                    <a:cubicBezTo>
                      <a:pt x="221" y="355"/>
                      <a:pt x="215" y="356"/>
                      <a:pt x="212" y="356"/>
                    </a:cubicBezTo>
                    <a:close/>
                  </a:path>
                </a:pathLst>
              </a:custGeom>
              <a:solidFill>
                <a:srgbClr val="A2A2A2"/>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8" name="Freeform 85"/>
              <p:cNvSpPr>
                <a:spLocks noChangeArrowheads="1"/>
              </p:cNvSpPr>
              <p:nvPr/>
            </p:nvSpPr>
            <p:spPr bwMode="auto">
              <a:xfrm>
                <a:off x="1532" y="1255"/>
                <a:ext cx="160" cy="215"/>
              </a:xfrm>
              <a:custGeom>
                <a:avLst/>
                <a:gdLst>
                  <a:gd name="T0" fmla="*/ 1 w 429"/>
                  <a:gd name="T1" fmla="*/ 550 h 560"/>
                  <a:gd name="T2" fmla="*/ 9 w 429"/>
                  <a:gd name="T3" fmla="*/ 518 h 560"/>
                  <a:gd name="T4" fmla="*/ 428 w 429"/>
                  <a:gd name="T5" fmla="*/ 527 h 560"/>
                  <a:gd name="T6" fmla="*/ 419 w 429"/>
                  <a:gd name="T7" fmla="*/ 559 h 560"/>
                  <a:gd name="T8" fmla="*/ 10 w 429"/>
                  <a:gd name="T9" fmla="*/ 559 h 560"/>
                  <a:gd name="T10" fmla="*/ 1 w 429"/>
                  <a:gd name="T11" fmla="*/ 500 h 560"/>
                  <a:gd name="T12" fmla="*/ 75 w 429"/>
                  <a:gd name="T13" fmla="*/ 158 h 560"/>
                  <a:gd name="T14" fmla="*/ 83 w 429"/>
                  <a:gd name="T15" fmla="*/ 152 h 560"/>
                  <a:gd name="T16" fmla="*/ 191 w 429"/>
                  <a:gd name="T17" fmla="*/ 152 h 560"/>
                  <a:gd name="T18" fmla="*/ 191 w 429"/>
                  <a:gd name="T19" fmla="*/ 126 h 560"/>
                  <a:gd name="T20" fmla="*/ 187 w 429"/>
                  <a:gd name="T21" fmla="*/ 126 h 560"/>
                  <a:gd name="T22" fmla="*/ 54 w 429"/>
                  <a:gd name="T23" fmla="*/ 55 h 560"/>
                  <a:gd name="T24" fmla="*/ 31 w 429"/>
                  <a:gd name="T25" fmla="*/ 1 h 560"/>
                  <a:gd name="T26" fmla="*/ 397 w 429"/>
                  <a:gd name="T27" fmla="*/ 0 h 560"/>
                  <a:gd name="T28" fmla="*/ 397 w 429"/>
                  <a:gd name="T29" fmla="*/ 4 h 560"/>
                  <a:gd name="T30" fmla="*/ 280 w 429"/>
                  <a:gd name="T31" fmla="*/ 118 h 560"/>
                  <a:gd name="T32" fmla="*/ 238 w 429"/>
                  <a:gd name="T33" fmla="*/ 126 h 560"/>
                  <a:gd name="T34" fmla="*/ 237 w 429"/>
                  <a:gd name="T35" fmla="*/ 139 h 560"/>
                  <a:gd name="T36" fmla="*/ 291 w 429"/>
                  <a:gd name="T37" fmla="*/ 152 h 560"/>
                  <a:gd name="T38" fmla="*/ 347 w 429"/>
                  <a:gd name="T39" fmla="*/ 152 h 560"/>
                  <a:gd name="T40" fmla="*/ 428 w 429"/>
                  <a:gd name="T41" fmla="*/ 495 h 560"/>
                  <a:gd name="T42" fmla="*/ 424 w 429"/>
                  <a:gd name="T43" fmla="*/ 503 h 560"/>
                  <a:gd name="T44" fmla="*/ 214 w 429"/>
                  <a:gd name="T45" fmla="*/ 504 h 560"/>
                  <a:gd name="T46" fmla="*/ 224 w 429"/>
                  <a:gd name="T47" fmla="*/ 450 h 560"/>
                  <a:gd name="T48" fmla="*/ 279 w 429"/>
                  <a:gd name="T49" fmla="*/ 434 h 560"/>
                  <a:gd name="T50" fmla="*/ 342 w 429"/>
                  <a:gd name="T51" fmla="*/ 295 h 560"/>
                  <a:gd name="T52" fmla="*/ 250 w 429"/>
                  <a:gd name="T53" fmla="*/ 201 h 560"/>
                  <a:gd name="T54" fmla="*/ 108 w 429"/>
                  <a:gd name="T55" fmla="*/ 249 h 560"/>
                  <a:gd name="T56" fmla="*/ 104 w 429"/>
                  <a:gd name="T57" fmla="*/ 392 h 560"/>
                  <a:gd name="T58" fmla="*/ 157 w 429"/>
                  <a:gd name="T59" fmla="*/ 438 h 560"/>
                  <a:gd name="T60" fmla="*/ 224 w 429"/>
                  <a:gd name="T61" fmla="*/ 450 h 560"/>
                  <a:gd name="T62" fmla="*/ 182 w 429"/>
                  <a:gd name="T63" fmla="*/ 332 h 560"/>
                  <a:gd name="T64" fmla="*/ 183 w 429"/>
                  <a:gd name="T65" fmla="*/ 313 h 560"/>
                  <a:gd name="T66" fmla="*/ 237 w 429"/>
                  <a:gd name="T67" fmla="*/ 300 h 560"/>
                  <a:gd name="T68" fmla="*/ 271 w 429"/>
                  <a:gd name="T69" fmla="*/ 284 h 560"/>
                  <a:gd name="T70" fmla="*/ 308 w 429"/>
                  <a:gd name="T71" fmla="*/ 267 h 560"/>
                  <a:gd name="T72" fmla="*/ 309 w 429"/>
                  <a:gd name="T73" fmla="*/ 278 h 560"/>
                  <a:gd name="T74" fmla="*/ 246 w 429"/>
                  <a:gd name="T75" fmla="*/ 314 h 560"/>
                  <a:gd name="T76" fmla="*/ 237 w 429"/>
                  <a:gd name="T77" fmla="*/ 346 h 560"/>
                  <a:gd name="T78" fmla="*/ 211 w 429"/>
                  <a:gd name="T79" fmla="*/ 35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9" h="560">
                    <a:moveTo>
                      <a:pt x="10" y="559"/>
                    </a:moveTo>
                    <a:cubicBezTo>
                      <a:pt x="5" y="557"/>
                      <a:pt x="2" y="554"/>
                      <a:pt x="1" y="550"/>
                    </a:cubicBezTo>
                    <a:cubicBezTo>
                      <a:pt x="0" y="548"/>
                      <a:pt x="0" y="529"/>
                      <a:pt x="1" y="527"/>
                    </a:cubicBezTo>
                    <a:cubicBezTo>
                      <a:pt x="2" y="522"/>
                      <a:pt x="5" y="519"/>
                      <a:pt x="9" y="518"/>
                    </a:cubicBezTo>
                    <a:cubicBezTo>
                      <a:pt x="11" y="517"/>
                      <a:pt x="417" y="517"/>
                      <a:pt x="419" y="518"/>
                    </a:cubicBezTo>
                    <a:cubicBezTo>
                      <a:pt x="423" y="519"/>
                      <a:pt x="426" y="522"/>
                      <a:pt x="428" y="527"/>
                    </a:cubicBezTo>
                    <a:cubicBezTo>
                      <a:pt x="428" y="529"/>
                      <a:pt x="428" y="548"/>
                      <a:pt x="428" y="550"/>
                    </a:cubicBezTo>
                    <a:cubicBezTo>
                      <a:pt x="426" y="554"/>
                      <a:pt x="423" y="558"/>
                      <a:pt x="419" y="559"/>
                    </a:cubicBezTo>
                    <a:cubicBezTo>
                      <a:pt x="417" y="559"/>
                      <a:pt x="395" y="559"/>
                      <a:pt x="214" y="559"/>
                    </a:cubicBezTo>
                    <a:cubicBezTo>
                      <a:pt x="38" y="559"/>
                      <a:pt x="11" y="559"/>
                      <a:pt x="10" y="559"/>
                    </a:cubicBezTo>
                    <a:close/>
                    <a:moveTo>
                      <a:pt x="5" y="503"/>
                    </a:moveTo>
                    <a:cubicBezTo>
                      <a:pt x="3" y="503"/>
                      <a:pt x="2" y="501"/>
                      <a:pt x="1" y="500"/>
                    </a:cubicBezTo>
                    <a:cubicBezTo>
                      <a:pt x="1" y="499"/>
                      <a:pt x="1" y="498"/>
                      <a:pt x="1" y="497"/>
                    </a:cubicBezTo>
                    <a:cubicBezTo>
                      <a:pt x="1" y="495"/>
                      <a:pt x="74" y="159"/>
                      <a:pt x="75" y="158"/>
                    </a:cubicBezTo>
                    <a:cubicBezTo>
                      <a:pt x="76" y="155"/>
                      <a:pt x="78" y="153"/>
                      <a:pt x="81" y="152"/>
                    </a:cubicBezTo>
                    <a:lnTo>
                      <a:pt x="83" y="152"/>
                    </a:lnTo>
                    <a:lnTo>
                      <a:pt x="137" y="152"/>
                    </a:lnTo>
                    <a:lnTo>
                      <a:pt x="191" y="152"/>
                    </a:lnTo>
                    <a:lnTo>
                      <a:pt x="191" y="139"/>
                    </a:lnTo>
                    <a:lnTo>
                      <a:pt x="191" y="126"/>
                    </a:lnTo>
                    <a:cubicBezTo>
                      <a:pt x="190" y="126"/>
                      <a:pt x="189" y="126"/>
                      <a:pt x="187" y="126"/>
                    </a:cubicBezTo>
                    <a:cubicBezTo>
                      <a:pt x="172" y="124"/>
                      <a:pt x="155" y="120"/>
                      <a:pt x="141" y="116"/>
                    </a:cubicBezTo>
                    <a:cubicBezTo>
                      <a:pt x="104" y="103"/>
                      <a:pt x="74" y="82"/>
                      <a:pt x="54" y="55"/>
                    </a:cubicBezTo>
                    <a:cubicBezTo>
                      <a:pt x="42" y="39"/>
                      <a:pt x="34" y="21"/>
                      <a:pt x="32" y="4"/>
                    </a:cubicBezTo>
                    <a:cubicBezTo>
                      <a:pt x="31" y="2"/>
                      <a:pt x="31" y="1"/>
                      <a:pt x="31" y="1"/>
                    </a:cubicBezTo>
                    <a:lnTo>
                      <a:pt x="31" y="0"/>
                    </a:lnTo>
                    <a:lnTo>
                      <a:pt x="397" y="0"/>
                    </a:lnTo>
                    <a:lnTo>
                      <a:pt x="397" y="1"/>
                    </a:lnTo>
                    <a:cubicBezTo>
                      <a:pt x="397" y="1"/>
                      <a:pt x="397" y="2"/>
                      <a:pt x="397" y="4"/>
                    </a:cubicBezTo>
                    <a:cubicBezTo>
                      <a:pt x="394" y="21"/>
                      <a:pt x="386" y="39"/>
                      <a:pt x="374" y="55"/>
                    </a:cubicBezTo>
                    <a:cubicBezTo>
                      <a:pt x="353" y="84"/>
                      <a:pt x="320" y="106"/>
                      <a:pt x="280" y="118"/>
                    </a:cubicBezTo>
                    <a:cubicBezTo>
                      <a:pt x="267" y="122"/>
                      <a:pt x="254" y="124"/>
                      <a:pt x="242" y="126"/>
                    </a:cubicBezTo>
                    <a:cubicBezTo>
                      <a:pt x="240" y="126"/>
                      <a:pt x="238" y="126"/>
                      <a:pt x="238" y="126"/>
                    </a:cubicBezTo>
                    <a:lnTo>
                      <a:pt x="237" y="126"/>
                    </a:lnTo>
                    <a:lnTo>
                      <a:pt x="237" y="139"/>
                    </a:lnTo>
                    <a:lnTo>
                      <a:pt x="237" y="152"/>
                    </a:lnTo>
                    <a:lnTo>
                      <a:pt x="291" y="152"/>
                    </a:lnTo>
                    <a:lnTo>
                      <a:pt x="346" y="152"/>
                    </a:lnTo>
                    <a:lnTo>
                      <a:pt x="347" y="152"/>
                    </a:lnTo>
                    <a:cubicBezTo>
                      <a:pt x="351" y="154"/>
                      <a:pt x="353" y="156"/>
                      <a:pt x="354" y="160"/>
                    </a:cubicBezTo>
                    <a:cubicBezTo>
                      <a:pt x="355" y="161"/>
                      <a:pt x="426" y="485"/>
                      <a:pt x="428" y="495"/>
                    </a:cubicBezTo>
                    <a:cubicBezTo>
                      <a:pt x="428" y="498"/>
                      <a:pt x="428" y="500"/>
                      <a:pt x="426" y="502"/>
                    </a:cubicBezTo>
                    <a:cubicBezTo>
                      <a:pt x="425" y="502"/>
                      <a:pt x="425" y="503"/>
                      <a:pt x="424" y="503"/>
                    </a:cubicBezTo>
                    <a:lnTo>
                      <a:pt x="422" y="504"/>
                    </a:lnTo>
                    <a:lnTo>
                      <a:pt x="214" y="504"/>
                    </a:lnTo>
                    <a:cubicBezTo>
                      <a:pt x="31" y="504"/>
                      <a:pt x="6" y="503"/>
                      <a:pt x="5" y="503"/>
                    </a:cubicBezTo>
                    <a:close/>
                    <a:moveTo>
                      <a:pt x="224" y="450"/>
                    </a:moveTo>
                    <a:cubicBezTo>
                      <a:pt x="238" y="449"/>
                      <a:pt x="251" y="446"/>
                      <a:pt x="264" y="441"/>
                    </a:cubicBezTo>
                    <a:cubicBezTo>
                      <a:pt x="268" y="440"/>
                      <a:pt x="276" y="436"/>
                      <a:pt x="279" y="434"/>
                    </a:cubicBezTo>
                    <a:cubicBezTo>
                      <a:pt x="295" y="425"/>
                      <a:pt x="310" y="412"/>
                      <a:pt x="320" y="398"/>
                    </a:cubicBezTo>
                    <a:cubicBezTo>
                      <a:pt x="342" y="368"/>
                      <a:pt x="350" y="330"/>
                      <a:pt x="342" y="295"/>
                    </a:cubicBezTo>
                    <a:cubicBezTo>
                      <a:pt x="335" y="266"/>
                      <a:pt x="318" y="240"/>
                      <a:pt x="293" y="222"/>
                    </a:cubicBezTo>
                    <a:cubicBezTo>
                      <a:pt x="280" y="212"/>
                      <a:pt x="266" y="205"/>
                      <a:pt x="250" y="201"/>
                    </a:cubicBezTo>
                    <a:cubicBezTo>
                      <a:pt x="232" y="196"/>
                      <a:pt x="212" y="195"/>
                      <a:pt x="192" y="198"/>
                    </a:cubicBezTo>
                    <a:cubicBezTo>
                      <a:pt x="158" y="203"/>
                      <a:pt x="128" y="222"/>
                      <a:pt x="108" y="249"/>
                    </a:cubicBezTo>
                    <a:cubicBezTo>
                      <a:pt x="92" y="271"/>
                      <a:pt x="83" y="297"/>
                      <a:pt x="83" y="323"/>
                    </a:cubicBezTo>
                    <a:cubicBezTo>
                      <a:pt x="83" y="348"/>
                      <a:pt x="91" y="372"/>
                      <a:pt x="104" y="392"/>
                    </a:cubicBezTo>
                    <a:cubicBezTo>
                      <a:pt x="114" y="407"/>
                      <a:pt x="127" y="419"/>
                      <a:pt x="141" y="429"/>
                    </a:cubicBezTo>
                    <a:cubicBezTo>
                      <a:pt x="147" y="433"/>
                      <a:pt x="151" y="435"/>
                      <a:pt x="157" y="438"/>
                    </a:cubicBezTo>
                    <a:cubicBezTo>
                      <a:pt x="173" y="446"/>
                      <a:pt x="191" y="450"/>
                      <a:pt x="210" y="451"/>
                    </a:cubicBezTo>
                    <a:cubicBezTo>
                      <a:pt x="213" y="451"/>
                      <a:pt x="221" y="450"/>
                      <a:pt x="224" y="450"/>
                    </a:cubicBezTo>
                    <a:close/>
                    <a:moveTo>
                      <a:pt x="211" y="356"/>
                    </a:moveTo>
                    <a:cubicBezTo>
                      <a:pt x="197" y="354"/>
                      <a:pt x="186" y="345"/>
                      <a:pt x="182" y="332"/>
                    </a:cubicBezTo>
                    <a:cubicBezTo>
                      <a:pt x="181" y="329"/>
                      <a:pt x="181" y="327"/>
                      <a:pt x="181" y="323"/>
                    </a:cubicBezTo>
                    <a:cubicBezTo>
                      <a:pt x="181" y="319"/>
                      <a:pt x="181" y="316"/>
                      <a:pt x="183" y="313"/>
                    </a:cubicBezTo>
                    <a:cubicBezTo>
                      <a:pt x="187" y="300"/>
                      <a:pt x="200" y="291"/>
                      <a:pt x="214" y="291"/>
                    </a:cubicBezTo>
                    <a:cubicBezTo>
                      <a:pt x="223" y="291"/>
                      <a:pt x="231" y="294"/>
                      <a:pt x="237" y="300"/>
                    </a:cubicBezTo>
                    <a:cubicBezTo>
                      <a:pt x="239" y="302"/>
                      <a:pt x="240" y="302"/>
                      <a:pt x="240" y="302"/>
                    </a:cubicBezTo>
                    <a:cubicBezTo>
                      <a:pt x="240" y="302"/>
                      <a:pt x="254" y="294"/>
                      <a:pt x="271" y="284"/>
                    </a:cubicBezTo>
                    <a:cubicBezTo>
                      <a:pt x="288" y="275"/>
                      <a:pt x="302" y="267"/>
                      <a:pt x="303" y="267"/>
                    </a:cubicBezTo>
                    <a:cubicBezTo>
                      <a:pt x="304" y="266"/>
                      <a:pt x="306" y="267"/>
                      <a:pt x="308" y="267"/>
                    </a:cubicBezTo>
                    <a:cubicBezTo>
                      <a:pt x="310" y="269"/>
                      <a:pt x="311" y="271"/>
                      <a:pt x="311" y="273"/>
                    </a:cubicBezTo>
                    <a:cubicBezTo>
                      <a:pt x="311" y="275"/>
                      <a:pt x="310" y="277"/>
                      <a:pt x="309" y="278"/>
                    </a:cubicBezTo>
                    <a:cubicBezTo>
                      <a:pt x="308" y="279"/>
                      <a:pt x="294" y="287"/>
                      <a:pt x="277" y="296"/>
                    </a:cubicBezTo>
                    <a:cubicBezTo>
                      <a:pt x="260" y="306"/>
                      <a:pt x="247" y="313"/>
                      <a:pt x="246" y="314"/>
                    </a:cubicBezTo>
                    <a:cubicBezTo>
                      <a:pt x="246" y="314"/>
                      <a:pt x="246" y="314"/>
                      <a:pt x="247" y="316"/>
                    </a:cubicBezTo>
                    <a:cubicBezTo>
                      <a:pt x="249" y="327"/>
                      <a:pt x="246" y="339"/>
                      <a:pt x="237" y="346"/>
                    </a:cubicBezTo>
                    <a:cubicBezTo>
                      <a:pt x="233" y="351"/>
                      <a:pt x="226" y="354"/>
                      <a:pt x="220" y="355"/>
                    </a:cubicBezTo>
                    <a:cubicBezTo>
                      <a:pt x="218" y="355"/>
                      <a:pt x="213" y="356"/>
                      <a:pt x="211" y="356"/>
                    </a:cubicBezTo>
                    <a:close/>
                  </a:path>
                </a:pathLst>
              </a:custGeom>
              <a:solidFill>
                <a:srgbClr val="5B5B5B"/>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9" name="Freeform 86"/>
              <p:cNvSpPr>
                <a:spLocks noChangeArrowheads="1"/>
              </p:cNvSpPr>
              <p:nvPr/>
            </p:nvSpPr>
            <p:spPr bwMode="auto">
              <a:xfrm>
                <a:off x="1532" y="1255"/>
                <a:ext cx="160" cy="215"/>
              </a:xfrm>
              <a:custGeom>
                <a:avLst/>
                <a:gdLst>
                  <a:gd name="T0" fmla="*/ 10 w 429"/>
                  <a:gd name="T1" fmla="*/ 559 h 560"/>
                  <a:gd name="T2" fmla="*/ 1 w 429"/>
                  <a:gd name="T3" fmla="*/ 551 h 560"/>
                  <a:gd name="T4" fmla="*/ 1 w 429"/>
                  <a:gd name="T5" fmla="*/ 527 h 560"/>
                  <a:gd name="T6" fmla="*/ 4 w 429"/>
                  <a:gd name="T7" fmla="*/ 521 h 560"/>
                  <a:gd name="T8" fmla="*/ 214 w 429"/>
                  <a:gd name="T9" fmla="*/ 518 h 560"/>
                  <a:gd name="T10" fmla="*/ 424 w 429"/>
                  <a:gd name="T11" fmla="*/ 521 h 560"/>
                  <a:gd name="T12" fmla="*/ 428 w 429"/>
                  <a:gd name="T13" fmla="*/ 527 h 560"/>
                  <a:gd name="T14" fmla="*/ 427 w 429"/>
                  <a:gd name="T15" fmla="*/ 551 h 560"/>
                  <a:gd name="T16" fmla="*/ 418 w 429"/>
                  <a:gd name="T17" fmla="*/ 559 h 560"/>
                  <a:gd name="T18" fmla="*/ 11 w 429"/>
                  <a:gd name="T19" fmla="*/ 559 h 560"/>
                  <a:gd name="T20" fmla="*/ 1 w 429"/>
                  <a:gd name="T21" fmla="*/ 500 h 560"/>
                  <a:gd name="T22" fmla="*/ 1 w 429"/>
                  <a:gd name="T23" fmla="*/ 495 h 560"/>
                  <a:gd name="T24" fmla="*/ 75 w 429"/>
                  <a:gd name="T25" fmla="*/ 158 h 560"/>
                  <a:gd name="T26" fmla="*/ 83 w 429"/>
                  <a:gd name="T27" fmla="*/ 152 h 560"/>
                  <a:gd name="T28" fmla="*/ 191 w 429"/>
                  <a:gd name="T29" fmla="*/ 152 h 560"/>
                  <a:gd name="T30" fmla="*/ 191 w 429"/>
                  <a:gd name="T31" fmla="*/ 126 h 560"/>
                  <a:gd name="T32" fmla="*/ 136 w 429"/>
                  <a:gd name="T33" fmla="*/ 113 h 560"/>
                  <a:gd name="T34" fmla="*/ 41 w 429"/>
                  <a:gd name="T35" fmla="*/ 32 h 560"/>
                  <a:gd name="T36" fmla="*/ 31 w 429"/>
                  <a:gd name="T37" fmla="*/ 0 h 560"/>
                  <a:gd name="T38" fmla="*/ 397 w 429"/>
                  <a:gd name="T39" fmla="*/ 0 h 560"/>
                  <a:gd name="T40" fmla="*/ 397 w 429"/>
                  <a:gd name="T41" fmla="*/ 3 h 560"/>
                  <a:gd name="T42" fmla="*/ 341 w 429"/>
                  <a:gd name="T43" fmla="*/ 87 h 560"/>
                  <a:gd name="T44" fmla="*/ 241 w 429"/>
                  <a:gd name="T45" fmla="*/ 125 h 560"/>
                  <a:gd name="T46" fmla="*/ 237 w 429"/>
                  <a:gd name="T47" fmla="*/ 139 h 560"/>
                  <a:gd name="T48" fmla="*/ 290 w 429"/>
                  <a:gd name="T49" fmla="*/ 152 h 560"/>
                  <a:gd name="T50" fmla="*/ 353 w 429"/>
                  <a:gd name="T51" fmla="*/ 158 h 560"/>
                  <a:gd name="T52" fmla="*/ 395 w 429"/>
                  <a:gd name="T53" fmla="*/ 349 h 560"/>
                  <a:gd name="T54" fmla="*/ 428 w 429"/>
                  <a:gd name="T55" fmla="*/ 497 h 560"/>
                  <a:gd name="T56" fmla="*/ 427 w 429"/>
                  <a:gd name="T57" fmla="*/ 500 h 560"/>
                  <a:gd name="T58" fmla="*/ 214 w 429"/>
                  <a:gd name="T59" fmla="*/ 503 h 560"/>
                  <a:gd name="T60" fmla="*/ 224 w 429"/>
                  <a:gd name="T61" fmla="*/ 450 h 560"/>
                  <a:gd name="T62" fmla="*/ 336 w 429"/>
                  <a:gd name="T63" fmla="*/ 370 h 560"/>
                  <a:gd name="T64" fmla="*/ 262 w 429"/>
                  <a:gd name="T65" fmla="*/ 204 h 560"/>
                  <a:gd name="T66" fmla="*/ 92 w 429"/>
                  <a:gd name="T67" fmla="*/ 276 h 560"/>
                  <a:gd name="T68" fmla="*/ 204 w 429"/>
                  <a:gd name="T69" fmla="*/ 450 h 560"/>
                  <a:gd name="T70" fmla="*/ 210 w 429"/>
                  <a:gd name="T71" fmla="*/ 355 h 560"/>
                  <a:gd name="T72" fmla="*/ 183 w 429"/>
                  <a:gd name="T73" fmla="*/ 313 h 560"/>
                  <a:gd name="T74" fmla="*/ 237 w 429"/>
                  <a:gd name="T75" fmla="*/ 300 h 560"/>
                  <a:gd name="T76" fmla="*/ 240 w 429"/>
                  <a:gd name="T77" fmla="*/ 302 h 560"/>
                  <a:gd name="T78" fmla="*/ 302 w 429"/>
                  <a:gd name="T79" fmla="*/ 267 h 560"/>
                  <a:gd name="T80" fmla="*/ 311 w 429"/>
                  <a:gd name="T81" fmla="*/ 271 h 560"/>
                  <a:gd name="T82" fmla="*/ 309 w 429"/>
                  <a:gd name="T83" fmla="*/ 278 h 560"/>
                  <a:gd name="T84" fmla="*/ 246 w 429"/>
                  <a:gd name="T85" fmla="*/ 314 h 560"/>
                  <a:gd name="T86" fmla="*/ 247 w 429"/>
                  <a:gd name="T87" fmla="*/ 323 h 560"/>
                  <a:gd name="T88" fmla="*/ 230 w 429"/>
                  <a:gd name="T89" fmla="*/ 352 h 560"/>
                  <a:gd name="T90" fmla="*/ 210 w 429"/>
                  <a:gd name="T91" fmla="*/ 355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560">
                    <a:moveTo>
                      <a:pt x="11" y="559"/>
                    </a:moveTo>
                    <a:cubicBezTo>
                      <a:pt x="10" y="559"/>
                      <a:pt x="10" y="559"/>
                      <a:pt x="10" y="559"/>
                    </a:cubicBezTo>
                    <a:cubicBezTo>
                      <a:pt x="10" y="558"/>
                      <a:pt x="9" y="558"/>
                      <a:pt x="9" y="558"/>
                    </a:cubicBezTo>
                    <a:cubicBezTo>
                      <a:pt x="5" y="557"/>
                      <a:pt x="2" y="554"/>
                      <a:pt x="1" y="551"/>
                    </a:cubicBezTo>
                    <a:cubicBezTo>
                      <a:pt x="1" y="550"/>
                      <a:pt x="1" y="550"/>
                      <a:pt x="1" y="550"/>
                    </a:cubicBezTo>
                    <a:cubicBezTo>
                      <a:pt x="0" y="549"/>
                      <a:pt x="0" y="527"/>
                      <a:pt x="1" y="527"/>
                    </a:cubicBezTo>
                    <a:cubicBezTo>
                      <a:pt x="1" y="527"/>
                      <a:pt x="1" y="526"/>
                      <a:pt x="1" y="526"/>
                    </a:cubicBezTo>
                    <a:cubicBezTo>
                      <a:pt x="2" y="524"/>
                      <a:pt x="3" y="522"/>
                      <a:pt x="4" y="521"/>
                    </a:cubicBezTo>
                    <a:cubicBezTo>
                      <a:pt x="6" y="520"/>
                      <a:pt x="7" y="519"/>
                      <a:pt x="9" y="518"/>
                    </a:cubicBezTo>
                    <a:cubicBezTo>
                      <a:pt x="10" y="518"/>
                      <a:pt x="27" y="518"/>
                      <a:pt x="214" y="518"/>
                    </a:cubicBezTo>
                    <a:cubicBezTo>
                      <a:pt x="413" y="518"/>
                      <a:pt x="418" y="518"/>
                      <a:pt x="419" y="518"/>
                    </a:cubicBezTo>
                    <a:cubicBezTo>
                      <a:pt x="422" y="519"/>
                      <a:pt x="423" y="520"/>
                      <a:pt x="424" y="521"/>
                    </a:cubicBezTo>
                    <a:cubicBezTo>
                      <a:pt x="426" y="522"/>
                      <a:pt x="427" y="525"/>
                      <a:pt x="427" y="526"/>
                    </a:cubicBezTo>
                    <a:cubicBezTo>
                      <a:pt x="427" y="526"/>
                      <a:pt x="427" y="527"/>
                      <a:pt x="428" y="527"/>
                    </a:cubicBezTo>
                    <a:cubicBezTo>
                      <a:pt x="428" y="527"/>
                      <a:pt x="428" y="550"/>
                      <a:pt x="428" y="550"/>
                    </a:cubicBezTo>
                    <a:cubicBezTo>
                      <a:pt x="427" y="550"/>
                      <a:pt x="427" y="550"/>
                      <a:pt x="427" y="551"/>
                    </a:cubicBezTo>
                    <a:cubicBezTo>
                      <a:pt x="426" y="554"/>
                      <a:pt x="423" y="557"/>
                      <a:pt x="420" y="558"/>
                    </a:cubicBezTo>
                    <a:cubicBezTo>
                      <a:pt x="419" y="558"/>
                      <a:pt x="419" y="559"/>
                      <a:pt x="418" y="559"/>
                    </a:cubicBezTo>
                    <a:cubicBezTo>
                      <a:pt x="418" y="559"/>
                      <a:pt x="357" y="559"/>
                      <a:pt x="215" y="559"/>
                    </a:cubicBezTo>
                    <a:cubicBezTo>
                      <a:pt x="103" y="559"/>
                      <a:pt x="11" y="559"/>
                      <a:pt x="11" y="559"/>
                    </a:cubicBezTo>
                    <a:close/>
                    <a:moveTo>
                      <a:pt x="5" y="503"/>
                    </a:moveTo>
                    <a:cubicBezTo>
                      <a:pt x="3" y="502"/>
                      <a:pt x="2" y="501"/>
                      <a:pt x="1" y="500"/>
                    </a:cubicBezTo>
                    <a:cubicBezTo>
                      <a:pt x="1" y="499"/>
                      <a:pt x="1" y="499"/>
                      <a:pt x="1" y="499"/>
                    </a:cubicBezTo>
                    <a:cubicBezTo>
                      <a:pt x="0" y="499"/>
                      <a:pt x="1" y="495"/>
                      <a:pt x="1" y="495"/>
                    </a:cubicBezTo>
                    <a:cubicBezTo>
                      <a:pt x="1" y="495"/>
                      <a:pt x="17" y="422"/>
                      <a:pt x="36" y="333"/>
                    </a:cubicBezTo>
                    <a:cubicBezTo>
                      <a:pt x="78" y="140"/>
                      <a:pt x="74" y="160"/>
                      <a:pt x="75" y="158"/>
                    </a:cubicBezTo>
                    <a:cubicBezTo>
                      <a:pt x="76" y="156"/>
                      <a:pt x="78" y="154"/>
                      <a:pt x="81" y="153"/>
                    </a:cubicBezTo>
                    <a:lnTo>
                      <a:pt x="83" y="152"/>
                    </a:lnTo>
                    <a:lnTo>
                      <a:pt x="137" y="152"/>
                    </a:lnTo>
                    <a:cubicBezTo>
                      <a:pt x="179" y="152"/>
                      <a:pt x="191" y="152"/>
                      <a:pt x="191" y="152"/>
                    </a:cubicBezTo>
                    <a:cubicBezTo>
                      <a:pt x="191" y="151"/>
                      <a:pt x="191" y="146"/>
                      <a:pt x="191" y="139"/>
                    </a:cubicBezTo>
                    <a:cubicBezTo>
                      <a:pt x="191" y="129"/>
                      <a:pt x="191" y="126"/>
                      <a:pt x="191" y="126"/>
                    </a:cubicBezTo>
                    <a:cubicBezTo>
                      <a:pt x="191" y="126"/>
                      <a:pt x="189" y="126"/>
                      <a:pt x="187" y="125"/>
                    </a:cubicBezTo>
                    <a:cubicBezTo>
                      <a:pt x="171" y="124"/>
                      <a:pt x="152" y="119"/>
                      <a:pt x="136" y="113"/>
                    </a:cubicBezTo>
                    <a:cubicBezTo>
                      <a:pt x="100" y="100"/>
                      <a:pt x="70" y="78"/>
                      <a:pt x="51" y="50"/>
                    </a:cubicBezTo>
                    <a:cubicBezTo>
                      <a:pt x="47" y="44"/>
                      <a:pt x="44" y="38"/>
                      <a:pt x="41" y="32"/>
                    </a:cubicBezTo>
                    <a:cubicBezTo>
                      <a:pt x="36" y="23"/>
                      <a:pt x="33" y="12"/>
                      <a:pt x="32" y="3"/>
                    </a:cubicBezTo>
                    <a:cubicBezTo>
                      <a:pt x="31" y="2"/>
                      <a:pt x="31" y="0"/>
                      <a:pt x="31" y="0"/>
                    </a:cubicBezTo>
                    <a:cubicBezTo>
                      <a:pt x="31" y="0"/>
                      <a:pt x="68" y="0"/>
                      <a:pt x="214" y="0"/>
                    </a:cubicBezTo>
                    <a:cubicBezTo>
                      <a:pt x="336" y="0"/>
                      <a:pt x="397" y="0"/>
                      <a:pt x="397" y="0"/>
                    </a:cubicBezTo>
                    <a:cubicBezTo>
                      <a:pt x="397" y="0"/>
                      <a:pt x="397" y="0"/>
                      <a:pt x="397" y="0"/>
                    </a:cubicBezTo>
                    <a:cubicBezTo>
                      <a:pt x="397" y="0"/>
                      <a:pt x="397" y="2"/>
                      <a:pt x="397" y="3"/>
                    </a:cubicBezTo>
                    <a:cubicBezTo>
                      <a:pt x="396" y="10"/>
                      <a:pt x="393" y="19"/>
                      <a:pt x="390" y="27"/>
                    </a:cubicBezTo>
                    <a:cubicBezTo>
                      <a:pt x="381" y="49"/>
                      <a:pt x="364" y="71"/>
                      <a:pt x="341" y="87"/>
                    </a:cubicBezTo>
                    <a:cubicBezTo>
                      <a:pt x="323" y="101"/>
                      <a:pt x="302" y="111"/>
                      <a:pt x="279" y="118"/>
                    </a:cubicBezTo>
                    <a:cubicBezTo>
                      <a:pt x="267" y="121"/>
                      <a:pt x="253" y="124"/>
                      <a:pt x="241" y="125"/>
                    </a:cubicBezTo>
                    <a:cubicBezTo>
                      <a:pt x="239" y="126"/>
                      <a:pt x="237" y="126"/>
                      <a:pt x="237" y="126"/>
                    </a:cubicBezTo>
                    <a:cubicBezTo>
                      <a:pt x="237" y="126"/>
                      <a:pt x="237" y="129"/>
                      <a:pt x="237" y="139"/>
                    </a:cubicBezTo>
                    <a:cubicBezTo>
                      <a:pt x="237" y="146"/>
                      <a:pt x="237" y="151"/>
                      <a:pt x="237" y="151"/>
                    </a:cubicBezTo>
                    <a:cubicBezTo>
                      <a:pt x="237" y="152"/>
                      <a:pt x="242" y="152"/>
                      <a:pt x="290" y="152"/>
                    </a:cubicBezTo>
                    <a:cubicBezTo>
                      <a:pt x="320" y="152"/>
                      <a:pt x="344" y="152"/>
                      <a:pt x="345" y="152"/>
                    </a:cubicBezTo>
                    <a:cubicBezTo>
                      <a:pt x="348" y="153"/>
                      <a:pt x="352" y="155"/>
                      <a:pt x="353" y="158"/>
                    </a:cubicBezTo>
                    <a:cubicBezTo>
                      <a:pt x="354" y="159"/>
                      <a:pt x="355" y="164"/>
                      <a:pt x="359" y="181"/>
                    </a:cubicBezTo>
                    <a:cubicBezTo>
                      <a:pt x="361" y="193"/>
                      <a:pt x="378" y="269"/>
                      <a:pt x="395" y="349"/>
                    </a:cubicBezTo>
                    <a:cubicBezTo>
                      <a:pt x="413" y="429"/>
                      <a:pt x="427" y="495"/>
                      <a:pt x="428" y="495"/>
                    </a:cubicBezTo>
                    <a:cubicBezTo>
                      <a:pt x="428" y="495"/>
                      <a:pt x="428" y="496"/>
                      <a:pt x="428" y="497"/>
                    </a:cubicBezTo>
                    <a:cubicBezTo>
                      <a:pt x="428" y="498"/>
                      <a:pt x="428" y="499"/>
                      <a:pt x="427" y="499"/>
                    </a:cubicBezTo>
                    <a:cubicBezTo>
                      <a:pt x="427" y="499"/>
                      <a:pt x="427" y="500"/>
                      <a:pt x="427" y="500"/>
                    </a:cubicBezTo>
                    <a:cubicBezTo>
                      <a:pt x="427" y="501"/>
                      <a:pt x="425" y="503"/>
                      <a:pt x="424" y="503"/>
                    </a:cubicBezTo>
                    <a:cubicBezTo>
                      <a:pt x="423" y="503"/>
                      <a:pt x="408" y="503"/>
                      <a:pt x="214" y="503"/>
                    </a:cubicBezTo>
                    <a:cubicBezTo>
                      <a:pt x="32" y="503"/>
                      <a:pt x="6" y="503"/>
                      <a:pt x="5" y="503"/>
                    </a:cubicBezTo>
                    <a:close/>
                    <a:moveTo>
                      <a:pt x="224" y="450"/>
                    </a:moveTo>
                    <a:cubicBezTo>
                      <a:pt x="256" y="448"/>
                      <a:pt x="284" y="435"/>
                      <a:pt x="306" y="414"/>
                    </a:cubicBezTo>
                    <a:cubicBezTo>
                      <a:pt x="320" y="401"/>
                      <a:pt x="330" y="386"/>
                      <a:pt x="336" y="370"/>
                    </a:cubicBezTo>
                    <a:cubicBezTo>
                      <a:pt x="348" y="340"/>
                      <a:pt x="348" y="307"/>
                      <a:pt x="336" y="277"/>
                    </a:cubicBezTo>
                    <a:cubicBezTo>
                      <a:pt x="323" y="243"/>
                      <a:pt x="296" y="217"/>
                      <a:pt x="262" y="204"/>
                    </a:cubicBezTo>
                    <a:cubicBezTo>
                      <a:pt x="229" y="192"/>
                      <a:pt x="192" y="193"/>
                      <a:pt x="161" y="207"/>
                    </a:cubicBezTo>
                    <a:cubicBezTo>
                      <a:pt x="130" y="220"/>
                      <a:pt x="105" y="245"/>
                      <a:pt x="92" y="276"/>
                    </a:cubicBezTo>
                    <a:cubicBezTo>
                      <a:pt x="82" y="302"/>
                      <a:pt x="80" y="331"/>
                      <a:pt x="88" y="358"/>
                    </a:cubicBezTo>
                    <a:cubicBezTo>
                      <a:pt x="103" y="410"/>
                      <a:pt x="150" y="447"/>
                      <a:pt x="204" y="450"/>
                    </a:cubicBezTo>
                    <a:cubicBezTo>
                      <a:pt x="211" y="451"/>
                      <a:pt x="218" y="451"/>
                      <a:pt x="224" y="450"/>
                    </a:cubicBezTo>
                    <a:close/>
                    <a:moveTo>
                      <a:pt x="210" y="355"/>
                    </a:moveTo>
                    <a:cubicBezTo>
                      <a:pt x="196" y="354"/>
                      <a:pt x="185" y="344"/>
                      <a:pt x="182" y="331"/>
                    </a:cubicBezTo>
                    <a:cubicBezTo>
                      <a:pt x="181" y="325"/>
                      <a:pt x="181" y="319"/>
                      <a:pt x="183" y="313"/>
                    </a:cubicBezTo>
                    <a:cubicBezTo>
                      <a:pt x="188" y="298"/>
                      <a:pt x="204" y="289"/>
                      <a:pt x="220" y="292"/>
                    </a:cubicBezTo>
                    <a:cubicBezTo>
                      <a:pt x="226" y="293"/>
                      <a:pt x="232" y="296"/>
                      <a:pt x="237" y="300"/>
                    </a:cubicBezTo>
                    <a:lnTo>
                      <a:pt x="239" y="302"/>
                    </a:lnTo>
                    <a:lnTo>
                      <a:pt x="240" y="302"/>
                    </a:lnTo>
                    <a:cubicBezTo>
                      <a:pt x="241" y="302"/>
                      <a:pt x="255" y="294"/>
                      <a:pt x="271" y="285"/>
                    </a:cubicBezTo>
                    <a:cubicBezTo>
                      <a:pt x="288" y="275"/>
                      <a:pt x="302" y="267"/>
                      <a:pt x="302" y="267"/>
                    </a:cubicBezTo>
                    <a:cubicBezTo>
                      <a:pt x="304" y="267"/>
                      <a:pt x="306" y="267"/>
                      <a:pt x="307" y="268"/>
                    </a:cubicBezTo>
                    <a:cubicBezTo>
                      <a:pt x="309" y="268"/>
                      <a:pt x="310" y="270"/>
                      <a:pt x="311" y="271"/>
                    </a:cubicBezTo>
                    <a:cubicBezTo>
                      <a:pt x="311" y="271"/>
                      <a:pt x="311" y="272"/>
                      <a:pt x="311" y="273"/>
                    </a:cubicBezTo>
                    <a:cubicBezTo>
                      <a:pt x="311" y="275"/>
                      <a:pt x="310" y="276"/>
                      <a:pt x="309" y="278"/>
                    </a:cubicBezTo>
                    <a:cubicBezTo>
                      <a:pt x="309" y="278"/>
                      <a:pt x="296" y="286"/>
                      <a:pt x="277" y="296"/>
                    </a:cubicBezTo>
                    <a:cubicBezTo>
                      <a:pt x="260" y="306"/>
                      <a:pt x="246" y="313"/>
                      <a:pt x="246" y="314"/>
                    </a:cubicBezTo>
                    <a:cubicBezTo>
                      <a:pt x="246" y="314"/>
                      <a:pt x="246" y="314"/>
                      <a:pt x="246" y="314"/>
                    </a:cubicBezTo>
                    <a:cubicBezTo>
                      <a:pt x="247" y="319"/>
                      <a:pt x="247" y="320"/>
                      <a:pt x="247" y="323"/>
                    </a:cubicBezTo>
                    <a:cubicBezTo>
                      <a:pt x="247" y="327"/>
                      <a:pt x="247" y="330"/>
                      <a:pt x="246" y="333"/>
                    </a:cubicBezTo>
                    <a:cubicBezTo>
                      <a:pt x="243" y="341"/>
                      <a:pt x="237" y="348"/>
                      <a:pt x="230" y="352"/>
                    </a:cubicBezTo>
                    <a:cubicBezTo>
                      <a:pt x="227" y="353"/>
                      <a:pt x="223" y="354"/>
                      <a:pt x="220" y="355"/>
                    </a:cubicBezTo>
                    <a:cubicBezTo>
                      <a:pt x="218" y="355"/>
                      <a:pt x="213" y="355"/>
                      <a:pt x="210" y="355"/>
                    </a:cubicBezTo>
                    <a:close/>
                  </a:path>
                </a:pathLst>
              </a:custGeom>
              <a:solidFill>
                <a:srgbClr val="292929"/>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0" name="Freeform 87"/>
              <p:cNvSpPr>
                <a:spLocks noChangeArrowheads="1"/>
              </p:cNvSpPr>
              <p:nvPr/>
            </p:nvSpPr>
            <p:spPr bwMode="auto">
              <a:xfrm>
                <a:off x="1532" y="1255"/>
                <a:ext cx="160" cy="215"/>
              </a:xfrm>
              <a:custGeom>
                <a:avLst/>
                <a:gdLst>
                  <a:gd name="T0" fmla="*/ 9 w 428"/>
                  <a:gd name="T1" fmla="*/ 558 h 560"/>
                  <a:gd name="T2" fmla="*/ 0 w 428"/>
                  <a:gd name="T3" fmla="*/ 549 h 560"/>
                  <a:gd name="T4" fmla="*/ 0 w 428"/>
                  <a:gd name="T5" fmla="*/ 527 h 560"/>
                  <a:gd name="T6" fmla="*/ 1 w 428"/>
                  <a:gd name="T7" fmla="*/ 526 h 560"/>
                  <a:gd name="T8" fmla="*/ 213 w 428"/>
                  <a:gd name="T9" fmla="*/ 518 h 560"/>
                  <a:gd name="T10" fmla="*/ 418 w 428"/>
                  <a:gd name="T11" fmla="*/ 518 h 560"/>
                  <a:gd name="T12" fmla="*/ 426 w 428"/>
                  <a:gd name="T13" fmla="*/ 527 h 560"/>
                  <a:gd name="T14" fmla="*/ 427 w 428"/>
                  <a:gd name="T15" fmla="*/ 549 h 560"/>
                  <a:gd name="T16" fmla="*/ 426 w 428"/>
                  <a:gd name="T17" fmla="*/ 549 h 560"/>
                  <a:gd name="T18" fmla="*/ 417 w 428"/>
                  <a:gd name="T19" fmla="*/ 558 h 560"/>
                  <a:gd name="T20" fmla="*/ 213 w 428"/>
                  <a:gd name="T21" fmla="*/ 559 h 560"/>
                  <a:gd name="T22" fmla="*/ 4 w 428"/>
                  <a:gd name="T23" fmla="*/ 503 h 560"/>
                  <a:gd name="T24" fmla="*/ 0 w 428"/>
                  <a:gd name="T25" fmla="*/ 498 h 560"/>
                  <a:gd name="T26" fmla="*/ 0 w 428"/>
                  <a:gd name="T27" fmla="*/ 496 h 560"/>
                  <a:gd name="T28" fmla="*/ 74 w 428"/>
                  <a:gd name="T29" fmla="*/ 160 h 560"/>
                  <a:gd name="T30" fmla="*/ 82 w 428"/>
                  <a:gd name="T31" fmla="*/ 152 h 560"/>
                  <a:gd name="T32" fmla="*/ 191 w 428"/>
                  <a:gd name="T33" fmla="*/ 152 h 560"/>
                  <a:gd name="T34" fmla="*/ 186 w 428"/>
                  <a:gd name="T35" fmla="*/ 125 h 560"/>
                  <a:gd name="T36" fmla="*/ 35 w 428"/>
                  <a:gd name="T37" fmla="*/ 20 h 560"/>
                  <a:gd name="T38" fmla="*/ 30 w 428"/>
                  <a:gd name="T39" fmla="*/ 0 h 560"/>
                  <a:gd name="T40" fmla="*/ 396 w 428"/>
                  <a:gd name="T41" fmla="*/ 0 h 560"/>
                  <a:gd name="T42" fmla="*/ 388 w 428"/>
                  <a:gd name="T43" fmla="*/ 27 h 560"/>
                  <a:gd name="T44" fmla="*/ 241 w 428"/>
                  <a:gd name="T45" fmla="*/ 125 h 560"/>
                  <a:gd name="T46" fmla="*/ 236 w 428"/>
                  <a:gd name="T47" fmla="*/ 152 h 560"/>
                  <a:gd name="T48" fmla="*/ 344 w 428"/>
                  <a:gd name="T49" fmla="*/ 152 h 560"/>
                  <a:gd name="T50" fmla="*/ 353 w 428"/>
                  <a:gd name="T51" fmla="*/ 161 h 560"/>
                  <a:gd name="T52" fmla="*/ 426 w 428"/>
                  <a:gd name="T53" fmla="*/ 496 h 560"/>
                  <a:gd name="T54" fmla="*/ 426 w 428"/>
                  <a:gd name="T55" fmla="*/ 498 h 560"/>
                  <a:gd name="T56" fmla="*/ 422 w 428"/>
                  <a:gd name="T57" fmla="*/ 503 h 560"/>
                  <a:gd name="T58" fmla="*/ 5 w 428"/>
                  <a:gd name="T59" fmla="*/ 503 h 560"/>
                  <a:gd name="T60" fmla="*/ 223 w 428"/>
                  <a:gd name="T61" fmla="*/ 451 h 560"/>
                  <a:gd name="T62" fmla="*/ 323 w 428"/>
                  <a:gd name="T63" fmla="*/ 253 h 560"/>
                  <a:gd name="T64" fmla="*/ 236 w 428"/>
                  <a:gd name="T65" fmla="*/ 197 h 560"/>
                  <a:gd name="T66" fmla="*/ 113 w 428"/>
                  <a:gd name="T67" fmla="*/ 241 h 560"/>
                  <a:gd name="T68" fmla="*/ 143 w 428"/>
                  <a:gd name="T69" fmla="*/ 431 h 560"/>
                  <a:gd name="T70" fmla="*/ 223 w 428"/>
                  <a:gd name="T71" fmla="*/ 451 h 560"/>
                  <a:gd name="T72" fmla="*/ 182 w 428"/>
                  <a:gd name="T73" fmla="*/ 334 h 560"/>
                  <a:gd name="T74" fmla="*/ 207 w 428"/>
                  <a:gd name="T75" fmla="*/ 292 h 560"/>
                  <a:gd name="T76" fmla="*/ 236 w 428"/>
                  <a:gd name="T77" fmla="*/ 300 h 560"/>
                  <a:gd name="T78" fmla="*/ 270 w 428"/>
                  <a:gd name="T79" fmla="*/ 285 h 560"/>
                  <a:gd name="T80" fmla="*/ 304 w 428"/>
                  <a:gd name="T81" fmla="*/ 267 h 560"/>
                  <a:gd name="T82" fmla="*/ 308 w 428"/>
                  <a:gd name="T83" fmla="*/ 278 h 560"/>
                  <a:gd name="T84" fmla="*/ 245 w 428"/>
                  <a:gd name="T85" fmla="*/ 313 h 560"/>
                  <a:gd name="T86" fmla="*/ 245 w 428"/>
                  <a:gd name="T87" fmla="*/ 317 h 560"/>
                  <a:gd name="T88" fmla="*/ 236 w 428"/>
                  <a:gd name="T89" fmla="*/ 34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8" h="560">
                    <a:moveTo>
                      <a:pt x="10" y="559"/>
                    </a:moveTo>
                    <a:cubicBezTo>
                      <a:pt x="10" y="558"/>
                      <a:pt x="10" y="558"/>
                      <a:pt x="9" y="558"/>
                    </a:cubicBezTo>
                    <a:cubicBezTo>
                      <a:pt x="5" y="558"/>
                      <a:pt x="1" y="553"/>
                      <a:pt x="0" y="549"/>
                    </a:cubicBezTo>
                    <a:cubicBezTo>
                      <a:pt x="0" y="548"/>
                      <a:pt x="0" y="548"/>
                      <a:pt x="0" y="549"/>
                    </a:cubicBezTo>
                    <a:cubicBezTo>
                      <a:pt x="0" y="549"/>
                      <a:pt x="0" y="545"/>
                      <a:pt x="0" y="538"/>
                    </a:cubicBezTo>
                    <a:cubicBezTo>
                      <a:pt x="0" y="532"/>
                      <a:pt x="0" y="527"/>
                      <a:pt x="0" y="527"/>
                    </a:cubicBezTo>
                    <a:cubicBezTo>
                      <a:pt x="0" y="528"/>
                      <a:pt x="0" y="528"/>
                      <a:pt x="0" y="528"/>
                    </a:cubicBezTo>
                    <a:cubicBezTo>
                      <a:pt x="0" y="527"/>
                      <a:pt x="0" y="526"/>
                      <a:pt x="1" y="526"/>
                    </a:cubicBezTo>
                    <a:cubicBezTo>
                      <a:pt x="2" y="522"/>
                      <a:pt x="4" y="520"/>
                      <a:pt x="8" y="518"/>
                    </a:cubicBezTo>
                    <a:cubicBezTo>
                      <a:pt x="9" y="518"/>
                      <a:pt x="15" y="518"/>
                      <a:pt x="213" y="518"/>
                    </a:cubicBezTo>
                    <a:lnTo>
                      <a:pt x="417" y="518"/>
                    </a:lnTo>
                    <a:lnTo>
                      <a:pt x="418" y="518"/>
                    </a:lnTo>
                    <a:cubicBezTo>
                      <a:pt x="422" y="520"/>
                      <a:pt x="425" y="523"/>
                      <a:pt x="426" y="527"/>
                    </a:cubicBezTo>
                    <a:cubicBezTo>
                      <a:pt x="426" y="528"/>
                      <a:pt x="426" y="528"/>
                      <a:pt x="426" y="527"/>
                    </a:cubicBezTo>
                    <a:cubicBezTo>
                      <a:pt x="427" y="527"/>
                      <a:pt x="427" y="527"/>
                      <a:pt x="427" y="528"/>
                    </a:cubicBezTo>
                    <a:cubicBezTo>
                      <a:pt x="427" y="529"/>
                      <a:pt x="427" y="547"/>
                      <a:pt x="427" y="549"/>
                    </a:cubicBezTo>
                    <a:cubicBezTo>
                      <a:pt x="427" y="549"/>
                      <a:pt x="427" y="550"/>
                      <a:pt x="426" y="549"/>
                    </a:cubicBezTo>
                    <a:cubicBezTo>
                      <a:pt x="426" y="548"/>
                      <a:pt x="426" y="549"/>
                      <a:pt x="426" y="549"/>
                    </a:cubicBezTo>
                    <a:cubicBezTo>
                      <a:pt x="426" y="551"/>
                      <a:pt x="425" y="554"/>
                      <a:pt x="423" y="555"/>
                    </a:cubicBezTo>
                    <a:cubicBezTo>
                      <a:pt x="422" y="557"/>
                      <a:pt x="419" y="558"/>
                      <a:pt x="417" y="558"/>
                    </a:cubicBezTo>
                    <a:cubicBezTo>
                      <a:pt x="416" y="558"/>
                      <a:pt x="416" y="558"/>
                      <a:pt x="417" y="559"/>
                    </a:cubicBezTo>
                    <a:cubicBezTo>
                      <a:pt x="417" y="559"/>
                      <a:pt x="326" y="559"/>
                      <a:pt x="213" y="559"/>
                    </a:cubicBezTo>
                    <a:cubicBezTo>
                      <a:pt x="101" y="559"/>
                      <a:pt x="9" y="559"/>
                      <a:pt x="10" y="559"/>
                    </a:cubicBezTo>
                    <a:close/>
                    <a:moveTo>
                      <a:pt x="4" y="503"/>
                    </a:moveTo>
                    <a:cubicBezTo>
                      <a:pt x="2" y="502"/>
                      <a:pt x="0" y="500"/>
                      <a:pt x="0" y="498"/>
                    </a:cubicBezTo>
                    <a:cubicBezTo>
                      <a:pt x="0" y="498"/>
                      <a:pt x="0" y="498"/>
                      <a:pt x="0" y="498"/>
                    </a:cubicBezTo>
                    <a:cubicBezTo>
                      <a:pt x="0" y="499"/>
                      <a:pt x="0" y="498"/>
                      <a:pt x="0" y="497"/>
                    </a:cubicBezTo>
                    <a:cubicBezTo>
                      <a:pt x="0" y="496"/>
                      <a:pt x="0" y="496"/>
                      <a:pt x="0" y="496"/>
                    </a:cubicBezTo>
                    <a:cubicBezTo>
                      <a:pt x="0" y="497"/>
                      <a:pt x="0" y="497"/>
                      <a:pt x="0" y="496"/>
                    </a:cubicBezTo>
                    <a:cubicBezTo>
                      <a:pt x="0" y="496"/>
                      <a:pt x="73" y="162"/>
                      <a:pt x="74" y="160"/>
                    </a:cubicBezTo>
                    <a:cubicBezTo>
                      <a:pt x="74" y="158"/>
                      <a:pt x="75" y="157"/>
                      <a:pt x="76" y="156"/>
                    </a:cubicBezTo>
                    <a:cubicBezTo>
                      <a:pt x="78" y="154"/>
                      <a:pt x="80" y="153"/>
                      <a:pt x="82" y="152"/>
                    </a:cubicBezTo>
                    <a:cubicBezTo>
                      <a:pt x="83" y="152"/>
                      <a:pt x="105" y="152"/>
                      <a:pt x="137" y="152"/>
                    </a:cubicBezTo>
                    <a:cubicBezTo>
                      <a:pt x="185" y="152"/>
                      <a:pt x="190" y="152"/>
                      <a:pt x="191" y="152"/>
                    </a:cubicBezTo>
                    <a:cubicBezTo>
                      <a:pt x="191" y="151"/>
                      <a:pt x="191" y="126"/>
                      <a:pt x="190" y="126"/>
                    </a:cubicBezTo>
                    <a:cubicBezTo>
                      <a:pt x="190" y="126"/>
                      <a:pt x="189" y="126"/>
                      <a:pt x="186" y="125"/>
                    </a:cubicBezTo>
                    <a:cubicBezTo>
                      <a:pt x="152" y="121"/>
                      <a:pt x="121" y="110"/>
                      <a:pt x="95" y="93"/>
                    </a:cubicBezTo>
                    <a:cubicBezTo>
                      <a:pt x="66" y="74"/>
                      <a:pt x="45" y="48"/>
                      <a:pt x="35" y="20"/>
                    </a:cubicBezTo>
                    <a:cubicBezTo>
                      <a:pt x="33" y="14"/>
                      <a:pt x="32" y="8"/>
                      <a:pt x="31" y="3"/>
                    </a:cubicBezTo>
                    <a:cubicBezTo>
                      <a:pt x="31" y="1"/>
                      <a:pt x="30" y="0"/>
                      <a:pt x="30" y="0"/>
                    </a:cubicBezTo>
                    <a:cubicBezTo>
                      <a:pt x="30" y="0"/>
                      <a:pt x="69" y="0"/>
                      <a:pt x="213" y="0"/>
                    </a:cubicBezTo>
                    <a:cubicBezTo>
                      <a:pt x="357" y="0"/>
                      <a:pt x="396" y="0"/>
                      <a:pt x="396" y="0"/>
                    </a:cubicBezTo>
                    <a:cubicBezTo>
                      <a:pt x="396" y="0"/>
                      <a:pt x="396" y="1"/>
                      <a:pt x="395" y="3"/>
                    </a:cubicBezTo>
                    <a:cubicBezTo>
                      <a:pt x="394" y="11"/>
                      <a:pt x="392" y="20"/>
                      <a:pt x="388" y="27"/>
                    </a:cubicBezTo>
                    <a:cubicBezTo>
                      <a:pt x="374" y="63"/>
                      <a:pt x="341" y="93"/>
                      <a:pt x="299" y="110"/>
                    </a:cubicBezTo>
                    <a:cubicBezTo>
                      <a:pt x="281" y="118"/>
                      <a:pt x="261" y="123"/>
                      <a:pt x="241" y="125"/>
                    </a:cubicBezTo>
                    <a:cubicBezTo>
                      <a:pt x="238" y="126"/>
                      <a:pt x="236" y="126"/>
                      <a:pt x="236" y="126"/>
                    </a:cubicBezTo>
                    <a:cubicBezTo>
                      <a:pt x="236" y="126"/>
                      <a:pt x="236" y="151"/>
                      <a:pt x="236" y="152"/>
                    </a:cubicBezTo>
                    <a:cubicBezTo>
                      <a:pt x="236" y="152"/>
                      <a:pt x="241" y="152"/>
                      <a:pt x="289" y="152"/>
                    </a:cubicBezTo>
                    <a:cubicBezTo>
                      <a:pt x="321" y="152"/>
                      <a:pt x="343" y="152"/>
                      <a:pt x="344" y="152"/>
                    </a:cubicBezTo>
                    <a:cubicBezTo>
                      <a:pt x="346" y="153"/>
                      <a:pt x="349" y="154"/>
                      <a:pt x="350" y="156"/>
                    </a:cubicBezTo>
                    <a:cubicBezTo>
                      <a:pt x="352" y="157"/>
                      <a:pt x="353" y="159"/>
                      <a:pt x="353" y="161"/>
                    </a:cubicBezTo>
                    <a:cubicBezTo>
                      <a:pt x="354" y="166"/>
                      <a:pt x="426" y="496"/>
                      <a:pt x="426" y="496"/>
                    </a:cubicBezTo>
                    <a:cubicBezTo>
                      <a:pt x="426" y="497"/>
                      <a:pt x="426" y="497"/>
                      <a:pt x="426" y="496"/>
                    </a:cubicBezTo>
                    <a:cubicBezTo>
                      <a:pt x="427" y="496"/>
                      <a:pt x="427" y="496"/>
                      <a:pt x="427" y="497"/>
                    </a:cubicBezTo>
                    <a:cubicBezTo>
                      <a:pt x="427" y="498"/>
                      <a:pt x="427" y="499"/>
                      <a:pt x="426" y="498"/>
                    </a:cubicBezTo>
                    <a:cubicBezTo>
                      <a:pt x="426" y="498"/>
                      <a:pt x="426" y="498"/>
                      <a:pt x="426" y="498"/>
                    </a:cubicBezTo>
                    <a:cubicBezTo>
                      <a:pt x="426" y="500"/>
                      <a:pt x="424" y="502"/>
                      <a:pt x="422" y="503"/>
                    </a:cubicBezTo>
                    <a:cubicBezTo>
                      <a:pt x="422" y="503"/>
                      <a:pt x="370" y="503"/>
                      <a:pt x="213" y="503"/>
                    </a:cubicBezTo>
                    <a:lnTo>
                      <a:pt x="5" y="503"/>
                    </a:lnTo>
                    <a:lnTo>
                      <a:pt x="4" y="503"/>
                    </a:lnTo>
                    <a:close/>
                    <a:moveTo>
                      <a:pt x="223" y="451"/>
                    </a:moveTo>
                    <a:cubicBezTo>
                      <a:pt x="283" y="446"/>
                      <a:pt x="332" y="403"/>
                      <a:pt x="342" y="346"/>
                    </a:cubicBezTo>
                    <a:cubicBezTo>
                      <a:pt x="348" y="314"/>
                      <a:pt x="341" y="281"/>
                      <a:pt x="323" y="253"/>
                    </a:cubicBezTo>
                    <a:cubicBezTo>
                      <a:pt x="318" y="246"/>
                      <a:pt x="314" y="241"/>
                      <a:pt x="307" y="234"/>
                    </a:cubicBezTo>
                    <a:cubicBezTo>
                      <a:pt x="288" y="215"/>
                      <a:pt x="263" y="202"/>
                      <a:pt x="236" y="197"/>
                    </a:cubicBezTo>
                    <a:cubicBezTo>
                      <a:pt x="199" y="191"/>
                      <a:pt x="162" y="200"/>
                      <a:pt x="132" y="223"/>
                    </a:cubicBezTo>
                    <a:cubicBezTo>
                      <a:pt x="126" y="227"/>
                      <a:pt x="118" y="235"/>
                      <a:pt x="113" y="241"/>
                    </a:cubicBezTo>
                    <a:cubicBezTo>
                      <a:pt x="88" y="270"/>
                      <a:pt x="77" y="308"/>
                      <a:pt x="84" y="346"/>
                    </a:cubicBezTo>
                    <a:cubicBezTo>
                      <a:pt x="90" y="381"/>
                      <a:pt x="112" y="412"/>
                      <a:pt x="143" y="431"/>
                    </a:cubicBezTo>
                    <a:cubicBezTo>
                      <a:pt x="162" y="443"/>
                      <a:pt x="185" y="450"/>
                      <a:pt x="209" y="451"/>
                    </a:cubicBezTo>
                    <a:cubicBezTo>
                      <a:pt x="212" y="451"/>
                      <a:pt x="220" y="451"/>
                      <a:pt x="223" y="451"/>
                    </a:cubicBezTo>
                    <a:close/>
                    <a:moveTo>
                      <a:pt x="209" y="355"/>
                    </a:moveTo>
                    <a:cubicBezTo>
                      <a:pt x="197" y="354"/>
                      <a:pt x="186" y="345"/>
                      <a:pt x="182" y="334"/>
                    </a:cubicBezTo>
                    <a:cubicBezTo>
                      <a:pt x="180" y="329"/>
                      <a:pt x="180" y="323"/>
                      <a:pt x="181" y="318"/>
                    </a:cubicBezTo>
                    <a:cubicBezTo>
                      <a:pt x="183" y="305"/>
                      <a:pt x="193" y="295"/>
                      <a:pt x="207" y="292"/>
                    </a:cubicBezTo>
                    <a:cubicBezTo>
                      <a:pt x="210" y="291"/>
                      <a:pt x="217" y="291"/>
                      <a:pt x="220" y="292"/>
                    </a:cubicBezTo>
                    <a:cubicBezTo>
                      <a:pt x="226" y="293"/>
                      <a:pt x="231" y="296"/>
                      <a:pt x="236" y="300"/>
                    </a:cubicBezTo>
                    <a:cubicBezTo>
                      <a:pt x="237" y="302"/>
                      <a:pt x="238" y="303"/>
                      <a:pt x="238" y="303"/>
                    </a:cubicBezTo>
                    <a:cubicBezTo>
                      <a:pt x="239" y="303"/>
                      <a:pt x="253" y="295"/>
                      <a:pt x="270" y="285"/>
                    </a:cubicBezTo>
                    <a:cubicBezTo>
                      <a:pt x="287" y="276"/>
                      <a:pt x="301" y="268"/>
                      <a:pt x="302" y="267"/>
                    </a:cubicBezTo>
                    <a:cubicBezTo>
                      <a:pt x="302" y="267"/>
                      <a:pt x="303" y="267"/>
                      <a:pt x="304" y="267"/>
                    </a:cubicBezTo>
                    <a:cubicBezTo>
                      <a:pt x="308" y="267"/>
                      <a:pt x="311" y="272"/>
                      <a:pt x="309" y="276"/>
                    </a:cubicBezTo>
                    <a:cubicBezTo>
                      <a:pt x="309" y="277"/>
                      <a:pt x="308" y="277"/>
                      <a:pt x="308" y="278"/>
                    </a:cubicBezTo>
                    <a:cubicBezTo>
                      <a:pt x="307" y="278"/>
                      <a:pt x="293" y="286"/>
                      <a:pt x="277" y="295"/>
                    </a:cubicBezTo>
                    <a:cubicBezTo>
                      <a:pt x="260" y="305"/>
                      <a:pt x="246" y="313"/>
                      <a:pt x="245" y="313"/>
                    </a:cubicBezTo>
                    <a:cubicBezTo>
                      <a:pt x="245" y="313"/>
                      <a:pt x="245" y="314"/>
                      <a:pt x="245" y="314"/>
                    </a:cubicBezTo>
                    <a:cubicBezTo>
                      <a:pt x="245" y="315"/>
                      <a:pt x="245" y="316"/>
                      <a:pt x="245" y="317"/>
                    </a:cubicBezTo>
                    <a:cubicBezTo>
                      <a:pt x="246" y="320"/>
                      <a:pt x="246" y="325"/>
                      <a:pt x="245" y="329"/>
                    </a:cubicBezTo>
                    <a:cubicBezTo>
                      <a:pt x="244" y="335"/>
                      <a:pt x="241" y="342"/>
                      <a:pt x="236" y="346"/>
                    </a:cubicBezTo>
                    <a:cubicBezTo>
                      <a:pt x="229" y="353"/>
                      <a:pt x="219" y="356"/>
                      <a:pt x="209" y="355"/>
                    </a:cubicBezTo>
                    <a:close/>
                  </a:path>
                </a:pathLst>
              </a:custGeom>
              <a:solidFill>
                <a:srgbClr val="1F1F1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91" name="Group 88"/>
            <p:cNvGrpSpPr>
              <a:grpSpLocks/>
            </p:cNvGrpSpPr>
            <p:nvPr/>
          </p:nvGrpSpPr>
          <p:grpSpPr bwMode="auto">
            <a:xfrm>
              <a:off x="3059661" y="3859140"/>
              <a:ext cx="381663" cy="512858"/>
              <a:chOff x="1270" y="1255"/>
              <a:chExt cx="160" cy="215"/>
            </a:xfrm>
          </p:grpSpPr>
          <p:sp>
            <p:nvSpPr>
              <p:cNvPr id="92" name="Freeform 89"/>
              <p:cNvSpPr>
                <a:spLocks noChangeArrowheads="1"/>
              </p:cNvSpPr>
              <p:nvPr/>
            </p:nvSpPr>
            <p:spPr bwMode="auto">
              <a:xfrm>
                <a:off x="1270" y="1255"/>
                <a:ext cx="158" cy="215"/>
              </a:xfrm>
              <a:custGeom>
                <a:avLst/>
                <a:gdLst>
                  <a:gd name="T0" fmla="*/ 4 w 429"/>
                  <a:gd name="T1" fmla="*/ 556 h 560"/>
                  <a:gd name="T2" fmla="*/ 0 w 429"/>
                  <a:gd name="T3" fmla="*/ 538 h 560"/>
                  <a:gd name="T4" fmla="*/ 9 w 429"/>
                  <a:gd name="T5" fmla="*/ 517 h 560"/>
                  <a:gd name="T6" fmla="*/ 419 w 429"/>
                  <a:gd name="T7" fmla="*/ 517 h 560"/>
                  <a:gd name="T8" fmla="*/ 428 w 429"/>
                  <a:gd name="T9" fmla="*/ 538 h 560"/>
                  <a:gd name="T10" fmla="*/ 425 w 429"/>
                  <a:gd name="T11" fmla="*/ 556 h 560"/>
                  <a:gd name="T12" fmla="*/ 9 w 429"/>
                  <a:gd name="T13" fmla="*/ 559 h 560"/>
                  <a:gd name="T14" fmla="*/ 0 w 429"/>
                  <a:gd name="T15" fmla="*/ 497 h 560"/>
                  <a:gd name="T16" fmla="*/ 74 w 429"/>
                  <a:gd name="T17" fmla="*/ 159 h 560"/>
                  <a:gd name="T18" fmla="*/ 82 w 429"/>
                  <a:gd name="T19" fmla="*/ 152 h 560"/>
                  <a:gd name="T20" fmla="*/ 191 w 429"/>
                  <a:gd name="T21" fmla="*/ 139 h 560"/>
                  <a:gd name="T22" fmla="*/ 187 w 429"/>
                  <a:gd name="T23" fmla="*/ 126 h 560"/>
                  <a:gd name="T24" fmla="*/ 34 w 429"/>
                  <a:gd name="T25" fmla="*/ 15 h 560"/>
                  <a:gd name="T26" fmla="*/ 214 w 429"/>
                  <a:gd name="T27" fmla="*/ 0 h 560"/>
                  <a:gd name="T28" fmla="*/ 395 w 429"/>
                  <a:gd name="T29" fmla="*/ 15 h 560"/>
                  <a:gd name="T30" fmla="*/ 242 w 429"/>
                  <a:gd name="T31" fmla="*/ 126 h 560"/>
                  <a:gd name="T32" fmla="*/ 238 w 429"/>
                  <a:gd name="T33" fmla="*/ 139 h 560"/>
                  <a:gd name="T34" fmla="*/ 346 w 429"/>
                  <a:gd name="T35" fmla="*/ 152 h 560"/>
                  <a:gd name="T36" fmla="*/ 352 w 429"/>
                  <a:gd name="T37" fmla="*/ 155 h 560"/>
                  <a:gd name="T38" fmla="*/ 428 w 429"/>
                  <a:gd name="T39" fmla="*/ 494 h 560"/>
                  <a:gd name="T40" fmla="*/ 423 w 429"/>
                  <a:gd name="T41" fmla="*/ 504 h 560"/>
                  <a:gd name="T42" fmla="*/ 5 w 429"/>
                  <a:gd name="T43" fmla="*/ 504 h 560"/>
                  <a:gd name="T44" fmla="*/ 262 w 429"/>
                  <a:gd name="T45" fmla="*/ 441 h 560"/>
                  <a:gd name="T46" fmla="*/ 341 w 429"/>
                  <a:gd name="T47" fmla="*/ 352 h 560"/>
                  <a:gd name="T48" fmla="*/ 257 w 429"/>
                  <a:gd name="T49" fmla="*/ 203 h 560"/>
                  <a:gd name="T50" fmla="*/ 89 w 429"/>
                  <a:gd name="T51" fmla="*/ 289 h 560"/>
                  <a:gd name="T52" fmla="*/ 97 w 429"/>
                  <a:gd name="T53" fmla="*/ 378 h 560"/>
                  <a:gd name="T54" fmla="*/ 221 w 429"/>
                  <a:gd name="T55" fmla="*/ 450 h 560"/>
                  <a:gd name="T56" fmla="*/ 181 w 429"/>
                  <a:gd name="T57" fmla="*/ 328 h 560"/>
                  <a:gd name="T58" fmla="*/ 191 w 429"/>
                  <a:gd name="T59" fmla="*/ 299 h 560"/>
                  <a:gd name="T60" fmla="*/ 220 w 429"/>
                  <a:gd name="T61" fmla="*/ 291 h 560"/>
                  <a:gd name="T62" fmla="*/ 240 w 429"/>
                  <a:gd name="T63" fmla="*/ 302 h 560"/>
                  <a:gd name="T64" fmla="*/ 303 w 429"/>
                  <a:gd name="T65" fmla="*/ 266 h 560"/>
                  <a:gd name="T66" fmla="*/ 312 w 429"/>
                  <a:gd name="T67" fmla="*/ 273 h 560"/>
                  <a:gd name="T68" fmla="*/ 309 w 429"/>
                  <a:gd name="T69" fmla="*/ 278 h 560"/>
                  <a:gd name="T70" fmla="*/ 247 w 429"/>
                  <a:gd name="T71" fmla="*/ 314 h 560"/>
                  <a:gd name="T72" fmla="*/ 247 w 429"/>
                  <a:gd name="T73" fmla="*/ 328 h 560"/>
                  <a:gd name="T74" fmla="*/ 217 w 429"/>
                  <a:gd name="T75" fmla="*/ 35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9" h="560">
                    <a:moveTo>
                      <a:pt x="9" y="559"/>
                    </a:moveTo>
                    <a:cubicBezTo>
                      <a:pt x="7" y="558"/>
                      <a:pt x="5" y="557"/>
                      <a:pt x="4" y="556"/>
                    </a:cubicBezTo>
                    <a:cubicBezTo>
                      <a:pt x="2" y="554"/>
                      <a:pt x="1" y="552"/>
                      <a:pt x="1" y="550"/>
                    </a:cubicBezTo>
                    <a:cubicBezTo>
                      <a:pt x="0" y="549"/>
                      <a:pt x="0" y="545"/>
                      <a:pt x="0" y="538"/>
                    </a:cubicBezTo>
                    <a:cubicBezTo>
                      <a:pt x="0" y="527"/>
                      <a:pt x="0" y="525"/>
                      <a:pt x="2" y="523"/>
                    </a:cubicBezTo>
                    <a:cubicBezTo>
                      <a:pt x="3" y="521"/>
                      <a:pt x="6" y="518"/>
                      <a:pt x="9" y="517"/>
                    </a:cubicBezTo>
                    <a:cubicBezTo>
                      <a:pt x="10" y="517"/>
                      <a:pt x="28" y="517"/>
                      <a:pt x="214" y="517"/>
                    </a:cubicBezTo>
                    <a:cubicBezTo>
                      <a:pt x="401" y="517"/>
                      <a:pt x="418" y="517"/>
                      <a:pt x="419" y="517"/>
                    </a:cubicBezTo>
                    <a:cubicBezTo>
                      <a:pt x="422" y="518"/>
                      <a:pt x="425" y="521"/>
                      <a:pt x="427" y="523"/>
                    </a:cubicBezTo>
                    <a:cubicBezTo>
                      <a:pt x="428" y="525"/>
                      <a:pt x="428" y="526"/>
                      <a:pt x="428" y="538"/>
                    </a:cubicBezTo>
                    <a:cubicBezTo>
                      <a:pt x="428" y="545"/>
                      <a:pt x="428" y="549"/>
                      <a:pt x="428" y="550"/>
                    </a:cubicBezTo>
                    <a:cubicBezTo>
                      <a:pt x="427" y="552"/>
                      <a:pt x="426" y="554"/>
                      <a:pt x="425" y="556"/>
                    </a:cubicBezTo>
                    <a:cubicBezTo>
                      <a:pt x="423" y="557"/>
                      <a:pt x="421" y="558"/>
                      <a:pt x="419" y="559"/>
                    </a:cubicBezTo>
                    <a:cubicBezTo>
                      <a:pt x="417" y="559"/>
                      <a:pt x="11" y="559"/>
                      <a:pt x="9" y="559"/>
                    </a:cubicBezTo>
                    <a:close/>
                    <a:moveTo>
                      <a:pt x="5" y="504"/>
                    </a:moveTo>
                    <a:cubicBezTo>
                      <a:pt x="2" y="503"/>
                      <a:pt x="0" y="500"/>
                      <a:pt x="0" y="497"/>
                    </a:cubicBezTo>
                    <a:cubicBezTo>
                      <a:pt x="1" y="496"/>
                      <a:pt x="1" y="494"/>
                      <a:pt x="1" y="494"/>
                    </a:cubicBezTo>
                    <a:cubicBezTo>
                      <a:pt x="1" y="492"/>
                      <a:pt x="73" y="160"/>
                      <a:pt x="74" y="159"/>
                    </a:cubicBezTo>
                    <a:cubicBezTo>
                      <a:pt x="75" y="156"/>
                      <a:pt x="77" y="153"/>
                      <a:pt x="81" y="152"/>
                    </a:cubicBezTo>
                    <a:lnTo>
                      <a:pt x="82" y="152"/>
                    </a:lnTo>
                    <a:lnTo>
                      <a:pt x="191" y="151"/>
                    </a:lnTo>
                    <a:lnTo>
                      <a:pt x="191" y="139"/>
                    </a:lnTo>
                    <a:cubicBezTo>
                      <a:pt x="191" y="132"/>
                      <a:pt x="191" y="127"/>
                      <a:pt x="191" y="127"/>
                    </a:cubicBezTo>
                    <a:cubicBezTo>
                      <a:pt x="190" y="127"/>
                      <a:pt x="189" y="126"/>
                      <a:pt x="187" y="126"/>
                    </a:cubicBezTo>
                    <a:cubicBezTo>
                      <a:pt x="143" y="121"/>
                      <a:pt x="103" y="104"/>
                      <a:pt x="74" y="77"/>
                    </a:cubicBezTo>
                    <a:cubicBezTo>
                      <a:pt x="54" y="59"/>
                      <a:pt x="40" y="38"/>
                      <a:pt x="34" y="15"/>
                    </a:cubicBezTo>
                    <a:cubicBezTo>
                      <a:pt x="32" y="10"/>
                      <a:pt x="30" y="1"/>
                      <a:pt x="31" y="0"/>
                    </a:cubicBezTo>
                    <a:cubicBezTo>
                      <a:pt x="31" y="0"/>
                      <a:pt x="34" y="0"/>
                      <a:pt x="214" y="0"/>
                    </a:cubicBezTo>
                    <a:cubicBezTo>
                      <a:pt x="394" y="0"/>
                      <a:pt x="397" y="0"/>
                      <a:pt x="398" y="0"/>
                    </a:cubicBezTo>
                    <a:cubicBezTo>
                      <a:pt x="398" y="1"/>
                      <a:pt x="396" y="10"/>
                      <a:pt x="395" y="15"/>
                    </a:cubicBezTo>
                    <a:cubicBezTo>
                      <a:pt x="388" y="38"/>
                      <a:pt x="374" y="59"/>
                      <a:pt x="354" y="77"/>
                    </a:cubicBezTo>
                    <a:cubicBezTo>
                      <a:pt x="326" y="104"/>
                      <a:pt x="286" y="121"/>
                      <a:pt x="242" y="126"/>
                    </a:cubicBezTo>
                    <a:cubicBezTo>
                      <a:pt x="240" y="126"/>
                      <a:pt x="238" y="127"/>
                      <a:pt x="238" y="127"/>
                    </a:cubicBezTo>
                    <a:cubicBezTo>
                      <a:pt x="238" y="127"/>
                      <a:pt x="238" y="132"/>
                      <a:pt x="238" y="139"/>
                    </a:cubicBezTo>
                    <a:lnTo>
                      <a:pt x="238" y="151"/>
                    </a:lnTo>
                    <a:lnTo>
                      <a:pt x="346" y="152"/>
                    </a:lnTo>
                    <a:lnTo>
                      <a:pt x="348" y="152"/>
                    </a:lnTo>
                    <a:cubicBezTo>
                      <a:pt x="350" y="153"/>
                      <a:pt x="351" y="154"/>
                      <a:pt x="352" y="155"/>
                    </a:cubicBezTo>
                    <a:cubicBezTo>
                      <a:pt x="354" y="157"/>
                      <a:pt x="354" y="158"/>
                      <a:pt x="355" y="160"/>
                    </a:cubicBezTo>
                    <a:cubicBezTo>
                      <a:pt x="356" y="163"/>
                      <a:pt x="427" y="493"/>
                      <a:pt x="428" y="494"/>
                    </a:cubicBezTo>
                    <a:cubicBezTo>
                      <a:pt x="428" y="500"/>
                      <a:pt x="428" y="502"/>
                      <a:pt x="424" y="503"/>
                    </a:cubicBezTo>
                    <a:lnTo>
                      <a:pt x="423" y="504"/>
                    </a:lnTo>
                    <a:lnTo>
                      <a:pt x="215" y="504"/>
                    </a:lnTo>
                    <a:cubicBezTo>
                      <a:pt x="50" y="504"/>
                      <a:pt x="6" y="504"/>
                      <a:pt x="5" y="504"/>
                    </a:cubicBezTo>
                    <a:close/>
                    <a:moveTo>
                      <a:pt x="221" y="450"/>
                    </a:moveTo>
                    <a:cubicBezTo>
                      <a:pt x="236" y="449"/>
                      <a:pt x="249" y="446"/>
                      <a:pt x="262" y="441"/>
                    </a:cubicBezTo>
                    <a:cubicBezTo>
                      <a:pt x="267" y="439"/>
                      <a:pt x="276" y="435"/>
                      <a:pt x="280" y="433"/>
                    </a:cubicBezTo>
                    <a:cubicBezTo>
                      <a:pt x="311" y="415"/>
                      <a:pt x="333" y="386"/>
                      <a:pt x="341" y="352"/>
                    </a:cubicBezTo>
                    <a:cubicBezTo>
                      <a:pt x="345" y="336"/>
                      <a:pt x="346" y="317"/>
                      <a:pt x="342" y="301"/>
                    </a:cubicBezTo>
                    <a:cubicBezTo>
                      <a:pt x="334" y="256"/>
                      <a:pt x="301" y="218"/>
                      <a:pt x="257" y="203"/>
                    </a:cubicBezTo>
                    <a:cubicBezTo>
                      <a:pt x="229" y="194"/>
                      <a:pt x="199" y="194"/>
                      <a:pt x="172" y="203"/>
                    </a:cubicBezTo>
                    <a:cubicBezTo>
                      <a:pt x="131" y="217"/>
                      <a:pt x="100" y="249"/>
                      <a:pt x="89" y="289"/>
                    </a:cubicBezTo>
                    <a:cubicBezTo>
                      <a:pt x="85" y="300"/>
                      <a:pt x="84" y="311"/>
                      <a:pt x="84" y="323"/>
                    </a:cubicBezTo>
                    <a:cubicBezTo>
                      <a:pt x="84" y="343"/>
                      <a:pt x="88" y="361"/>
                      <a:pt x="97" y="378"/>
                    </a:cubicBezTo>
                    <a:cubicBezTo>
                      <a:pt x="110" y="405"/>
                      <a:pt x="132" y="426"/>
                      <a:pt x="160" y="439"/>
                    </a:cubicBezTo>
                    <a:cubicBezTo>
                      <a:pt x="178" y="447"/>
                      <a:pt x="201" y="451"/>
                      <a:pt x="221" y="450"/>
                    </a:cubicBezTo>
                    <a:close/>
                    <a:moveTo>
                      <a:pt x="211" y="356"/>
                    </a:moveTo>
                    <a:cubicBezTo>
                      <a:pt x="196" y="355"/>
                      <a:pt x="183" y="343"/>
                      <a:pt x="181" y="328"/>
                    </a:cubicBezTo>
                    <a:cubicBezTo>
                      <a:pt x="180" y="325"/>
                      <a:pt x="181" y="319"/>
                      <a:pt x="181" y="317"/>
                    </a:cubicBezTo>
                    <a:cubicBezTo>
                      <a:pt x="183" y="310"/>
                      <a:pt x="186" y="304"/>
                      <a:pt x="191" y="299"/>
                    </a:cubicBezTo>
                    <a:cubicBezTo>
                      <a:pt x="196" y="295"/>
                      <a:pt x="201" y="292"/>
                      <a:pt x="207" y="291"/>
                    </a:cubicBezTo>
                    <a:cubicBezTo>
                      <a:pt x="211" y="290"/>
                      <a:pt x="217" y="290"/>
                      <a:pt x="220" y="291"/>
                    </a:cubicBezTo>
                    <a:cubicBezTo>
                      <a:pt x="227" y="292"/>
                      <a:pt x="233" y="295"/>
                      <a:pt x="238" y="300"/>
                    </a:cubicBezTo>
                    <a:lnTo>
                      <a:pt x="240" y="302"/>
                    </a:lnTo>
                    <a:lnTo>
                      <a:pt x="271" y="284"/>
                    </a:lnTo>
                    <a:cubicBezTo>
                      <a:pt x="292" y="272"/>
                      <a:pt x="302" y="267"/>
                      <a:pt x="303" y="266"/>
                    </a:cubicBezTo>
                    <a:cubicBezTo>
                      <a:pt x="305" y="266"/>
                      <a:pt x="308" y="267"/>
                      <a:pt x="310" y="269"/>
                    </a:cubicBezTo>
                    <a:cubicBezTo>
                      <a:pt x="311" y="270"/>
                      <a:pt x="311" y="271"/>
                      <a:pt x="312" y="273"/>
                    </a:cubicBezTo>
                    <a:cubicBezTo>
                      <a:pt x="312" y="275"/>
                      <a:pt x="312" y="275"/>
                      <a:pt x="311" y="276"/>
                    </a:cubicBezTo>
                    <a:cubicBezTo>
                      <a:pt x="311" y="277"/>
                      <a:pt x="310" y="278"/>
                      <a:pt x="309" y="278"/>
                    </a:cubicBezTo>
                    <a:cubicBezTo>
                      <a:pt x="309" y="279"/>
                      <a:pt x="295" y="286"/>
                      <a:pt x="277" y="297"/>
                    </a:cubicBezTo>
                    <a:cubicBezTo>
                      <a:pt x="248" y="313"/>
                      <a:pt x="247" y="314"/>
                      <a:pt x="247" y="314"/>
                    </a:cubicBezTo>
                    <a:cubicBezTo>
                      <a:pt x="247" y="315"/>
                      <a:pt x="247" y="316"/>
                      <a:pt x="247" y="317"/>
                    </a:cubicBezTo>
                    <a:cubicBezTo>
                      <a:pt x="248" y="319"/>
                      <a:pt x="248" y="325"/>
                      <a:pt x="247" y="328"/>
                    </a:cubicBezTo>
                    <a:cubicBezTo>
                      <a:pt x="247" y="332"/>
                      <a:pt x="246" y="334"/>
                      <a:pt x="244" y="337"/>
                    </a:cubicBezTo>
                    <a:cubicBezTo>
                      <a:pt x="239" y="348"/>
                      <a:pt x="229" y="355"/>
                      <a:pt x="217" y="356"/>
                    </a:cubicBezTo>
                    <a:cubicBezTo>
                      <a:pt x="214" y="356"/>
                      <a:pt x="214" y="356"/>
                      <a:pt x="211" y="356"/>
                    </a:cubicBezTo>
                    <a:close/>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3" name="Freeform 90"/>
              <p:cNvSpPr>
                <a:spLocks noChangeArrowheads="1"/>
              </p:cNvSpPr>
              <p:nvPr/>
            </p:nvSpPr>
            <p:spPr bwMode="auto">
              <a:xfrm>
                <a:off x="1270" y="1255"/>
                <a:ext cx="158" cy="215"/>
              </a:xfrm>
              <a:custGeom>
                <a:avLst/>
                <a:gdLst>
                  <a:gd name="T0" fmla="*/ 1 w 429"/>
                  <a:gd name="T1" fmla="*/ 550 h 560"/>
                  <a:gd name="T2" fmla="*/ 9 w 429"/>
                  <a:gd name="T3" fmla="*/ 518 h 560"/>
                  <a:gd name="T4" fmla="*/ 419 w 429"/>
                  <a:gd name="T5" fmla="*/ 518 h 560"/>
                  <a:gd name="T6" fmla="*/ 428 w 429"/>
                  <a:gd name="T7" fmla="*/ 550 h 560"/>
                  <a:gd name="T8" fmla="*/ 214 w 429"/>
                  <a:gd name="T9" fmla="*/ 559 h 560"/>
                  <a:gd name="T10" fmla="*/ 5 w 429"/>
                  <a:gd name="T11" fmla="*/ 503 h 560"/>
                  <a:gd name="T12" fmla="*/ 1 w 429"/>
                  <a:gd name="T13" fmla="*/ 494 h 560"/>
                  <a:gd name="T14" fmla="*/ 81 w 429"/>
                  <a:gd name="T15" fmla="*/ 152 h 560"/>
                  <a:gd name="T16" fmla="*/ 136 w 429"/>
                  <a:gd name="T17" fmla="*/ 152 h 560"/>
                  <a:gd name="T18" fmla="*/ 191 w 429"/>
                  <a:gd name="T19" fmla="*/ 139 h 560"/>
                  <a:gd name="T20" fmla="*/ 188 w 429"/>
                  <a:gd name="T21" fmla="*/ 126 h 560"/>
                  <a:gd name="T22" fmla="*/ 34 w 429"/>
                  <a:gd name="T23" fmla="*/ 15 h 560"/>
                  <a:gd name="T24" fmla="*/ 31 w 429"/>
                  <a:gd name="T25" fmla="*/ 0 h 560"/>
                  <a:gd name="T26" fmla="*/ 397 w 429"/>
                  <a:gd name="T27" fmla="*/ 1 h 560"/>
                  <a:gd name="T28" fmla="*/ 361 w 429"/>
                  <a:gd name="T29" fmla="*/ 71 h 560"/>
                  <a:gd name="T30" fmla="*/ 241 w 429"/>
                  <a:gd name="T31" fmla="*/ 126 h 560"/>
                  <a:gd name="T32" fmla="*/ 237 w 429"/>
                  <a:gd name="T33" fmla="*/ 139 h 560"/>
                  <a:gd name="T34" fmla="*/ 292 w 429"/>
                  <a:gd name="T35" fmla="*/ 152 h 560"/>
                  <a:gd name="T36" fmla="*/ 347 w 429"/>
                  <a:gd name="T37" fmla="*/ 152 h 560"/>
                  <a:gd name="T38" fmla="*/ 428 w 429"/>
                  <a:gd name="T39" fmla="*/ 494 h 560"/>
                  <a:gd name="T40" fmla="*/ 423 w 429"/>
                  <a:gd name="T41" fmla="*/ 503 h 560"/>
                  <a:gd name="T42" fmla="*/ 225 w 429"/>
                  <a:gd name="T43" fmla="*/ 450 h 560"/>
                  <a:gd name="T44" fmla="*/ 341 w 429"/>
                  <a:gd name="T45" fmla="*/ 352 h 560"/>
                  <a:gd name="T46" fmla="*/ 290 w 429"/>
                  <a:gd name="T47" fmla="*/ 220 h 560"/>
                  <a:gd name="T48" fmla="*/ 93 w 429"/>
                  <a:gd name="T49" fmla="*/ 277 h 560"/>
                  <a:gd name="T50" fmla="*/ 96 w 429"/>
                  <a:gd name="T51" fmla="*/ 378 h 560"/>
                  <a:gd name="T52" fmla="*/ 178 w 429"/>
                  <a:gd name="T53" fmla="*/ 445 h 560"/>
                  <a:gd name="T54" fmla="*/ 225 w 429"/>
                  <a:gd name="T55" fmla="*/ 450 h 560"/>
                  <a:gd name="T56" fmla="*/ 199 w 429"/>
                  <a:gd name="T57" fmla="*/ 352 h 560"/>
                  <a:gd name="T58" fmla="*/ 182 w 429"/>
                  <a:gd name="T59" fmla="*/ 315 h 560"/>
                  <a:gd name="T60" fmla="*/ 238 w 429"/>
                  <a:gd name="T61" fmla="*/ 300 h 560"/>
                  <a:gd name="T62" fmla="*/ 271 w 429"/>
                  <a:gd name="T63" fmla="*/ 284 h 560"/>
                  <a:gd name="T64" fmla="*/ 309 w 429"/>
                  <a:gd name="T65" fmla="*/ 268 h 560"/>
                  <a:gd name="T66" fmla="*/ 277 w 429"/>
                  <a:gd name="T67" fmla="*/ 296 h 560"/>
                  <a:gd name="T68" fmla="*/ 247 w 429"/>
                  <a:gd name="T69" fmla="*/ 316 h 560"/>
                  <a:gd name="T70" fmla="*/ 225 w 429"/>
                  <a:gd name="T71" fmla="*/ 354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9" h="560">
                    <a:moveTo>
                      <a:pt x="9" y="559"/>
                    </a:moveTo>
                    <a:cubicBezTo>
                      <a:pt x="5" y="558"/>
                      <a:pt x="2" y="554"/>
                      <a:pt x="1" y="550"/>
                    </a:cubicBezTo>
                    <a:cubicBezTo>
                      <a:pt x="0" y="548"/>
                      <a:pt x="0" y="528"/>
                      <a:pt x="1" y="526"/>
                    </a:cubicBezTo>
                    <a:cubicBezTo>
                      <a:pt x="2" y="522"/>
                      <a:pt x="5" y="519"/>
                      <a:pt x="9" y="518"/>
                    </a:cubicBezTo>
                    <a:cubicBezTo>
                      <a:pt x="10" y="517"/>
                      <a:pt x="28" y="517"/>
                      <a:pt x="214" y="517"/>
                    </a:cubicBezTo>
                    <a:cubicBezTo>
                      <a:pt x="400" y="517"/>
                      <a:pt x="418" y="517"/>
                      <a:pt x="419" y="518"/>
                    </a:cubicBezTo>
                    <a:cubicBezTo>
                      <a:pt x="423" y="519"/>
                      <a:pt x="427" y="522"/>
                      <a:pt x="428" y="526"/>
                    </a:cubicBezTo>
                    <a:cubicBezTo>
                      <a:pt x="428" y="528"/>
                      <a:pt x="428" y="548"/>
                      <a:pt x="428" y="550"/>
                    </a:cubicBezTo>
                    <a:cubicBezTo>
                      <a:pt x="427" y="554"/>
                      <a:pt x="423" y="558"/>
                      <a:pt x="419" y="559"/>
                    </a:cubicBezTo>
                    <a:cubicBezTo>
                      <a:pt x="418" y="559"/>
                      <a:pt x="398" y="559"/>
                      <a:pt x="214" y="559"/>
                    </a:cubicBezTo>
                    <a:cubicBezTo>
                      <a:pt x="40" y="559"/>
                      <a:pt x="10" y="559"/>
                      <a:pt x="9" y="559"/>
                    </a:cubicBezTo>
                    <a:close/>
                    <a:moveTo>
                      <a:pt x="5" y="503"/>
                    </a:moveTo>
                    <a:cubicBezTo>
                      <a:pt x="3" y="503"/>
                      <a:pt x="1" y="501"/>
                      <a:pt x="1" y="499"/>
                    </a:cubicBezTo>
                    <a:cubicBezTo>
                      <a:pt x="0" y="498"/>
                      <a:pt x="0" y="497"/>
                      <a:pt x="1" y="494"/>
                    </a:cubicBezTo>
                    <a:cubicBezTo>
                      <a:pt x="2" y="490"/>
                      <a:pt x="74" y="160"/>
                      <a:pt x="74" y="159"/>
                    </a:cubicBezTo>
                    <a:cubicBezTo>
                      <a:pt x="75" y="156"/>
                      <a:pt x="78" y="153"/>
                      <a:pt x="81" y="152"/>
                    </a:cubicBezTo>
                    <a:lnTo>
                      <a:pt x="83" y="152"/>
                    </a:lnTo>
                    <a:lnTo>
                      <a:pt x="136" y="152"/>
                    </a:lnTo>
                    <a:cubicBezTo>
                      <a:pt x="166" y="152"/>
                      <a:pt x="191" y="152"/>
                      <a:pt x="191" y="151"/>
                    </a:cubicBezTo>
                    <a:cubicBezTo>
                      <a:pt x="191" y="151"/>
                      <a:pt x="191" y="149"/>
                      <a:pt x="191" y="139"/>
                    </a:cubicBezTo>
                    <a:lnTo>
                      <a:pt x="191" y="126"/>
                    </a:lnTo>
                    <a:lnTo>
                      <a:pt x="188" y="126"/>
                    </a:lnTo>
                    <a:cubicBezTo>
                      <a:pt x="167" y="124"/>
                      <a:pt x="148" y="119"/>
                      <a:pt x="129" y="111"/>
                    </a:cubicBezTo>
                    <a:cubicBezTo>
                      <a:pt x="81" y="92"/>
                      <a:pt x="46" y="56"/>
                      <a:pt x="34" y="15"/>
                    </a:cubicBezTo>
                    <a:cubicBezTo>
                      <a:pt x="33" y="10"/>
                      <a:pt x="31" y="2"/>
                      <a:pt x="31" y="0"/>
                    </a:cubicBezTo>
                    <a:lnTo>
                      <a:pt x="397" y="0"/>
                    </a:lnTo>
                    <a:lnTo>
                      <a:pt x="397" y="1"/>
                    </a:lnTo>
                    <a:cubicBezTo>
                      <a:pt x="397" y="2"/>
                      <a:pt x="396" y="8"/>
                      <a:pt x="395" y="12"/>
                    </a:cubicBezTo>
                    <a:cubicBezTo>
                      <a:pt x="390" y="33"/>
                      <a:pt x="378" y="54"/>
                      <a:pt x="361" y="71"/>
                    </a:cubicBezTo>
                    <a:cubicBezTo>
                      <a:pt x="335" y="97"/>
                      <a:pt x="298" y="116"/>
                      <a:pt x="257" y="123"/>
                    </a:cubicBezTo>
                    <a:cubicBezTo>
                      <a:pt x="253" y="124"/>
                      <a:pt x="246" y="125"/>
                      <a:pt x="241" y="126"/>
                    </a:cubicBezTo>
                    <a:cubicBezTo>
                      <a:pt x="239" y="126"/>
                      <a:pt x="238" y="126"/>
                      <a:pt x="238" y="126"/>
                    </a:cubicBezTo>
                    <a:cubicBezTo>
                      <a:pt x="237" y="126"/>
                      <a:pt x="237" y="129"/>
                      <a:pt x="237" y="139"/>
                    </a:cubicBezTo>
                    <a:cubicBezTo>
                      <a:pt x="237" y="150"/>
                      <a:pt x="237" y="151"/>
                      <a:pt x="238" y="151"/>
                    </a:cubicBezTo>
                    <a:cubicBezTo>
                      <a:pt x="238" y="152"/>
                      <a:pt x="262" y="152"/>
                      <a:pt x="292" y="152"/>
                    </a:cubicBezTo>
                    <a:lnTo>
                      <a:pt x="346" y="152"/>
                    </a:lnTo>
                    <a:lnTo>
                      <a:pt x="347" y="152"/>
                    </a:lnTo>
                    <a:cubicBezTo>
                      <a:pt x="351" y="153"/>
                      <a:pt x="353" y="156"/>
                      <a:pt x="354" y="159"/>
                    </a:cubicBezTo>
                    <a:cubicBezTo>
                      <a:pt x="355" y="160"/>
                      <a:pt x="427" y="490"/>
                      <a:pt x="428" y="494"/>
                    </a:cubicBezTo>
                    <a:cubicBezTo>
                      <a:pt x="428" y="497"/>
                      <a:pt x="428" y="498"/>
                      <a:pt x="428" y="499"/>
                    </a:cubicBezTo>
                    <a:cubicBezTo>
                      <a:pt x="427" y="501"/>
                      <a:pt x="426" y="503"/>
                      <a:pt x="423" y="503"/>
                    </a:cubicBezTo>
                    <a:cubicBezTo>
                      <a:pt x="422" y="504"/>
                      <a:pt x="6" y="504"/>
                      <a:pt x="5" y="503"/>
                    </a:cubicBezTo>
                    <a:close/>
                    <a:moveTo>
                      <a:pt x="225" y="450"/>
                    </a:moveTo>
                    <a:cubicBezTo>
                      <a:pt x="247" y="448"/>
                      <a:pt x="268" y="441"/>
                      <a:pt x="287" y="429"/>
                    </a:cubicBezTo>
                    <a:cubicBezTo>
                      <a:pt x="314" y="411"/>
                      <a:pt x="334" y="383"/>
                      <a:pt x="341" y="352"/>
                    </a:cubicBezTo>
                    <a:cubicBezTo>
                      <a:pt x="347" y="329"/>
                      <a:pt x="346" y="306"/>
                      <a:pt x="339" y="284"/>
                    </a:cubicBezTo>
                    <a:cubicBezTo>
                      <a:pt x="330" y="258"/>
                      <a:pt x="313" y="236"/>
                      <a:pt x="290" y="220"/>
                    </a:cubicBezTo>
                    <a:cubicBezTo>
                      <a:pt x="259" y="198"/>
                      <a:pt x="221" y="191"/>
                      <a:pt x="184" y="199"/>
                    </a:cubicBezTo>
                    <a:cubicBezTo>
                      <a:pt x="143" y="209"/>
                      <a:pt x="108" y="238"/>
                      <a:pt x="93" y="277"/>
                    </a:cubicBezTo>
                    <a:cubicBezTo>
                      <a:pt x="87" y="292"/>
                      <a:pt x="84" y="307"/>
                      <a:pt x="84" y="323"/>
                    </a:cubicBezTo>
                    <a:cubicBezTo>
                      <a:pt x="84" y="343"/>
                      <a:pt x="88" y="361"/>
                      <a:pt x="96" y="378"/>
                    </a:cubicBezTo>
                    <a:cubicBezTo>
                      <a:pt x="105" y="396"/>
                      <a:pt x="117" y="411"/>
                      <a:pt x="133" y="423"/>
                    </a:cubicBezTo>
                    <a:cubicBezTo>
                      <a:pt x="146" y="433"/>
                      <a:pt x="162" y="441"/>
                      <a:pt x="178" y="445"/>
                    </a:cubicBezTo>
                    <a:cubicBezTo>
                      <a:pt x="188" y="448"/>
                      <a:pt x="197" y="450"/>
                      <a:pt x="209" y="450"/>
                    </a:cubicBezTo>
                    <a:cubicBezTo>
                      <a:pt x="212" y="450"/>
                      <a:pt x="222" y="450"/>
                      <a:pt x="225" y="450"/>
                    </a:cubicBezTo>
                    <a:close/>
                    <a:moveTo>
                      <a:pt x="212" y="356"/>
                    </a:moveTo>
                    <a:cubicBezTo>
                      <a:pt x="207" y="355"/>
                      <a:pt x="203" y="354"/>
                      <a:pt x="199" y="352"/>
                    </a:cubicBezTo>
                    <a:cubicBezTo>
                      <a:pt x="189" y="347"/>
                      <a:pt x="182" y="337"/>
                      <a:pt x="181" y="326"/>
                    </a:cubicBezTo>
                    <a:cubicBezTo>
                      <a:pt x="181" y="322"/>
                      <a:pt x="181" y="318"/>
                      <a:pt x="182" y="315"/>
                    </a:cubicBezTo>
                    <a:cubicBezTo>
                      <a:pt x="183" y="309"/>
                      <a:pt x="186" y="305"/>
                      <a:pt x="190" y="301"/>
                    </a:cubicBezTo>
                    <a:cubicBezTo>
                      <a:pt x="203" y="288"/>
                      <a:pt x="225" y="287"/>
                      <a:pt x="238" y="300"/>
                    </a:cubicBezTo>
                    <a:cubicBezTo>
                      <a:pt x="239" y="302"/>
                      <a:pt x="239" y="302"/>
                      <a:pt x="240" y="302"/>
                    </a:cubicBezTo>
                    <a:cubicBezTo>
                      <a:pt x="240" y="301"/>
                      <a:pt x="254" y="293"/>
                      <a:pt x="271" y="284"/>
                    </a:cubicBezTo>
                    <a:cubicBezTo>
                      <a:pt x="288" y="275"/>
                      <a:pt x="302" y="267"/>
                      <a:pt x="303" y="267"/>
                    </a:cubicBezTo>
                    <a:cubicBezTo>
                      <a:pt x="305" y="266"/>
                      <a:pt x="308" y="267"/>
                      <a:pt x="309" y="268"/>
                    </a:cubicBezTo>
                    <a:cubicBezTo>
                      <a:pt x="312" y="271"/>
                      <a:pt x="312" y="276"/>
                      <a:pt x="309" y="278"/>
                    </a:cubicBezTo>
                    <a:cubicBezTo>
                      <a:pt x="309" y="279"/>
                      <a:pt x="294" y="287"/>
                      <a:pt x="277" y="296"/>
                    </a:cubicBezTo>
                    <a:cubicBezTo>
                      <a:pt x="260" y="306"/>
                      <a:pt x="246" y="314"/>
                      <a:pt x="246" y="314"/>
                    </a:cubicBezTo>
                    <a:cubicBezTo>
                      <a:pt x="246" y="314"/>
                      <a:pt x="247" y="315"/>
                      <a:pt x="247" y="316"/>
                    </a:cubicBezTo>
                    <a:cubicBezTo>
                      <a:pt x="248" y="322"/>
                      <a:pt x="248" y="328"/>
                      <a:pt x="246" y="334"/>
                    </a:cubicBezTo>
                    <a:cubicBezTo>
                      <a:pt x="242" y="343"/>
                      <a:pt x="235" y="351"/>
                      <a:pt x="225" y="354"/>
                    </a:cubicBezTo>
                    <a:cubicBezTo>
                      <a:pt x="221" y="355"/>
                      <a:pt x="215" y="356"/>
                      <a:pt x="212" y="356"/>
                    </a:cubicBezTo>
                    <a:close/>
                  </a:path>
                </a:pathLst>
              </a:custGeom>
              <a:solidFill>
                <a:srgbClr val="A2A2A2"/>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4" name="Freeform 91"/>
              <p:cNvSpPr>
                <a:spLocks noChangeArrowheads="1"/>
              </p:cNvSpPr>
              <p:nvPr/>
            </p:nvSpPr>
            <p:spPr bwMode="auto">
              <a:xfrm>
                <a:off x="1270" y="1255"/>
                <a:ext cx="158" cy="215"/>
              </a:xfrm>
              <a:custGeom>
                <a:avLst/>
                <a:gdLst>
                  <a:gd name="T0" fmla="*/ 1 w 429"/>
                  <a:gd name="T1" fmla="*/ 550 h 560"/>
                  <a:gd name="T2" fmla="*/ 9 w 429"/>
                  <a:gd name="T3" fmla="*/ 518 h 560"/>
                  <a:gd name="T4" fmla="*/ 428 w 429"/>
                  <a:gd name="T5" fmla="*/ 527 h 560"/>
                  <a:gd name="T6" fmla="*/ 419 w 429"/>
                  <a:gd name="T7" fmla="*/ 559 h 560"/>
                  <a:gd name="T8" fmla="*/ 10 w 429"/>
                  <a:gd name="T9" fmla="*/ 559 h 560"/>
                  <a:gd name="T10" fmla="*/ 1 w 429"/>
                  <a:gd name="T11" fmla="*/ 500 h 560"/>
                  <a:gd name="T12" fmla="*/ 75 w 429"/>
                  <a:gd name="T13" fmla="*/ 158 h 560"/>
                  <a:gd name="T14" fmla="*/ 83 w 429"/>
                  <a:gd name="T15" fmla="*/ 152 h 560"/>
                  <a:gd name="T16" fmla="*/ 191 w 429"/>
                  <a:gd name="T17" fmla="*/ 152 h 560"/>
                  <a:gd name="T18" fmla="*/ 191 w 429"/>
                  <a:gd name="T19" fmla="*/ 126 h 560"/>
                  <a:gd name="T20" fmla="*/ 187 w 429"/>
                  <a:gd name="T21" fmla="*/ 126 h 560"/>
                  <a:gd name="T22" fmla="*/ 54 w 429"/>
                  <a:gd name="T23" fmla="*/ 55 h 560"/>
                  <a:gd name="T24" fmla="*/ 31 w 429"/>
                  <a:gd name="T25" fmla="*/ 1 h 560"/>
                  <a:gd name="T26" fmla="*/ 397 w 429"/>
                  <a:gd name="T27" fmla="*/ 0 h 560"/>
                  <a:gd name="T28" fmla="*/ 397 w 429"/>
                  <a:gd name="T29" fmla="*/ 4 h 560"/>
                  <a:gd name="T30" fmla="*/ 280 w 429"/>
                  <a:gd name="T31" fmla="*/ 118 h 560"/>
                  <a:gd name="T32" fmla="*/ 238 w 429"/>
                  <a:gd name="T33" fmla="*/ 126 h 560"/>
                  <a:gd name="T34" fmla="*/ 237 w 429"/>
                  <a:gd name="T35" fmla="*/ 139 h 560"/>
                  <a:gd name="T36" fmla="*/ 291 w 429"/>
                  <a:gd name="T37" fmla="*/ 152 h 560"/>
                  <a:gd name="T38" fmla="*/ 347 w 429"/>
                  <a:gd name="T39" fmla="*/ 152 h 560"/>
                  <a:gd name="T40" fmla="*/ 428 w 429"/>
                  <a:gd name="T41" fmla="*/ 495 h 560"/>
                  <a:gd name="T42" fmla="*/ 424 w 429"/>
                  <a:gd name="T43" fmla="*/ 503 h 560"/>
                  <a:gd name="T44" fmla="*/ 214 w 429"/>
                  <a:gd name="T45" fmla="*/ 504 h 560"/>
                  <a:gd name="T46" fmla="*/ 224 w 429"/>
                  <a:gd name="T47" fmla="*/ 450 h 560"/>
                  <a:gd name="T48" fmla="*/ 279 w 429"/>
                  <a:gd name="T49" fmla="*/ 434 h 560"/>
                  <a:gd name="T50" fmla="*/ 342 w 429"/>
                  <a:gd name="T51" fmla="*/ 295 h 560"/>
                  <a:gd name="T52" fmla="*/ 250 w 429"/>
                  <a:gd name="T53" fmla="*/ 201 h 560"/>
                  <a:gd name="T54" fmla="*/ 108 w 429"/>
                  <a:gd name="T55" fmla="*/ 249 h 560"/>
                  <a:gd name="T56" fmla="*/ 104 w 429"/>
                  <a:gd name="T57" fmla="*/ 392 h 560"/>
                  <a:gd name="T58" fmla="*/ 157 w 429"/>
                  <a:gd name="T59" fmla="*/ 438 h 560"/>
                  <a:gd name="T60" fmla="*/ 224 w 429"/>
                  <a:gd name="T61" fmla="*/ 450 h 560"/>
                  <a:gd name="T62" fmla="*/ 182 w 429"/>
                  <a:gd name="T63" fmla="*/ 332 h 560"/>
                  <a:gd name="T64" fmla="*/ 183 w 429"/>
                  <a:gd name="T65" fmla="*/ 313 h 560"/>
                  <a:gd name="T66" fmla="*/ 237 w 429"/>
                  <a:gd name="T67" fmla="*/ 300 h 560"/>
                  <a:gd name="T68" fmla="*/ 271 w 429"/>
                  <a:gd name="T69" fmla="*/ 284 h 560"/>
                  <a:gd name="T70" fmla="*/ 308 w 429"/>
                  <a:gd name="T71" fmla="*/ 267 h 560"/>
                  <a:gd name="T72" fmla="*/ 309 w 429"/>
                  <a:gd name="T73" fmla="*/ 278 h 560"/>
                  <a:gd name="T74" fmla="*/ 246 w 429"/>
                  <a:gd name="T75" fmla="*/ 314 h 560"/>
                  <a:gd name="T76" fmla="*/ 237 w 429"/>
                  <a:gd name="T77" fmla="*/ 346 h 560"/>
                  <a:gd name="T78" fmla="*/ 211 w 429"/>
                  <a:gd name="T79" fmla="*/ 35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9" h="560">
                    <a:moveTo>
                      <a:pt x="10" y="559"/>
                    </a:moveTo>
                    <a:cubicBezTo>
                      <a:pt x="5" y="557"/>
                      <a:pt x="2" y="554"/>
                      <a:pt x="1" y="550"/>
                    </a:cubicBezTo>
                    <a:cubicBezTo>
                      <a:pt x="0" y="548"/>
                      <a:pt x="0" y="529"/>
                      <a:pt x="1" y="527"/>
                    </a:cubicBezTo>
                    <a:cubicBezTo>
                      <a:pt x="2" y="522"/>
                      <a:pt x="5" y="519"/>
                      <a:pt x="9" y="518"/>
                    </a:cubicBezTo>
                    <a:cubicBezTo>
                      <a:pt x="11" y="517"/>
                      <a:pt x="417" y="517"/>
                      <a:pt x="419" y="518"/>
                    </a:cubicBezTo>
                    <a:cubicBezTo>
                      <a:pt x="423" y="519"/>
                      <a:pt x="426" y="522"/>
                      <a:pt x="428" y="527"/>
                    </a:cubicBezTo>
                    <a:cubicBezTo>
                      <a:pt x="428" y="529"/>
                      <a:pt x="428" y="548"/>
                      <a:pt x="428" y="550"/>
                    </a:cubicBezTo>
                    <a:cubicBezTo>
                      <a:pt x="426" y="554"/>
                      <a:pt x="423" y="558"/>
                      <a:pt x="419" y="559"/>
                    </a:cubicBezTo>
                    <a:cubicBezTo>
                      <a:pt x="417" y="559"/>
                      <a:pt x="395" y="559"/>
                      <a:pt x="214" y="559"/>
                    </a:cubicBezTo>
                    <a:cubicBezTo>
                      <a:pt x="38" y="559"/>
                      <a:pt x="11" y="559"/>
                      <a:pt x="10" y="559"/>
                    </a:cubicBezTo>
                    <a:close/>
                    <a:moveTo>
                      <a:pt x="5" y="503"/>
                    </a:moveTo>
                    <a:cubicBezTo>
                      <a:pt x="3" y="503"/>
                      <a:pt x="2" y="501"/>
                      <a:pt x="1" y="500"/>
                    </a:cubicBezTo>
                    <a:cubicBezTo>
                      <a:pt x="1" y="499"/>
                      <a:pt x="1" y="498"/>
                      <a:pt x="1" y="497"/>
                    </a:cubicBezTo>
                    <a:cubicBezTo>
                      <a:pt x="1" y="495"/>
                      <a:pt x="74" y="159"/>
                      <a:pt x="75" y="158"/>
                    </a:cubicBezTo>
                    <a:cubicBezTo>
                      <a:pt x="76" y="155"/>
                      <a:pt x="78" y="153"/>
                      <a:pt x="81" y="152"/>
                    </a:cubicBezTo>
                    <a:lnTo>
                      <a:pt x="83" y="152"/>
                    </a:lnTo>
                    <a:lnTo>
                      <a:pt x="137" y="152"/>
                    </a:lnTo>
                    <a:lnTo>
                      <a:pt x="191" y="152"/>
                    </a:lnTo>
                    <a:lnTo>
                      <a:pt x="191" y="139"/>
                    </a:lnTo>
                    <a:lnTo>
                      <a:pt x="191" y="126"/>
                    </a:lnTo>
                    <a:cubicBezTo>
                      <a:pt x="190" y="126"/>
                      <a:pt x="189" y="126"/>
                      <a:pt x="187" y="126"/>
                    </a:cubicBezTo>
                    <a:cubicBezTo>
                      <a:pt x="172" y="124"/>
                      <a:pt x="155" y="120"/>
                      <a:pt x="141" y="116"/>
                    </a:cubicBezTo>
                    <a:cubicBezTo>
                      <a:pt x="104" y="103"/>
                      <a:pt x="74" y="82"/>
                      <a:pt x="54" y="55"/>
                    </a:cubicBezTo>
                    <a:cubicBezTo>
                      <a:pt x="42" y="39"/>
                      <a:pt x="34" y="21"/>
                      <a:pt x="32" y="4"/>
                    </a:cubicBezTo>
                    <a:cubicBezTo>
                      <a:pt x="31" y="2"/>
                      <a:pt x="31" y="1"/>
                      <a:pt x="31" y="1"/>
                    </a:cubicBezTo>
                    <a:lnTo>
                      <a:pt x="31" y="0"/>
                    </a:lnTo>
                    <a:lnTo>
                      <a:pt x="397" y="0"/>
                    </a:lnTo>
                    <a:lnTo>
                      <a:pt x="397" y="1"/>
                    </a:lnTo>
                    <a:cubicBezTo>
                      <a:pt x="397" y="1"/>
                      <a:pt x="397" y="2"/>
                      <a:pt x="397" y="4"/>
                    </a:cubicBezTo>
                    <a:cubicBezTo>
                      <a:pt x="394" y="21"/>
                      <a:pt x="386" y="39"/>
                      <a:pt x="374" y="55"/>
                    </a:cubicBezTo>
                    <a:cubicBezTo>
                      <a:pt x="353" y="84"/>
                      <a:pt x="320" y="106"/>
                      <a:pt x="280" y="118"/>
                    </a:cubicBezTo>
                    <a:cubicBezTo>
                      <a:pt x="267" y="122"/>
                      <a:pt x="254" y="124"/>
                      <a:pt x="242" y="126"/>
                    </a:cubicBezTo>
                    <a:cubicBezTo>
                      <a:pt x="240" y="126"/>
                      <a:pt x="238" y="126"/>
                      <a:pt x="238" y="126"/>
                    </a:cubicBezTo>
                    <a:lnTo>
                      <a:pt x="237" y="126"/>
                    </a:lnTo>
                    <a:lnTo>
                      <a:pt x="237" y="139"/>
                    </a:lnTo>
                    <a:lnTo>
                      <a:pt x="237" y="152"/>
                    </a:lnTo>
                    <a:lnTo>
                      <a:pt x="291" y="152"/>
                    </a:lnTo>
                    <a:lnTo>
                      <a:pt x="346" y="152"/>
                    </a:lnTo>
                    <a:lnTo>
                      <a:pt x="347" y="152"/>
                    </a:lnTo>
                    <a:cubicBezTo>
                      <a:pt x="351" y="154"/>
                      <a:pt x="353" y="156"/>
                      <a:pt x="354" y="160"/>
                    </a:cubicBezTo>
                    <a:cubicBezTo>
                      <a:pt x="355" y="161"/>
                      <a:pt x="426" y="485"/>
                      <a:pt x="428" y="495"/>
                    </a:cubicBezTo>
                    <a:cubicBezTo>
                      <a:pt x="428" y="498"/>
                      <a:pt x="428" y="500"/>
                      <a:pt x="426" y="502"/>
                    </a:cubicBezTo>
                    <a:cubicBezTo>
                      <a:pt x="425" y="502"/>
                      <a:pt x="425" y="503"/>
                      <a:pt x="424" y="503"/>
                    </a:cubicBezTo>
                    <a:lnTo>
                      <a:pt x="422" y="504"/>
                    </a:lnTo>
                    <a:lnTo>
                      <a:pt x="214" y="504"/>
                    </a:lnTo>
                    <a:cubicBezTo>
                      <a:pt x="31" y="504"/>
                      <a:pt x="6" y="503"/>
                      <a:pt x="5" y="503"/>
                    </a:cubicBezTo>
                    <a:close/>
                    <a:moveTo>
                      <a:pt x="224" y="450"/>
                    </a:moveTo>
                    <a:cubicBezTo>
                      <a:pt x="238" y="449"/>
                      <a:pt x="251" y="446"/>
                      <a:pt x="264" y="441"/>
                    </a:cubicBezTo>
                    <a:cubicBezTo>
                      <a:pt x="268" y="440"/>
                      <a:pt x="276" y="436"/>
                      <a:pt x="279" y="434"/>
                    </a:cubicBezTo>
                    <a:cubicBezTo>
                      <a:pt x="295" y="425"/>
                      <a:pt x="310" y="412"/>
                      <a:pt x="320" y="398"/>
                    </a:cubicBezTo>
                    <a:cubicBezTo>
                      <a:pt x="342" y="368"/>
                      <a:pt x="350" y="330"/>
                      <a:pt x="342" y="295"/>
                    </a:cubicBezTo>
                    <a:cubicBezTo>
                      <a:pt x="335" y="266"/>
                      <a:pt x="318" y="240"/>
                      <a:pt x="293" y="222"/>
                    </a:cubicBezTo>
                    <a:cubicBezTo>
                      <a:pt x="280" y="212"/>
                      <a:pt x="266" y="205"/>
                      <a:pt x="250" y="201"/>
                    </a:cubicBezTo>
                    <a:cubicBezTo>
                      <a:pt x="232" y="196"/>
                      <a:pt x="212" y="195"/>
                      <a:pt x="192" y="198"/>
                    </a:cubicBezTo>
                    <a:cubicBezTo>
                      <a:pt x="158" y="203"/>
                      <a:pt x="128" y="222"/>
                      <a:pt x="108" y="249"/>
                    </a:cubicBezTo>
                    <a:cubicBezTo>
                      <a:pt x="92" y="271"/>
                      <a:pt x="83" y="297"/>
                      <a:pt x="83" y="323"/>
                    </a:cubicBezTo>
                    <a:cubicBezTo>
                      <a:pt x="83" y="348"/>
                      <a:pt x="91" y="372"/>
                      <a:pt x="104" y="392"/>
                    </a:cubicBezTo>
                    <a:cubicBezTo>
                      <a:pt x="114" y="407"/>
                      <a:pt x="127" y="419"/>
                      <a:pt x="141" y="429"/>
                    </a:cubicBezTo>
                    <a:cubicBezTo>
                      <a:pt x="147" y="433"/>
                      <a:pt x="151" y="435"/>
                      <a:pt x="157" y="438"/>
                    </a:cubicBezTo>
                    <a:cubicBezTo>
                      <a:pt x="173" y="446"/>
                      <a:pt x="191" y="450"/>
                      <a:pt x="210" y="451"/>
                    </a:cubicBezTo>
                    <a:cubicBezTo>
                      <a:pt x="213" y="451"/>
                      <a:pt x="221" y="450"/>
                      <a:pt x="224" y="450"/>
                    </a:cubicBezTo>
                    <a:close/>
                    <a:moveTo>
                      <a:pt x="211" y="356"/>
                    </a:moveTo>
                    <a:cubicBezTo>
                      <a:pt x="197" y="354"/>
                      <a:pt x="186" y="345"/>
                      <a:pt x="182" y="332"/>
                    </a:cubicBezTo>
                    <a:cubicBezTo>
                      <a:pt x="181" y="329"/>
                      <a:pt x="181" y="327"/>
                      <a:pt x="181" y="323"/>
                    </a:cubicBezTo>
                    <a:cubicBezTo>
                      <a:pt x="181" y="319"/>
                      <a:pt x="181" y="316"/>
                      <a:pt x="183" y="313"/>
                    </a:cubicBezTo>
                    <a:cubicBezTo>
                      <a:pt x="187" y="300"/>
                      <a:pt x="200" y="291"/>
                      <a:pt x="214" y="291"/>
                    </a:cubicBezTo>
                    <a:cubicBezTo>
                      <a:pt x="223" y="291"/>
                      <a:pt x="231" y="294"/>
                      <a:pt x="237" y="300"/>
                    </a:cubicBezTo>
                    <a:cubicBezTo>
                      <a:pt x="239" y="302"/>
                      <a:pt x="240" y="302"/>
                      <a:pt x="240" y="302"/>
                    </a:cubicBezTo>
                    <a:cubicBezTo>
                      <a:pt x="240" y="302"/>
                      <a:pt x="254" y="294"/>
                      <a:pt x="271" y="284"/>
                    </a:cubicBezTo>
                    <a:cubicBezTo>
                      <a:pt x="288" y="275"/>
                      <a:pt x="302" y="267"/>
                      <a:pt x="303" y="267"/>
                    </a:cubicBezTo>
                    <a:cubicBezTo>
                      <a:pt x="304" y="266"/>
                      <a:pt x="306" y="267"/>
                      <a:pt x="308" y="267"/>
                    </a:cubicBezTo>
                    <a:cubicBezTo>
                      <a:pt x="310" y="269"/>
                      <a:pt x="311" y="271"/>
                      <a:pt x="311" y="273"/>
                    </a:cubicBezTo>
                    <a:cubicBezTo>
                      <a:pt x="311" y="275"/>
                      <a:pt x="310" y="277"/>
                      <a:pt x="309" y="278"/>
                    </a:cubicBezTo>
                    <a:cubicBezTo>
                      <a:pt x="308" y="279"/>
                      <a:pt x="294" y="287"/>
                      <a:pt x="277" y="296"/>
                    </a:cubicBezTo>
                    <a:cubicBezTo>
                      <a:pt x="260" y="306"/>
                      <a:pt x="247" y="313"/>
                      <a:pt x="246" y="314"/>
                    </a:cubicBezTo>
                    <a:cubicBezTo>
                      <a:pt x="246" y="314"/>
                      <a:pt x="246" y="314"/>
                      <a:pt x="247" y="316"/>
                    </a:cubicBezTo>
                    <a:cubicBezTo>
                      <a:pt x="249" y="327"/>
                      <a:pt x="246" y="339"/>
                      <a:pt x="237" y="346"/>
                    </a:cubicBezTo>
                    <a:cubicBezTo>
                      <a:pt x="233" y="351"/>
                      <a:pt x="226" y="354"/>
                      <a:pt x="220" y="355"/>
                    </a:cubicBezTo>
                    <a:cubicBezTo>
                      <a:pt x="218" y="355"/>
                      <a:pt x="213" y="356"/>
                      <a:pt x="211" y="356"/>
                    </a:cubicBezTo>
                    <a:close/>
                  </a:path>
                </a:pathLst>
              </a:custGeom>
              <a:solidFill>
                <a:srgbClr val="5B5B5B"/>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5" name="Freeform 92"/>
              <p:cNvSpPr>
                <a:spLocks noChangeArrowheads="1"/>
              </p:cNvSpPr>
              <p:nvPr/>
            </p:nvSpPr>
            <p:spPr bwMode="auto">
              <a:xfrm>
                <a:off x="1270" y="1255"/>
                <a:ext cx="158" cy="215"/>
              </a:xfrm>
              <a:custGeom>
                <a:avLst/>
                <a:gdLst>
                  <a:gd name="T0" fmla="*/ 10 w 429"/>
                  <a:gd name="T1" fmla="*/ 559 h 560"/>
                  <a:gd name="T2" fmla="*/ 1 w 429"/>
                  <a:gd name="T3" fmla="*/ 551 h 560"/>
                  <a:gd name="T4" fmla="*/ 1 w 429"/>
                  <a:gd name="T5" fmla="*/ 527 h 560"/>
                  <a:gd name="T6" fmla="*/ 4 w 429"/>
                  <a:gd name="T7" fmla="*/ 521 h 560"/>
                  <a:gd name="T8" fmla="*/ 214 w 429"/>
                  <a:gd name="T9" fmla="*/ 518 h 560"/>
                  <a:gd name="T10" fmla="*/ 424 w 429"/>
                  <a:gd name="T11" fmla="*/ 521 h 560"/>
                  <a:gd name="T12" fmla="*/ 428 w 429"/>
                  <a:gd name="T13" fmla="*/ 527 h 560"/>
                  <a:gd name="T14" fmla="*/ 427 w 429"/>
                  <a:gd name="T15" fmla="*/ 551 h 560"/>
                  <a:gd name="T16" fmla="*/ 418 w 429"/>
                  <a:gd name="T17" fmla="*/ 559 h 560"/>
                  <a:gd name="T18" fmla="*/ 11 w 429"/>
                  <a:gd name="T19" fmla="*/ 559 h 560"/>
                  <a:gd name="T20" fmla="*/ 1 w 429"/>
                  <a:gd name="T21" fmla="*/ 500 h 560"/>
                  <a:gd name="T22" fmla="*/ 1 w 429"/>
                  <a:gd name="T23" fmla="*/ 495 h 560"/>
                  <a:gd name="T24" fmla="*/ 75 w 429"/>
                  <a:gd name="T25" fmla="*/ 158 h 560"/>
                  <a:gd name="T26" fmla="*/ 83 w 429"/>
                  <a:gd name="T27" fmla="*/ 152 h 560"/>
                  <a:gd name="T28" fmla="*/ 191 w 429"/>
                  <a:gd name="T29" fmla="*/ 152 h 560"/>
                  <a:gd name="T30" fmla="*/ 191 w 429"/>
                  <a:gd name="T31" fmla="*/ 126 h 560"/>
                  <a:gd name="T32" fmla="*/ 136 w 429"/>
                  <a:gd name="T33" fmla="*/ 113 h 560"/>
                  <a:gd name="T34" fmla="*/ 41 w 429"/>
                  <a:gd name="T35" fmla="*/ 32 h 560"/>
                  <a:gd name="T36" fmla="*/ 31 w 429"/>
                  <a:gd name="T37" fmla="*/ 0 h 560"/>
                  <a:gd name="T38" fmla="*/ 397 w 429"/>
                  <a:gd name="T39" fmla="*/ 0 h 560"/>
                  <a:gd name="T40" fmla="*/ 397 w 429"/>
                  <a:gd name="T41" fmla="*/ 3 h 560"/>
                  <a:gd name="T42" fmla="*/ 341 w 429"/>
                  <a:gd name="T43" fmla="*/ 87 h 560"/>
                  <a:gd name="T44" fmla="*/ 241 w 429"/>
                  <a:gd name="T45" fmla="*/ 125 h 560"/>
                  <a:gd name="T46" fmla="*/ 237 w 429"/>
                  <a:gd name="T47" fmla="*/ 139 h 560"/>
                  <a:gd name="T48" fmla="*/ 290 w 429"/>
                  <a:gd name="T49" fmla="*/ 152 h 560"/>
                  <a:gd name="T50" fmla="*/ 353 w 429"/>
                  <a:gd name="T51" fmla="*/ 158 h 560"/>
                  <a:gd name="T52" fmla="*/ 395 w 429"/>
                  <a:gd name="T53" fmla="*/ 349 h 560"/>
                  <a:gd name="T54" fmla="*/ 428 w 429"/>
                  <a:gd name="T55" fmla="*/ 497 h 560"/>
                  <a:gd name="T56" fmla="*/ 427 w 429"/>
                  <a:gd name="T57" fmla="*/ 500 h 560"/>
                  <a:gd name="T58" fmla="*/ 214 w 429"/>
                  <a:gd name="T59" fmla="*/ 503 h 560"/>
                  <a:gd name="T60" fmla="*/ 224 w 429"/>
                  <a:gd name="T61" fmla="*/ 450 h 560"/>
                  <a:gd name="T62" fmla="*/ 336 w 429"/>
                  <a:gd name="T63" fmla="*/ 370 h 560"/>
                  <a:gd name="T64" fmla="*/ 262 w 429"/>
                  <a:gd name="T65" fmla="*/ 204 h 560"/>
                  <a:gd name="T66" fmla="*/ 92 w 429"/>
                  <a:gd name="T67" fmla="*/ 276 h 560"/>
                  <a:gd name="T68" fmla="*/ 204 w 429"/>
                  <a:gd name="T69" fmla="*/ 450 h 560"/>
                  <a:gd name="T70" fmla="*/ 210 w 429"/>
                  <a:gd name="T71" fmla="*/ 355 h 560"/>
                  <a:gd name="T72" fmla="*/ 183 w 429"/>
                  <a:gd name="T73" fmla="*/ 313 h 560"/>
                  <a:gd name="T74" fmla="*/ 237 w 429"/>
                  <a:gd name="T75" fmla="*/ 300 h 560"/>
                  <a:gd name="T76" fmla="*/ 240 w 429"/>
                  <a:gd name="T77" fmla="*/ 302 h 560"/>
                  <a:gd name="T78" fmla="*/ 302 w 429"/>
                  <a:gd name="T79" fmla="*/ 267 h 560"/>
                  <a:gd name="T80" fmla="*/ 311 w 429"/>
                  <a:gd name="T81" fmla="*/ 271 h 560"/>
                  <a:gd name="T82" fmla="*/ 309 w 429"/>
                  <a:gd name="T83" fmla="*/ 278 h 560"/>
                  <a:gd name="T84" fmla="*/ 246 w 429"/>
                  <a:gd name="T85" fmla="*/ 314 h 560"/>
                  <a:gd name="T86" fmla="*/ 247 w 429"/>
                  <a:gd name="T87" fmla="*/ 323 h 560"/>
                  <a:gd name="T88" fmla="*/ 230 w 429"/>
                  <a:gd name="T89" fmla="*/ 352 h 560"/>
                  <a:gd name="T90" fmla="*/ 210 w 429"/>
                  <a:gd name="T91" fmla="*/ 355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560">
                    <a:moveTo>
                      <a:pt x="11" y="559"/>
                    </a:moveTo>
                    <a:cubicBezTo>
                      <a:pt x="10" y="559"/>
                      <a:pt x="10" y="559"/>
                      <a:pt x="10" y="559"/>
                    </a:cubicBezTo>
                    <a:cubicBezTo>
                      <a:pt x="10" y="558"/>
                      <a:pt x="9" y="558"/>
                      <a:pt x="9" y="558"/>
                    </a:cubicBezTo>
                    <a:cubicBezTo>
                      <a:pt x="5" y="557"/>
                      <a:pt x="2" y="554"/>
                      <a:pt x="1" y="551"/>
                    </a:cubicBezTo>
                    <a:cubicBezTo>
                      <a:pt x="1" y="550"/>
                      <a:pt x="1" y="550"/>
                      <a:pt x="1" y="550"/>
                    </a:cubicBezTo>
                    <a:cubicBezTo>
                      <a:pt x="0" y="549"/>
                      <a:pt x="0" y="527"/>
                      <a:pt x="1" y="527"/>
                    </a:cubicBezTo>
                    <a:cubicBezTo>
                      <a:pt x="1" y="527"/>
                      <a:pt x="1" y="526"/>
                      <a:pt x="1" y="526"/>
                    </a:cubicBezTo>
                    <a:cubicBezTo>
                      <a:pt x="2" y="524"/>
                      <a:pt x="3" y="522"/>
                      <a:pt x="4" y="521"/>
                    </a:cubicBezTo>
                    <a:cubicBezTo>
                      <a:pt x="6" y="520"/>
                      <a:pt x="7" y="519"/>
                      <a:pt x="9" y="518"/>
                    </a:cubicBezTo>
                    <a:cubicBezTo>
                      <a:pt x="10" y="518"/>
                      <a:pt x="27" y="518"/>
                      <a:pt x="214" y="518"/>
                    </a:cubicBezTo>
                    <a:cubicBezTo>
                      <a:pt x="413" y="518"/>
                      <a:pt x="418" y="518"/>
                      <a:pt x="419" y="518"/>
                    </a:cubicBezTo>
                    <a:cubicBezTo>
                      <a:pt x="422" y="519"/>
                      <a:pt x="423" y="520"/>
                      <a:pt x="424" y="521"/>
                    </a:cubicBezTo>
                    <a:cubicBezTo>
                      <a:pt x="426" y="522"/>
                      <a:pt x="427" y="525"/>
                      <a:pt x="427" y="526"/>
                    </a:cubicBezTo>
                    <a:cubicBezTo>
                      <a:pt x="427" y="526"/>
                      <a:pt x="427" y="527"/>
                      <a:pt x="428" y="527"/>
                    </a:cubicBezTo>
                    <a:cubicBezTo>
                      <a:pt x="428" y="527"/>
                      <a:pt x="428" y="550"/>
                      <a:pt x="428" y="550"/>
                    </a:cubicBezTo>
                    <a:cubicBezTo>
                      <a:pt x="427" y="550"/>
                      <a:pt x="427" y="550"/>
                      <a:pt x="427" y="551"/>
                    </a:cubicBezTo>
                    <a:cubicBezTo>
                      <a:pt x="426" y="554"/>
                      <a:pt x="423" y="557"/>
                      <a:pt x="420" y="558"/>
                    </a:cubicBezTo>
                    <a:cubicBezTo>
                      <a:pt x="419" y="558"/>
                      <a:pt x="419" y="559"/>
                      <a:pt x="418" y="559"/>
                    </a:cubicBezTo>
                    <a:cubicBezTo>
                      <a:pt x="418" y="559"/>
                      <a:pt x="357" y="559"/>
                      <a:pt x="215" y="559"/>
                    </a:cubicBezTo>
                    <a:cubicBezTo>
                      <a:pt x="103" y="559"/>
                      <a:pt x="11" y="559"/>
                      <a:pt x="11" y="559"/>
                    </a:cubicBezTo>
                    <a:close/>
                    <a:moveTo>
                      <a:pt x="5" y="503"/>
                    </a:moveTo>
                    <a:cubicBezTo>
                      <a:pt x="3" y="502"/>
                      <a:pt x="2" y="501"/>
                      <a:pt x="1" y="500"/>
                    </a:cubicBezTo>
                    <a:cubicBezTo>
                      <a:pt x="1" y="499"/>
                      <a:pt x="1" y="499"/>
                      <a:pt x="1" y="499"/>
                    </a:cubicBezTo>
                    <a:cubicBezTo>
                      <a:pt x="0" y="499"/>
                      <a:pt x="1" y="495"/>
                      <a:pt x="1" y="495"/>
                    </a:cubicBezTo>
                    <a:cubicBezTo>
                      <a:pt x="1" y="495"/>
                      <a:pt x="17" y="422"/>
                      <a:pt x="36" y="333"/>
                    </a:cubicBezTo>
                    <a:cubicBezTo>
                      <a:pt x="78" y="140"/>
                      <a:pt x="74" y="160"/>
                      <a:pt x="75" y="158"/>
                    </a:cubicBezTo>
                    <a:cubicBezTo>
                      <a:pt x="76" y="156"/>
                      <a:pt x="78" y="154"/>
                      <a:pt x="81" y="153"/>
                    </a:cubicBezTo>
                    <a:lnTo>
                      <a:pt x="83" y="152"/>
                    </a:lnTo>
                    <a:lnTo>
                      <a:pt x="137" y="152"/>
                    </a:lnTo>
                    <a:cubicBezTo>
                      <a:pt x="179" y="152"/>
                      <a:pt x="191" y="152"/>
                      <a:pt x="191" y="152"/>
                    </a:cubicBezTo>
                    <a:cubicBezTo>
                      <a:pt x="191" y="151"/>
                      <a:pt x="191" y="146"/>
                      <a:pt x="191" y="139"/>
                    </a:cubicBezTo>
                    <a:cubicBezTo>
                      <a:pt x="191" y="129"/>
                      <a:pt x="191" y="126"/>
                      <a:pt x="191" y="126"/>
                    </a:cubicBezTo>
                    <a:cubicBezTo>
                      <a:pt x="191" y="126"/>
                      <a:pt x="189" y="126"/>
                      <a:pt x="187" y="125"/>
                    </a:cubicBezTo>
                    <a:cubicBezTo>
                      <a:pt x="171" y="124"/>
                      <a:pt x="152" y="119"/>
                      <a:pt x="136" y="113"/>
                    </a:cubicBezTo>
                    <a:cubicBezTo>
                      <a:pt x="100" y="100"/>
                      <a:pt x="70" y="78"/>
                      <a:pt x="51" y="50"/>
                    </a:cubicBezTo>
                    <a:cubicBezTo>
                      <a:pt x="47" y="44"/>
                      <a:pt x="44" y="38"/>
                      <a:pt x="41" y="32"/>
                    </a:cubicBezTo>
                    <a:cubicBezTo>
                      <a:pt x="36" y="23"/>
                      <a:pt x="33" y="12"/>
                      <a:pt x="32" y="3"/>
                    </a:cubicBezTo>
                    <a:cubicBezTo>
                      <a:pt x="31" y="2"/>
                      <a:pt x="31" y="0"/>
                      <a:pt x="31" y="0"/>
                    </a:cubicBezTo>
                    <a:cubicBezTo>
                      <a:pt x="31" y="0"/>
                      <a:pt x="68" y="0"/>
                      <a:pt x="214" y="0"/>
                    </a:cubicBezTo>
                    <a:cubicBezTo>
                      <a:pt x="336" y="0"/>
                      <a:pt x="397" y="0"/>
                      <a:pt x="397" y="0"/>
                    </a:cubicBezTo>
                    <a:cubicBezTo>
                      <a:pt x="397" y="0"/>
                      <a:pt x="397" y="0"/>
                      <a:pt x="397" y="0"/>
                    </a:cubicBezTo>
                    <a:cubicBezTo>
                      <a:pt x="397" y="0"/>
                      <a:pt x="397" y="2"/>
                      <a:pt x="397" y="3"/>
                    </a:cubicBezTo>
                    <a:cubicBezTo>
                      <a:pt x="396" y="10"/>
                      <a:pt x="393" y="19"/>
                      <a:pt x="390" y="27"/>
                    </a:cubicBezTo>
                    <a:cubicBezTo>
                      <a:pt x="381" y="49"/>
                      <a:pt x="364" y="71"/>
                      <a:pt x="341" y="87"/>
                    </a:cubicBezTo>
                    <a:cubicBezTo>
                      <a:pt x="323" y="101"/>
                      <a:pt x="302" y="111"/>
                      <a:pt x="279" y="118"/>
                    </a:cubicBezTo>
                    <a:cubicBezTo>
                      <a:pt x="267" y="121"/>
                      <a:pt x="253" y="124"/>
                      <a:pt x="241" y="125"/>
                    </a:cubicBezTo>
                    <a:cubicBezTo>
                      <a:pt x="239" y="126"/>
                      <a:pt x="237" y="126"/>
                      <a:pt x="237" y="126"/>
                    </a:cubicBezTo>
                    <a:cubicBezTo>
                      <a:pt x="237" y="126"/>
                      <a:pt x="237" y="129"/>
                      <a:pt x="237" y="139"/>
                    </a:cubicBezTo>
                    <a:cubicBezTo>
                      <a:pt x="237" y="146"/>
                      <a:pt x="237" y="151"/>
                      <a:pt x="237" y="151"/>
                    </a:cubicBezTo>
                    <a:cubicBezTo>
                      <a:pt x="237" y="152"/>
                      <a:pt x="242" y="152"/>
                      <a:pt x="290" y="152"/>
                    </a:cubicBezTo>
                    <a:cubicBezTo>
                      <a:pt x="320" y="152"/>
                      <a:pt x="344" y="152"/>
                      <a:pt x="345" y="152"/>
                    </a:cubicBezTo>
                    <a:cubicBezTo>
                      <a:pt x="348" y="153"/>
                      <a:pt x="352" y="155"/>
                      <a:pt x="353" y="158"/>
                    </a:cubicBezTo>
                    <a:cubicBezTo>
                      <a:pt x="354" y="159"/>
                      <a:pt x="355" y="164"/>
                      <a:pt x="359" y="181"/>
                    </a:cubicBezTo>
                    <a:cubicBezTo>
                      <a:pt x="361" y="193"/>
                      <a:pt x="378" y="269"/>
                      <a:pt x="395" y="349"/>
                    </a:cubicBezTo>
                    <a:cubicBezTo>
                      <a:pt x="413" y="429"/>
                      <a:pt x="427" y="495"/>
                      <a:pt x="428" y="495"/>
                    </a:cubicBezTo>
                    <a:cubicBezTo>
                      <a:pt x="428" y="495"/>
                      <a:pt x="428" y="496"/>
                      <a:pt x="428" y="497"/>
                    </a:cubicBezTo>
                    <a:cubicBezTo>
                      <a:pt x="428" y="498"/>
                      <a:pt x="428" y="499"/>
                      <a:pt x="427" y="499"/>
                    </a:cubicBezTo>
                    <a:cubicBezTo>
                      <a:pt x="427" y="499"/>
                      <a:pt x="427" y="500"/>
                      <a:pt x="427" y="500"/>
                    </a:cubicBezTo>
                    <a:cubicBezTo>
                      <a:pt x="427" y="501"/>
                      <a:pt x="425" y="503"/>
                      <a:pt x="424" y="503"/>
                    </a:cubicBezTo>
                    <a:cubicBezTo>
                      <a:pt x="423" y="503"/>
                      <a:pt x="408" y="503"/>
                      <a:pt x="214" y="503"/>
                    </a:cubicBezTo>
                    <a:cubicBezTo>
                      <a:pt x="32" y="503"/>
                      <a:pt x="6" y="503"/>
                      <a:pt x="5" y="503"/>
                    </a:cubicBezTo>
                    <a:close/>
                    <a:moveTo>
                      <a:pt x="224" y="450"/>
                    </a:moveTo>
                    <a:cubicBezTo>
                      <a:pt x="256" y="448"/>
                      <a:pt x="284" y="435"/>
                      <a:pt x="306" y="414"/>
                    </a:cubicBezTo>
                    <a:cubicBezTo>
                      <a:pt x="320" y="401"/>
                      <a:pt x="330" y="386"/>
                      <a:pt x="336" y="370"/>
                    </a:cubicBezTo>
                    <a:cubicBezTo>
                      <a:pt x="348" y="340"/>
                      <a:pt x="348" y="307"/>
                      <a:pt x="336" y="277"/>
                    </a:cubicBezTo>
                    <a:cubicBezTo>
                      <a:pt x="323" y="243"/>
                      <a:pt x="296" y="217"/>
                      <a:pt x="262" y="204"/>
                    </a:cubicBezTo>
                    <a:cubicBezTo>
                      <a:pt x="229" y="192"/>
                      <a:pt x="192" y="193"/>
                      <a:pt x="161" y="207"/>
                    </a:cubicBezTo>
                    <a:cubicBezTo>
                      <a:pt x="130" y="220"/>
                      <a:pt x="105" y="245"/>
                      <a:pt x="92" y="276"/>
                    </a:cubicBezTo>
                    <a:cubicBezTo>
                      <a:pt x="82" y="302"/>
                      <a:pt x="80" y="331"/>
                      <a:pt x="88" y="358"/>
                    </a:cubicBezTo>
                    <a:cubicBezTo>
                      <a:pt x="103" y="410"/>
                      <a:pt x="150" y="447"/>
                      <a:pt x="204" y="450"/>
                    </a:cubicBezTo>
                    <a:cubicBezTo>
                      <a:pt x="211" y="451"/>
                      <a:pt x="218" y="451"/>
                      <a:pt x="224" y="450"/>
                    </a:cubicBezTo>
                    <a:close/>
                    <a:moveTo>
                      <a:pt x="210" y="355"/>
                    </a:moveTo>
                    <a:cubicBezTo>
                      <a:pt x="196" y="354"/>
                      <a:pt x="185" y="344"/>
                      <a:pt x="182" y="331"/>
                    </a:cubicBezTo>
                    <a:cubicBezTo>
                      <a:pt x="181" y="325"/>
                      <a:pt x="181" y="319"/>
                      <a:pt x="183" y="313"/>
                    </a:cubicBezTo>
                    <a:cubicBezTo>
                      <a:pt x="188" y="298"/>
                      <a:pt x="204" y="289"/>
                      <a:pt x="220" y="292"/>
                    </a:cubicBezTo>
                    <a:cubicBezTo>
                      <a:pt x="226" y="293"/>
                      <a:pt x="232" y="296"/>
                      <a:pt x="237" y="300"/>
                    </a:cubicBezTo>
                    <a:lnTo>
                      <a:pt x="239" y="302"/>
                    </a:lnTo>
                    <a:lnTo>
                      <a:pt x="240" y="302"/>
                    </a:lnTo>
                    <a:cubicBezTo>
                      <a:pt x="241" y="302"/>
                      <a:pt x="255" y="294"/>
                      <a:pt x="271" y="285"/>
                    </a:cubicBezTo>
                    <a:cubicBezTo>
                      <a:pt x="288" y="275"/>
                      <a:pt x="302" y="267"/>
                      <a:pt x="302" y="267"/>
                    </a:cubicBezTo>
                    <a:cubicBezTo>
                      <a:pt x="304" y="267"/>
                      <a:pt x="306" y="267"/>
                      <a:pt x="307" y="268"/>
                    </a:cubicBezTo>
                    <a:cubicBezTo>
                      <a:pt x="309" y="268"/>
                      <a:pt x="310" y="270"/>
                      <a:pt x="311" y="271"/>
                    </a:cubicBezTo>
                    <a:cubicBezTo>
                      <a:pt x="311" y="271"/>
                      <a:pt x="311" y="272"/>
                      <a:pt x="311" y="273"/>
                    </a:cubicBezTo>
                    <a:cubicBezTo>
                      <a:pt x="311" y="275"/>
                      <a:pt x="310" y="276"/>
                      <a:pt x="309" y="278"/>
                    </a:cubicBezTo>
                    <a:cubicBezTo>
                      <a:pt x="309" y="278"/>
                      <a:pt x="296" y="286"/>
                      <a:pt x="277" y="296"/>
                    </a:cubicBezTo>
                    <a:cubicBezTo>
                      <a:pt x="260" y="306"/>
                      <a:pt x="246" y="313"/>
                      <a:pt x="246" y="314"/>
                    </a:cubicBezTo>
                    <a:cubicBezTo>
                      <a:pt x="246" y="314"/>
                      <a:pt x="246" y="314"/>
                      <a:pt x="246" y="314"/>
                    </a:cubicBezTo>
                    <a:cubicBezTo>
                      <a:pt x="247" y="319"/>
                      <a:pt x="247" y="320"/>
                      <a:pt x="247" y="323"/>
                    </a:cubicBezTo>
                    <a:cubicBezTo>
                      <a:pt x="247" y="327"/>
                      <a:pt x="247" y="330"/>
                      <a:pt x="246" y="333"/>
                    </a:cubicBezTo>
                    <a:cubicBezTo>
                      <a:pt x="243" y="341"/>
                      <a:pt x="237" y="348"/>
                      <a:pt x="230" y="352"/>
                    </a:cubicBezTo>
                    <a:cubicBezTo>
                      <a:pt x="227" y="353"/>
                      <a:pt x="223" y="354"/>
                      <a:pt x="220" y="355"/>
                    </a:cubicBezTo>
                    <a:cubicBezTo>
                      <a:pt x="218" y="355"/>
                      <a:pt x="213" y="355"/>
                      <a:pt x="210" y="355"/>
                    </a:cubicBezTo>
                    <a:close/>
                  </a:path>
                </a:pathLst>
              </a:custGeom>
              <a:solidFill>
                <a:srgbClr val="292929"/>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6" name="Freeform 93"/>
              <p:cNvSpPr>
                <a:spLocks noChangeArrowheads="1"/>
              </p:cNvSpPr>
              <p:nvPr/>
            </p:nvSpPr>
            <p:spPr bwMode="auto">
              <a:xfrm>
                <a:off x="1272" y="1255"/>
                <a:ext cx="159" cy="215"/>
              </a:xfrm>
              <a:custGeom>
                <a:avLst/>
                <a:gdLst>
                  <a:gd name="T0" fmla="*/ 9 w 428"/>
                  <a:gd name="T1" fmla="*/ 558 h 560"/>
                  <a:gd name="T2" fmla="*/ 0 w 428"/>
                  <a:gd name="T3" fmla="*/ 549 h 560"/>
                  <a:gd name="T4" fmla="*/ 0 w 428"/>
                  <a:gd name="T5" fmla="*/ 527 h 560"/>
                  <a:gd name="T6" fmla="*/ 1 w 428"/>
                  <a:gd name="T7" fmla="*/ 526 h 560"/>
                  <a:gd name="T8" fmla="*/ 213 w 428"/>
                  <a:gd name="T9" fmla="*/ 518 h 560"/>
                  <a:gd name="T10" fmla="*/ 418 w 428"/>
                  <a:gd name="T11" fmla="*/ 518 h 560"/>
                  <a:gd name="T12" fmla="*/ 426 w 428"/>
                  <a:gd name="T13" fmla="*/ 527 h 560"/>
                  <a:gd name="T14" fmla="*/ 427 w 428"/>
                  <a:gd name="T15" fmla="*/ 549 h 560"/>
                  <a:gd name="T16" fmla="*/ 426 w 428"/>
                  <a:gd name="T17" fmla="*/ 549 h 560"/>
                  <a:gd name="T18" fmla="*/ 417 w 428"/>
                  <a:gd name="T19" fmla="*/ 558 h 560"/>
                  <a:gd name="T20" fmla="*/ 213 w 428"/>
                  <a:gd name="T21" fmla="*/ 559 h 560"/>
                  <a:gd name="T22" fmla="*/ 4 w 428"/>
                  <a:gd name="T23" fmla="*/ 503 h 560"/>
                  <a:gd name="T24" fmla="*/ 0 w 428"/>
                  <a:gd name="T25" fmla="*/ 498 h 560"/>
                  <a:gd name="T26" fmla="*/ 0 w 428"/>
                  <a:gd name="T27" fmla="*/ 496 h 560"/>
                  <a:gd name="T28" fmla="*/ 74 w 428"/>
                  <a:gd name="T29" fmla="*/ 160 h 560"/>
                  <a:gd name="T30" fmla="*/ 82 w 428"/>
                  <a:gd name="T31" fmla="*/ 152 h 560"/>
                  <a:gd name="T32" fmla="*/ 191 w 428"/>
                  <a:gd name="T33" fmla="*/ 152 h 560"/>
                  <a:gd name="T34" fmla="*/ 186 w 428"/>
                  <a:gd name="T35" fmla="*/ 125 h 560"/>
                  <a:gd name="T36" fmla="*/ 35 w 428"/>
                  <a:gd name="T37" fmla="*/ 20 h 560"/>
                  <a:gd name="T38" fmla="*/ 30 w 428"/>
                  <a:gd name="T39" fmla="*/ 0 h 560"/>
                  <a:gd name="T40" fmla="*/ 396 w 428"/>
                  <a:gd name="T41" fmla="*/ 0 h 560"/>
                  <a:gd name="T42" fmla="*/ 388 w 428"/>
                  <a:gd name="T43" fmla="*/ 27 h 560"/>
                  <a:gd name="T44" fmla="*/ 241 w 428"/>
                  <a:gd name="T45" fmla="*/ 125 h 560"/>
                  <a:gd name="T46" fmla="*/ 236 w 428"/>
                  <a:gd name="T47" fmla="*/ 152 h 560"/>
                  <a:gd name="T48" fmla="*/ 344 w 428"/>
                  <a:gd name="T49" fmla="*/ 152 h 560"/>
                  <a:gd name="T50" fmla="*/ 353 w 428"/>
                  <a:gd name="T51" fmla="*/ 161 h 560"/>
                  <a:gd name="T52" fmla="*/ 426 w 428"/>
                  <a:gd name="T53" fmla="*/ 496 h 560"/>
                  <a:gd name="T54" fmla="*/ 426 w 428"/>
                  <a:gd name="T55" fmla="*/ 498 h 560"/>
                  <a:gd name="T56" fmla="*/ 422 w 428"/>
                  <a:gd name="T57" fmla="*/ 503 h 560"/>
                  <a:gd name="T58" fmla="*/ 5 w 428"/>
                  <a:gd name="T59" fmla="*/ 503 h 560"/>
                  <a:gd name="T60" fmla="*/ 223 w 428"/>
                  <a:gd name="T61" fmla="*/ 451 h 560"/>
                  <a:gd name="T62" fmla="*/ 323 w 428"/>
                  <a:gd name="T63" fmla="*/ 253 h 560"/>
                  <a:gd name="T64" fmla="*/ 236 w 428"/>
                  <a:gd name="T65" fmla="*/ 197 h 560"/>
                  <a:gd name="T66" fmla="*/ 113 w 428"/>
                  <a:gd name="T67" fmla="*/ 241 h 560"/>
                  <a:gd name="T68" fmla="*/ 143 w 428"/>
                  <a:gd name="T69" fmla="*/ 431 h 560"/>
                  <a:gd name="T70" fmla="*/ 223 w 428"/>
                  <a:gd name="T71" fmla="*/ 451 h 560"/>
                  <a:gd name="T72" fmla="*/ 182 w 428"/>
                  <a:gd name="T73" fmla="*/ 334 h 560"/>
                  <a:gd name="T74" fmla="*/ 207 w 428"/>
                  <a:gd name="T75" fmla="*/ 292 h 560"/>
                  <a:gd name="T76" fmla="*/ 236 w 428"/>
                  <a:gd name="T77" fmla="*/ 300 h 560"/>
                  <a:gd name="T78" fmla="*/ 270 w 428"/>
                  <a:gd name="T79" fmla="*/ 285 h 560"/>
                  <a:gd name="T80" fmla="*/ 304 w 428"/>
                  <a:gd name="T81" fmla="*/ 267 h 560"/>
                  <a:gd name="T82" fmla="*/ 308 w 428"/>
                  <a:gd name="T83" fmla="*/ 278 h 560"/>
                  <a:gd name="T84" fmla="*/ 245 w 428"/>
                  <a:gd name="T85" fmla="*/ 313 h 560"/>
                  <a:gd name="T86" fmla="*/ 245 w 428"/>
                  <a:gd name="T87" fmla="*/ 317 h 560"/>
                  <a:gd name="T88" fmla="*/ 236 w 428"/>
                  <a:gd name="T89" fmla="*/ 34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8" h="560">
                    <a:moveTo>
                      <a:pt x="10" y="559"/>
                    </a:moveTo>
                    <a:cubicBezTo>
                      <a:pt x="10" y="558"/>
                      <a:pt x="10" y="558"/>
                      <a:pt x="9" y="558"/>
                    </a:cubicBezTo>
                    <a:cubicBezTo>
                      <a:pt x="5" y="558"/>
                      <a:pt x="1" y="553"/>
                      <a:pt x="0" y="549"/>
                    </a:cubicBezTo>
                    <a:cubicBezTo>
                      <a:pt x="0" y="548"/>
                      <a:pt x="0" y="548"/>
                      <a:pt x="0" y="549"/>
                    </a:cubicBezTo>
                    <a:cubicBezTo>
                      <a:pt x="0" y="549"/>
                      <a:pt x="0" y="545"/>
                      <a:pt x="0" y="538"/>
                    </a:cubicBezTo>
                    <a:cubicBezTo>
                      <a:pt x="0" y="532"/>
                      <a:pt x="0" y="527"/>
                      <a:pt x="0" y="527"/>
                    </a:cubicBezTo>
                    <a:cubicBezTo>
                      <a:pt x="0" y="528"/>
                      <a:pt x="0" y="528"/>
                      <a:pt x="0" y="528"/>
                    </a:cubicBezTo>
                    <a:cubicBezTo>
                      <a:pt x="0" y="527"/>
                      <a:pt x="0" y="526"/>
                      <a:pt x="1" y="526"/>
                    </a:cubicBezTo>
                    <a:cubicBezTo>
                      <a:pt x="2" y="522"/>
                      <a:pt x="4" y="520"/>
                      <a:pt x="8" y="518"/>
                    </a:cubicBezTo>
                    <a:cubicBezTo>
                      <a:pt x="9" y="518"/>
                      <a:pt x="15" y="518"/>
                      <a:pt x="213" y="518"/>
                    </a:cubicBezTo>
                    <a:lnTo>
                      <a:pt x="417" y="518"/>
                    </a:lnTo>
                    <a:lnTo>
                      <a:pt x="418" y="518"/>
                    </a:lnTo>
                    <a:cubicBezTo>
                      <a:pt x="422" y="520"/>
                      <a:pt x="425" y="523"/>
                      <a:pt x="426" y="527"/>
                    </a:cubicBezTo>
                    <a:cubicBezTo>
                      <a:pt x="426" y="528"/>
                      <a:pt x="426" y="528"/>
                      <a:pt x="426" y="527"/>
                    </a:cubicBezTo>
                    <a:cubicBezTo>
                      <a:pt x="427" y="527"/>
                      <a:pt x="427" y="527"/>
                      <a:pt x="427" y="528"/>
                    </a:cubicBezTo>
                    <a:cubicBezTo>
                      <a:pt x="427" y="529"/>
                      <a:pt x="427" y="547"/>
                      <a:pt x="427" y="549"/>
                    </a:cubicBezTo>
                    <a:cubicBezTo>
                      <a:pt x="427" y="549"/>
                      <a:pt x="427" y="550"/>
                      <a:pt x="426" y="549"/>
                    </a:cubicBezTo>
                    <a:cubicBezTo>
                      <a:pt x="426" y="548"/>
                      <a:pt x="426" y="549"/>
                      <a:pt x="426" y="549"/>
                    </a:cubicBezTo>
                    <a:cubicBezTo>
                      <a:pt x="426" y="551"/>
                      <a:pt x="425" y="554"/>
                      <a:pt x="423" y="555"/>
                    </a:cubicBezTo>
                    <a:cubicBezTo>
                      <a:pt x="422" y="557"/>
                      <a:pt x="419" y="558"/>
                      <a:pt x="417" y="558"/>
                    </a:cubicBezTo>
                    <a:cubicBezTo>
                      <a:pt x="416" y="558"/>
                      <a:pt x="416" y="558"/>
                      <a:pt x="417" y="559"/>
                    </a:cubicBezTo>
                    <a:cubicBezTo>
                      <a:pt x="417" y="559"/>
                      <a:pt x="326" y="559"/>
                      <a:pt x="213" y="559"/>
                    </a:cubicBezTo>
                    <a:cubicBezTo>
                      <a:pt x="101" y="559"/>
                      <a:pt x="9" y="559"/>
                      <a:pt x="10" y="559"/>
                    </a:cubicBezTo>
                    <a:close/>
                    <a:moveTo>
                      <a:pt x="4" y="503"/>
                    </a:moveTo>
                    <a:cubicBezTo>
                      <a:pt x="2" y="502"/>
                      <a:pt x="0" y="500"/>
                      <a:pt x="0" y="498"/>
                    </a:cubicBezTo>
                    <a:cubicBezTo>
                      <a:pt x="0" y="498"/>
                      <a:pt x="0" y="498"/>
                      <a:pt x="0" y="498"/>
                    </a:cubicBezTo>
                    <a:cubicBezTo>
                      <a:pt x="0" y="499"/>
                      <a:pt x="0" y="498"/>
                      <a:pt x="0" y="497"/>
                    </a:cubicBezTo>
                    <a:cubicBezTo>
                      <a:pt x="0" y="496"/>
                      <a:pt x="0" y="496"/>
                      <a:pt x="0" y="496"/>
                    </a:cubicBezTo>
                    <a:cubicBezTo>
                      <a:pt x="0" y="497"/>
                      <a:pt x="0" y="497"/>
                      <a:pt x="0" y="496"/>
                    </a:cubicBezTo>
                    <a:cubicBezTo>
                      <a:pt x="0" y="496"/>
                      <a:pt x="73" y="162"/>
                      <a:pt x="74" y="160"/>
                    </a:cubicBezTo>
                    <a:cubicBezTo>
                      <a:pt x="74" y="158"/>
                      <a:pt x="75" y="157"/>
                      <a:pt x="76" y="156"/>
                    </a:cubicBezTo>
                    <a:cubicBezTo>
                      <a:pt x="78" y="154"/>
                      <a:pt x="80" y="153"/>
                      <a:pt x="82" y="152"/>
                    </a:cubicBezTo>
                    <a:cubicBezTo>
                      <a:pt x="83" y="152"/>
                      <a:pt x="105" y="152"/>
                      <a:pt x="137" y="152"/>
                    </a:cubicBezTo>
                    <a:cubicBezTo>
                      <a:pt x="185" y="152"/>
                      <a:pt x="190" y="152"/>
                      <a:pt x="191" y="152"/>
                    </a:cubicBezTo>
                    <a:cubicBezTo>
                      <a:pt x="191" y="151"/>
                      <a:pt x="191" y="126"/>
                      <a:pt x="190" y="126"/>
                    </a:cubicBezTo>
                    <a:cubicBezTo>
                      <a:pt x="190" y="126"/>
                      <a:pt x="189" y="126"/>
                      <a:pt x="186" y="125"/>
                    </a:cubicBezTo>
                    <a:cubicBezTo>
                      <a:pt x="152" y="121"/>
                      <a:pt x="121" y="110"/>
                      <a:pt x="95" y="93"/>
                    </a:cubicBezTo>
                    <a:cubicBezTo>
                      <a:pt x="66" y="74"/>
                      <a:pt x="45" y="48"/>
                      <a:pt x="35" y="20"/>
                    </a:cubicBezTo>
                    <a:cubicBezTo>
                      <a:pt x="33" y="14"/>
                      <a:pt x="32" y="8"/>
                      <a:pt x="31" y="3"/>
                    </a:cubicBezTo>
                    <a:cubicBezTo>
                      <a:pt x="31" y="1"/>
                      <a:pt x="30" y="0"/>
                      <a:pt x="30" y="0"/>
                    </a:cubicBezTo>
                    <a:cubicBezTo>
                      <a:pt x="30" y="0"/>
                      <a:pt x="69" y="0"/>
                      <a:pt x="213" y="0"/>
                    </a:cubicBezTo>
                    <a:cubicBezTo>
                      <a:pt x="357" y="0"/>
                      <a:pt x="396" y="0"/>
                      <a:pt x="396" y="0"/>
                    </a:cubicBezTo>
                    <a:cubicBezTo>
                      <a:pt x="396" y="0"/>
                      <a:pt x="396" y="1"/>
                      <a:pt x="395" y="3"/>
                    </a:cubicBezTo>
                    <a:cubicBezTo>
                      <a:pt x="394" y="11"/>
                      <a:pt x="392" y="20"/>
                      <a:pt x="388" y="27"/>
                    </a:cubicBezTo>
                    <a:cubicBezTo>
                      <a:pt x="374" y="63"/>
                      <a:pt x="341" y="93"/>
                      <a:pt x="299" y="110"/>
                    </a:cubicBezTo>
                    <a:cubicBezTo>
                      <a:pt x="281" y="118"/>
                      <a:pt x="261" y="123"/>
                      <a:pt x="241" y="125"/>
                    </a:cubicBezTo>
                    <a:cubicBezTo>
                      <a:pt x="238" y="126"/>
                      <a:pt x="236" y="126"/>
                      <a:pt x="236" y="126"/>
                    </a:cubicBezTo>
                    <a:cubicBezTo>
                      <a:pt x="236" y="126"/>
                      <a:pt x="236" y="151"/>
                      <a:pt x="236" y="152"/>
                    </a:cubicBezTo>
                    <a:cubicBezTo>
                      <a:pt x="236" y="152"/>
                      <a:pt x="241" y="152"/>
                      <a:pt x="289" y="152"/>
                    </a:cubicBezTo>
                    <a:cubicBezTo>
                      <a:pt x="321" y="152"/>
                      <a:pt x="343" y="152"/>
                      <a:pt x="344" y="152"/>
                    </a:cubicBezTo>
                    <a:cubicBezTo>
                      <a:pt x="346" y="153"/>
                      <a:pt x="349" y="154"/>
                      <a:pt x="350" y="156"/>
                    </a:cubicBezTo>
                    <a:cubicBezTo>
                      <a:pt x="352" y="157"/>
                      <a:pt x="353" y="159"/>
                      <a:pt x="353" y="161"/>
                    </a:cubicBezTo>
                    <a:cubicBezTo>
                      <a:pt x="354" y="166"/>
                      <a:pt x="426" y="496"/>
                      <a:pt x="426" y="496"/>
                    </a:cubicBezTo>
                    <a:cubicBezTo>
                      <a:pt x="426" y="497"/>
                      <a:pt x="426" y="497"/>
                      <a:pt x="426" y="496"/>
                    </a:cubicBezTo>
                    <a:cubicBezTo>
                      <a:pt x="427" y="496"/>
                      <a:pt x="427" y="496"/>
                      <a:pt x="427" y="497"/>
                    </a:cubicBezTo>
                    <a:cubicBezTo>
                      <a:pt x="427" y="498"/>
                      <a:pt x="427" y="499"/>
                      <a:pt x="426" y="498"/>
                    </a:cubicBezTo>
                    <a:cubicBezTo>
                      <a:pt x="426" y="498"/>
                      <a:pt x="426" y="498"/>
                      <a:pt x="426" y="498"/>
                    </a:cubicBezTo>
                    <a:cubicBezTo>
                      <a:pt x="426" y="500"/>
                      <a:pt x="424" y="502"/>
                      <a:pt x="422" y="503"/>
                    </a:cubicBezTo>
                    <a:cubicBezTo>
                      <a:pt x="422" y="503"/>
                      <a:pt x="370" y="503"/>
                      <a:pt x="213" y="503"/>
                    </a:cubicBezTo>
                    <a:lnTo>
                      <a:pt x="5" y="503"/>
                    </a:lnTo>
                    <a:lnTo>
                      <a:pt x="4" y="503"/>
                    </a:lnTo>
                    <a:close/>
                    <a:moveTo>
                      <a:pt x="223" y="451"/>
                    </a:moveTo>
                    <a:cubicBezTo>
                      <a:pt x="283" y="446"/>
                      <a:pt x="332" y="403"/>
                      <a:pt x="342" y="346"/>
                    </a:cubicBezTo>
                    <a:cubicBezTo>
                      <a:pt x="348" y="314"/>
                      <a:pt x="341" y="281"/>
                      <a:pt x="323" y="253"/>
                    </a:cubicBezTo>
                    <a:cubicBezTo>
                      <a:pt x="318" y="246"/>
                      <a:pt x="314" y="241"/>
                      <a:pt x="307" y="234"/>
                    </a:cubicBezTo>
                    <a:cubicBezTo>
                      <a:pt x="288" y="215"/>
                      <a:pt x="263" y="202"/>
                      <a:pt x="236" y="197"/>
                    </a:cubicBezTo>
                    <a:cubicBezTo>
                      <a:pt x="199" y="191"/>
                      <a:pt x="162" y="200"/>
                      <a:pt x="132" y="223"/>
                    </a:cubicBezTo>
                    <a:cubicBezTo>
                      <a:pt x="126" y="227"/>
                      <a:pt x="118" y="235"/>
                      <a:pt x="113" y="241"/>
                    </a:cubicBezTo>
                    <a:cubicBezTo>
                      <a:pt x="88" y="270"/>
                      <a:pt x="77" y="308"/>
                      <a:pt x="84" y="346"/>
                    </a:cubicBezTo>
                    <a:cubicBezTo>
                      <a:pt x="90" y="381"/>
                      <a:pt x="112" y="412"/>
                      <a:pt x="143" y="431"/>
                    </a:cubicBezTo>
                    <a:cubicBezTo>
                      <a:pt x="162" y="443"/>
                      <a:pt x="185" y="450"/>
                      <a:pt x="209" y="451"/>
                    </a:cubicBezTo>
                    <a:cubicBezTo>
                      <a:pt x="212" y="451"/>
                      <a:pt x="220" y="451"/>
                      <a:pt x="223" y="451"/>
                    </a:cubicBezTo>
                    <a:close/>
                    <a:moveTo>
                      <a:pt x="209" y="355"/>
                    </a:moveTo>
                    <a:cubicBezTo>
                      <a:pt x="197" y="354"/>
                      <a:pt x="186" y="345"/>
                      <a:pt x="182" y="334"/>
                    </a:cubicBezTo>
                    <a:cubicBezTo>
                      <a:pt x="180" y="329"/>
                      <a:pt x="180" y="323"/>
                      <a:pt x="181" y="318"/>
                    </a:cubicBezTo>
                    <a:cubicBezTo>
                      <a:pt x="183" y="305"/>
                      <a:pt x="193" y="295"/>
                      <a:pt x="207" y="292"/>
                    </a:cubicBezTo>
                    <a:cubicBezTo>
                      <a:pt x="210" y="291"/>
                      <a:pt x="217" y="291"/>
                      <a:pt x="220" y="292"/>
                    </a:cubicBezTo>
                    <a:cubicBezTo>
                      <a:pt x="226" y="293"/>
                      <a:pt x="231" y="296"/>
                      <a:pt x="236" y="300"/>
                    </a:cubicBezTo>
                    <a:cubicBezTo>
                      <a:pt x="237" y="302"/>
                      <a:pt x="238" y="303"/>
                      <a:pt x="238" y="303"/>
                    </a:cubicBezTo>
                    <a:cubicBezTo>
                      <a:pt x="239" y="303"/>
                      <a:pt x="253" y="295"/>
                      <a:pt x="270" y="285"/>
                    </a:cubicBezTo>
                    <a:cubicBezTo>
                      <a:pt x="287" y="276"/>
                      <a:pt x="301" y="268"/>
                      <a:pt x="302" y="267"/>
                    </a:cubicBezTo>
                    <a:cubicBezTo>
                      <a:pt x="302" y="267"/>
                      <a:pt x="303" y="267"/>
                      <a:pt x="304" y="267"/>
                    </a:cubicBezTo>
                    <a:cubicBezTo>
                      <a:pt x="308" y="267"/>
                      <a:pt x="311" y="272"/>
                      <a:pt x="309" y="276"/>
                    </a:cubicBezTo>
                    <a:cubicBezTo>
                      <a:pt x="309" y="277"/>
                      <a:pt x="308" y="277"/>
                      <a:pt x="308" y="278"/>
                    </a:cubicBezTo>
                    <a:cubicBezTo>
                      <a:pt x="307" y="278"/>
                      <a:pt x="293" y="286"/>
                      <a:pt x="277" y="295"/>
                    </a:cubicBezTo>
                    <a:cubicBezTo>
                      <a:pt x="260" y="305"/>
                      <a:pt x="246" y="313"/>
                      <a:pt x="245" y="313"/>
                    </a:cubicBezTo>
                    <a:cubicBezTo>
                      <a:pt x="245" y="313"/>
                      <a:pt x="245" y="314"/>
                      <a:pt x="245" y="314"/>
                    </a:cubicBezTo>
                    <a:cubicBezTo>
                      <a:pt x="245" y="315"/>
                      <a:pt x="245" y="316"/>
                      <a:pt x="245" y="317"/>
                    </a:cubicBezTo>
                    <a:cubicBezTo>
                      <a:pt x="246" y="320"/>
                      <a:pt x="246" y="325"/>
                      <a:pt x="245" y="329"/>
                    </a:cubicBezTo>
                    <a:cubicBezTo>
                      <a:pt x="244" y="335"/>
                      <a:pt x="241" y="342"/>
                      <a:pt x="236" y="346"/>
                    </a:cubicBezTo>
                    <a:cubicBezTo>
                      <a:pt x="229" y="353"/>
                      <a:pt x="219" y="356"/>
                      <a:pt x="209" y="355"/>
                    </a:cubicBezTo>
                    <a:close/>
                  </a:path>
                </a:pathLst>
              </a:custGeom>
              <a:solidFill>
                <a:srgbClr val="1F1F1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97" name="Group 94"/>
            <p:cNvGrpSpPr>
              <a:grpSpLocks/>
            </p:cNvGrpSpPr>
            <p:nvPr/>
          </p:nvGrpSpPr>
          <p:grpSpPr bwMode="auto">
            <a:xfrm>
              <a:off x="2439459" y="3859140"/>
              <a:ext cx="381663" cy="512858"/>
              <a:chOff x="1010" y="1255"/>
              <a:chExt cx="160" cy="215"/>
            </a:xfrm>
          </p:grpSpPr>
          <p:sp>
            <p:nvSpPr>
              <p:cNvPr id="98" name="Freeform 95"/>
              <p:cNvSpPr>
                <a:spLocks noChangeArrowheads="1"/>
              </p:cNvSpPr>
              <p:nvPr/>
            </p:nvSpPr>
            <p:spPr bwMode="auto">
              <a:xfrm>
                <a:off x="1010" y="1255"/>
                <a:ext cx="160" cy="215"/>
              </a:xfrm>
              <a:custGeom>
                <a:avLst/>
                <a:gdLst>
                  <a:gd name="T0" fmla="*/ 4 w 429"/>
                  <a:gd name="T1" fmla="*/ 556 h 560"/>
                  <a:gd name="T2" fmla="*/ 0 w 429"/>
                  <a:gd name="T3" fmla="*/ 538 h 560"/>
                  <a:gd name="T4" fmla="*/ 9 w 429"/>
                  <a:gd name="T5" fmla="*/ 517 h 560"/>
                  <a:gd name="T6" fmla="*/ 419 w 429"/>
                  <a:gd name="T7" fmla="*/ 517 h 560"/>
                  <a:gd name="T8" fmla="*/ 428 w 429"/>
                  <a:gd name="T9" fmla="*/ 538 h 560"/>
                  <a:gd name="T10" fmla="*/ 425 w 429"/>
                  <a:gd name="T11" fmla="*/ 556 h 560"/>
                  <a:gd name="T12" fmla="*/ 9 w 429"/>
                  <a:gd name="T13" fmla="*/ 559 h 560"/>
                  <a:gd name="T14" fmla="*/ 0 w 429"/>
                  <a:gd name="T15" fmla="*/ 497 h 560"/>
                  <a:gd name="T16" fmla="*/ 74 w 429"/>
                  <a:gd name="T17" fmla="*/ 159 h 560"/>
                  <a:gd name="T18" fmla="*/ 82 w 429"/>
                  <a:gd name="T19" fmla="*/ 152 h 560"/>
                  <a:gd name="T20" fmla="*/ 191 w 429"/>
                  <a:gd name="T21" fmla="*/ 139 h 560"/>
                  <a:gd name="T22" fmla="*/ 187 w 429"/>
                  <a:gd name="T23" fmla="*/ 126 h 560"/>
                  <a:gd name="T24" fmla="*/ 34 w 429"/>
                  <a:gd name="T25" fmla="*/ 15 h 560"/>
                  <a:gd name="T26" fmla="*/ 214 w 429"/>
                  <a:gd name="T27" fmla="*/ 0 h 560"/>
                  <a:gd name="T28" fmla="*/ 395 w 429"/>
                  <a:gd name="T29" fmla="*/ 15 h 560"/>
                  <a:gd name="T30" fmla="*/ 242 w 429"/>
                  <a:gd name="T31" fmla="*/ 126 h 560"/>
                  <a:gd name="T32" fmla="*/ 238 w 429"/>
                  <a:gd name="T33" fmla="*/ 139 h 560"/>
                  <a:gd name="T34" fmla="*/ 346 w 429"/>
                  <a:gd name="T35" fmla="*/ 152 h 560"/>
                  <a:gd name="T36" fmla="*/ 352 w 429"/>
                  <a:gd name="T37" fmla="*/ 155 h 560"/>
                  <a:gd name="T38" fmla="*/ 428 w 429"/>
                  <a:gd name="T39" fmla="*/ 494 h 560"/>
                  <a:gd name="T40" fmla="*/ 423 w 429"/>
                  <a:gd name="T41" fmla="*/ 504 h 560"/>
                  <a:gd name="T42" fmla="*/ 5 w 429"/>
                  <a:gd name="T43" fmla="*/ 504 h 560"/>
                  <a:gd name="T44" fmla="*/ 262 w 429"/>
                  <a:gd name="T45" fmla="*/ 441 h 560"/>
                  <a:gd name="T46" fmla="*/ 341 w 429"/>
                  <a:gd name="T47" fmla="*/ 352 h 560"/>
                  <a:gd name="T48" fmla="*/ 257 w 429"/>
                  <a:gd name="T49" fmla="*/ 203 h 560"/>
                  <a:gd name="T50" fmla="*/ 89 w 429"/>
                  <a:gd name="T51" fmla="*/ 289 h 560"/>
                  <a:gd name="T52" fmla="*/ 97 w 429"/>
                  <a:gd name="T53" fmla="*/ 378 h 560"/>
                  <a:gd name="T54" fmla="*/ 221 w 429"/>
                  <a:gd name="T55" fmla="*/ 450 h 560"/>
                  <a:gd name="T56" fmla="*/ 181 w 429"/>
                  <a:gd name="T57" fmla="*/ 328 h 560"/>
                  <a:gd name="T58" fmla="*/ 191 w 429"/>
                  <a:gd name="T59" fmla="*/ 299 h 560"/>
                  <a:gd name="T60" fmla="*/ 220 w 429"/>
                  <a:gd name="T61" fmla="*/ 291 h 560"/>
                  <a:gd name="T62" fmla="*/ 240 w 429"/>
                  <a:gd name="T63" fmla="*/ 302 h 560"/>
                  <a:gd name="T64" fmla="*/ 303 w 429"/>
                  <a:gd name="T65" fmla="*/ 266 h 560"/>
                  <a:gd name="T66" fmla="*/ 312 w 429"/>
                  <a:gd name="T67" fmla="*/ 273 h 560"/>
                  <a:gd name="T68" fmla="*/ 309 w 429"/>
                  <a:gd name="T69" fmla="*/ 278 h 560"/>
                  <a:gd name="T70" fmla="*/ 247 w 429"/>
                  <a:gd name="T71" fmla="*/ 314 h 560"/>
                  <a:gd name="T72" fmla="*/ 247 w 429"/>
                  <a:gd name="T73" fmla="*/ 328 h 560"/>
                  <a:gd name="T74" fmla="*/ 217 w 429"/>
                  <a:gd name="T75" fmla="*/ 35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9" h="560">
                    <a:moveTo>
                      <a:pt x="9" y="559"/>
                    </a:moveTo>
                    <a:cubicBezTo>
                      <a:pt x="7" y="558"/>
                      <a:pt x="5" y="557"/>
                      <a:pt x="4" y="556"/>
                    </a:cubicBezTo>
                    <a:cubicBezTo>
                      <a:pt x="2" y="554"/>
                      <a:pt x="1" y="552"/>
                      <a:pt x="1" y="550"/>
                    </a:cubicBezTo>
                    <a:cubicBezTo>
                      <a:pt x="0" y="549"/>
                      <a:pt x="0" y="545"/>
                      <a:pt x="0" y="538"/>
                    </a:cubicBezTo>
                    <a:cubicBezTo>
                      <a:pt x="0" y="527"/>
                      <a:pt x="0" y="525"/>
                      <a:pt x="2" y="523"/>
                    </a:cubicBezTo>
                    <a:cubicBezTo>
                      <a:pt x="3" y="521"/>
                      <a:pt x="6" y="518"/>
                      <a:pt x="9" y="517"/>
                    </a:cubicBezTo>
                    <a:cubicBezTo>
                      <a:pt x="10" y="517"/>
                      <a:pt x="28" y="517"/>
                      <a:pt x="214" y="517"/>
                    </a:cubicBezTo>
                    <a:cubicBezTo>
                      <a:pt x="401" y="517"/>
                      <a:pt x="418" y="517"/>
                      <a:pt x="419" y="517"/>
                    </a:cubicBezTo>
                    <a:cubicBezTo>
                      <a:pt x="422" y="518"/>
                      <a:pt x="425" y="521"/>
                      <a:pt x="427" y="523"/>
                    </a:cubicBezTo>
                    <a:cubicBezTo>
                      <a:pt x="428" y="525"/>
                      <a:pt x="428" y="526"/>
                      <a:pt x="428" y="538"/>
                    </a:cubicBezTo>
                    <a:cubicBezTo>
                      <a:pt x="428" y="545"/>
                      <a:pt x="428" y="549"/>
                      <a:pt x="428" y="550"/>
                    </a:cubicBezTo>
                    <a:cubicBezTo>
                      <a:pt x="427" y="552"/>
                      <a:pt x="426" y="554"/>
                      <a:pt x="425" y="556"/>
                    </a:cubicBezTo>
                    <a:cubicBezTo>
                      <a:pt x="423" y="557"/>
                      <a:pt x="421" y="558"/>
                      <a:pt x="419" y="559"/>
                    </a:cubicBezTo>
                    <a:cubicBezTo>
                      <a:pt x="417" y="559"/>
                      <a:pt x="11" y="559"/>
                      <a:pt x="9" y="559"/>
                    </a:cubicBezTo>
                    <a:close/>
                    <a:moveTo>
                      <a:pt x="5" y="504"/>
                    </a:moveTo>
                    <a:cubicBezTo>
                      <a:pt x="2" y="503"/>
                      <a:pt x="0" y="500"/>
                      <a:pt x="0" y="497"/>
                    </a:cubicBezTo>
                    <a:cubicBezTo>
                      <a:pt x="1" y="496"/>
                      <a:pt x="1" y="494"/>
                      <a:pt x="1" y="494"/>
                    </a:cubicBezTo>
                    <a:cubicBezTo>
                      <a:pt x="1" y="492"/>
                      <a:pt x="73" y="160"/>
                      <a:pt x="74" y="159"/>
                    </a:cubicBezTo>
                    <a:cubicBezTo>
                      <a:pt x="75" y="156"/>
                      <a:pt x="77" y="153"/>
                      <a:pt x="81" y="152"/>
                    </a:cubicBezTo>
                    <a:lnTo>
                      <a:pt x="82" y="152"/>
                    </a:lnTo>
                    <a:lnTo>
                      <a:pt x="191" y="151"/>
                    </a:lnTo>
                    <a:lnTo>
                      <a:pt x="191" y="139"/>
                    </a:lnTo>
                    <a:cubicBezTo>
                      <a:pt x="191" y="132"/>
                      <a:pt x="191" y="127"/>
                      <a:pt x="191" y="127"/>
                    </a:cubicBezTo>
                    <a:cubicBezTo>
                      <a:pt x="190" y="127"/>
                      <a:pt x="189" y="126"/>
                      <a:pt x="187" y="126"/>
                    </a:cubicBezTo>
                    <a:cubicBezTo>
                      <a:pt x="143" y="121"/>
                      <a:pt x="103" y="104"/>
                      <a:pt x="74" y="77"/>
                    </a:cubicBezTo>
                    <a:cubicBezTo>
                      <a:pt x="54" y="59"/>
                      <a:pt x="40" y="38"/>
                      <a:pt x="34" y="15"/>
                    </a:cubicBezTo>
                    <a:cubicBezTo>
                      <a:pt x="32" y="10"/>
                      <a:pt x="30" y="1"/>
                      <a:pt x="31" y="0"/>
                    </a:cubicBezTo>
                    <a:cubicBezTo>
                      <a:pt x="31" y="0"/>
                      <a:pt x="34" y="0"/>
                      <a:pt x="214" y="0"/>
                    </a:cubicBezTo>
                    <a:cubicBezTo>
                      <a:pt x="394" y="0"/>
                      <a:pt x="397" y="0"/>
                      <a:pt x="398" y="0"/>
                    </a:cubicBezTo>
                    <a:cubicBezTo>
                      <a:pt x="398" y="1"/>
                      <a:pt x="396" y="10"/>
                      <a:pt x="395" y="15"/>
                    </a:cubicBezTo>
                    <a:cubicBezTo>
                      <a:pt x="388" y="38"/>
                      <a:pt x="374" y="59"/>
                      <a:pt x="354" y="77"/>
                    </a:cubicBezTo>
                    <a:cubicBezTo>
                      <a:pt x="326" y="104"/>
                      <a:pt x="286" y="121"/>
                      <a:pt x="242" y="126"/>
                    </a:cubicBezTo>
                    <a:cubicBezTo>
                      <a:pt x="240" y="126"/>
                      <a:pt x="238" y="127"/>
                      <a:pt x="238" y="127"/>
                    </a:cubicBezTo>
                    <a:cubicBezTo>
                      <a:pt x="238" y="127"/>
                      <a:pt x="238" y="132"/>
                      <a:pt x="238" y="139"/>
                    </a:cubicBezTo>
                    <a:lnTo>
                      <a:pt x="238" y="151"/>
                    </a:lnTo>
                    <a:lnTo>
                      <a:pt x="346" y="152"/>
                    </a:lnTo>
                    <a:lnTo>
                      <a:pt x="348" y="152"/>
                    </a:lnTo>
                    <a:cubicBezTo>
                      <a:pt x="350" y="153"/>
                      <a:pt x="351" y="154"/>
                      <a:pt x="352" y="155"/>
                    </a:cubicBezTo>
                    <a:cubicBezTo>
                      <a:pt x="354" y="157"/>
                      <a:pt x="354" y="158"/>
                      <a:pt x="355" y="160"/>
                    </a:cubicBezTo>
                    <a:cubicBezTo>
                      <a:pt x="356" y="163"/>
                      <a:pt x="427" y="493"/>
                      <a:pt x="428" y="494"/>
                    </a:cubicBezTo>
                    <a:cubicBezTo>
                      <a:pt x="428" y="500"/>
                      <a:pt x="428" y="502"/>
                      <a:pt x="424" y="503"/>
                    </a:cubicBezTo>
                    <a:lnTo>
                      <a:pt x="423" y="504"/>
                    </a:lnTo>
                    <a:lnTo>
                      <a:pt x="215" y="504"/>
                    </a:lnTo>
                    <a:cubicBezTo>
                      <a:pt x="50" y="504"/>
                      <a:pt x="6" y="504"/>
                      <a:pt x="5" y="504"/>
                    </a:cubicBezTo>
                    <a:close/>
                    <a:moveTo>
                      <a:pt x="221" y="450"/>
                    </a:moveTo>
                    <a:cubicBezTo>
                      <a:pt x="236" y="449"/>
                      <a:pt x="249" y="446"/>
                      <a:pt x="262" y="441"/>
                    </a:cubicBezTo>
                    <a:cubicBezTo>
                      <a:pt x="267" y="439"/>
                      <a:pt x="276" y="435"/>
                      <a:pt x="280" y="433"/>
                    </a:cubicBezTo>
                    <a:cubicBezTo>
                      <a:pt x="311" y="415"/>
                      <a:pt x="333" y="386"/>
                      <a:pt x="341" y="352"/>
                    </a:cubicBezTo>
                    <a:cubicBezTo>
                      <a:pt x="345" y="336"/>
                      <a:pt x="346" y="317"/>
                      <a:pt x="342" y="301"/>
                    </a:cubicBezTo>
                    <a:cubicBezTo>
                      <a:pt x="334" y="256"/>
                      <a:pt x="301" y="218"/>
                      <a:pt x="257" y="203"/>
                    </a:cubicBezTo>
                    <a:cubicBezTo>
                      <a:pt x="229" y="194"/>
                      <a:pt x="199" y="194"/>
                      <a:pt x="172" y="203"/>
                    </a:cubicBezTo>
                    <a:cubicBezTo>
                      <a:pt x="131" y="217"/>
                      <a:pt x="100" y="249"/>
                      <a:pt x="89" y="289"/>
                    </a:cubicBezTo>
                    <a:cubicBezTo>
                      <a:pt x="85" y="300"/>
                      <a:pt x="84" y="311"/>
                      <a:pt x="84" y="323"/>
                    </a:cubicBezTo>
                    <a:cubicBezTo>
                      <a:pt x="84" y="343"/>
                      <a:pt x="88" y="361"/>
                      <a:pt x="97" y="378"/>
                    </a:cubicBezTo>
                    <a:cubicBezTo>
                      <a:pt x="110" y="405"/>
                      <a:pt x="132" y="426"/>
                      <a:pt x="160" y="439"/>
                    </a:cubicBezTo>
                    <a:cubicBezTo>
                      <a:pt x="178" y="447"/>
                      <a:pt x="201" y="451"/>
                      <a:pt x="221" y="450"/>
                    </a:cubicBezTo>
                    <a:close/>
                    <a:moveTo>
                      <a:pt x="211" y="356"/>
                    </a:moveTo>
                    <a:cubicBezTo>
                      <a:pt x="196" y="355"/>
                      <a:pt x="183" y="343"/>
                      <a:pt x="181" y="328"/>
                    </a:cubicBezTo>
                    <a:cubicBezTo>
                      <a:pt x="180" y="325"/>
                      <a:pt x="181" y="319"/>
                      <a:pt x="181" y="317"/>
                    </a:cubicBezTo>
                    <a:cubicBezTo>
                      <a:pt x="183" y="310"/>
                      <a:pt x="186" y="304"/>
                      <a:pt x="191" y="299"/>
                    </a:cubicBezTo>
                    <a:cubicBezTo>
                      <a:pt x="196" y="295"/>
                      <a:pt x="201" y="292"/>
                      <a:pt x="207" y="291"/>
                    </a:cubicBezTo>
                    <a:cubicBezTo>
                      <a:pt x="211" y="290"/>
                      <a:pt x="217" y="290"/>
                      <a:pt x="220" y="291"/>
                    </a:cubicBezTo>
                    <a:cubicBezTo>
                      <a:pt x="227" y="292"/>
                      <a:pt x="233" y="295"/>
                      <a:pt x="238" y="300"/>
                    </a:cubicBezTo>
                    <a:lnTo>
                      <a:pt x="240" y="302"/>
                    </a:lnTo>
                    <a:lnTo>
                      <a:pt x="271" y="284"/>
                    </a:lnTo>
                    <a:cubicBezTo>
                      <a:pt x="292" y="272"/>
                      <a:pt x="302" y="267"/>
                      <a:pt x="303" y="266"/>
                    </a:cubicBezTo>
                    <a:cubicBezTo>
                      <a:pt x="305" y="266"/>
                      <a:pt x="308" y="267"/>
                      <a:pt x="310" y="269"/>
                    </a:cubicBezTo>
                    <a:cubicBezTo>
                      <a:pt x="311" y="270"/>
                      <a:pt x="311" y="271"/>
                      <a:pt x="312" y="273"/>
                    </a:cubicBezTo>
                    <a:cubicBezTo>
                      <a:pt x="312" y="275"/>
                      <a:pt x="312" y="275"/>
                      <a:pt x="311" y="276"/>
                    </a:cubicBezTo>
                    <a:cubicBezTo>
                      <a:pt x="311" y="277"/>
                      <a:pt x="310" y="278"/>
                      <a:pt x="309" y="278"/>
                    </a:cubicBezTo>
                    <a:cubicBezTo>
                      <a:pt x="309" y="279"/>
                      <a:pt x="295" y="286"/>
                      <a:pt x="277" y="297"/>
                    </a:cubicBezTo>
                    <a:cubicBezTo>
                      <a:pt x="248" y="313"/>
                      <a:pt x="247" y="314"/>
                      <a:pt x="247" y="314"/>
                    </a:cubicBezTo>
                    <a:cubicBezTo>
                      <a:pt x="247" y="315"/>
                      <a:pt x="247" y="316"/>
                      <a:pt x="247" y="317"/>
                    </a:cubicBezTo>
                    <a:cubicBezTo>
                      <a:pt x="248" y="319"/>
                      <a:pt x="248" y="325"/>
                      <a:pt x="247" y="328"/>
                    </a:cubicBezTo>
                    <a:cubicBezTo>
                      <a:pt x="247" y="332"/>
                      <a:pt x="246" y="334"/>
                      <a:pt x="244" y="337"/>
                    </a:cubicBezTo>
                    <a:cubicBezTo>
                      <a:pt x="239" y="348"/>
                      <a:pt x="229" y="355"/>
                      <a:pt x="217" y="356"/>
                    </a:cubicBezTo>
                    <a:cubicBezTo>
                      <a:pt x="214" y="356"/>
                      <a:pt x="214" y="356"/>
                      <a:pt x="211" y="356"/>
                    </a:cubicBezTo>
                    <a:close/>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9" name="Freeform 96"/>
              <p:cNvSpPr>
                <a:spLocks noChangeArrowheads="1"/>
              </p:cNvSpPr>
              <p:nvPr/>
            </p:nvSpPr>
            <p:spPr bwMode="auto">
              <a:xfrm>
                <a:off x="1010" y="1255"/>
                <a:ext cx="160" cy="215"/>
              </a:xfrm>
              <a:custGeom>
                <a:avLst/>
                <a:gdLst>
                  <a:gd name="T0" fmla="*/ 1 w 429"/>
                  <a:gd name="T1" fmla="*/ 550 h 560"/>
                  <a:gd name="T2" fmla="*/ 9 w 429"/>
                  <a:gd name="T3" fmla="*/ 518 h 560"/>
                  <a:gd name="T4" fmla="*/ 419 w 429"/>
                  <a:gd name="T5" fmla="*/ 518 h 560"/>
                  <a:gd name="T6" fmla="*/ 428 w 429"/>
                  <a:gd name="T7" fmla="*/ 550 h 560"/>
                  <a:gd name="T8" fmla="*/ 214 w 429"/>
                  <a:gd name="T9" fmla="*/ 559 h 560"/>
                  <a:gd name="T10" fmla="*/ 5 w 429"/>
                  <a:gd name="T11" fmla="*/ 503 h 560"/>
                  <a:gd name="T12" fmla="*/ 1 w 429"/>
                  <a:gd name="T13" fmla="*/ 494 h 560"/>
                  <a:gd name="T14" fmla="*/ 81 w 429"/>
                  <a:gd name="T15" fmla="*/ 152 h 560"/>
                  <a:gd name="T16" fmla="*/ 136 w 429"/>
                  <a:gd name="T17" fmla="*/ 152 h 560"/>
                  <a:gd name="T18" fmla="*/ 191 w 429"/>
                  <a:gd name="T19" fmla="*/ 139 h 560"/>
                  <a:gd name="T20" fmla="*/ 188 w 429"/>
                  <a:gd name="T21" fmla="*/ 126 h 560"/>
                  <a:gd name="T22" fmla="*/ 34 w 429"/>
                  <a:gd name="T23" fmla="*/ 15 h 560"/>
                  <a:gd name="T24" fmla="*/ 31 w 429"/>
                  <a:gd name="T25" fmla="*/ 0 h 560"/>
                  <a:gd name="T26" fmla="*/ 397 w 429"/>
                  <a:gd name="T27" fmla="*/ 1 h 560"/>
                  <a:gd name="T28" fmla="*/ 361 w 429"/>
                  <a:gd name="T29" fmla="*/ 71 h 560"/>
                  <a:gd name="T30" fmla="*/ 241 w 429"/>
                  <a:gd name="T31" fmla="*/ 126 h 560"/>
                  <a:gd name="T32" fmla="*/ 237 w 429"/>
                  <a:gd name="T33" fmla="*/ 139 h 560"/>
                  <a:gd name="T34" fmla="*/ 292 w 429"/>
                  <a:gd name="T35" fmla="*/ 152 h 560"/>
                  <a:gd name="T36" fmla="*/ 347 w 429"/>
                  <a:gd name="T37" fmla="*/ 152 h 560"/>
                  <a:gd name="T38" fmla="*/ 428 w 429"/>
                  <a:gd name="T39" fmla="*/ 494 h 560"/>
                  <a:gd name="T40" fmla="*/ 423 w 429"/>
                  <a:gd name="T41" fmla="*/ 503 h 560"/>
                  <a:gd name="T42" fmla="*/ 225 w 429"/>
                  <a:gd name="T43" fmla="*/ 450 h 560"/>
                  <a:gd name="T44" fmla="*/ 341 w 429"/>
                  <a:gd name="T45" fmla="*/ 352 h 560"/>
                  <a:gd name="T46" fmla="*/ 290 w 429"/>
                  <a:gd name="T47" fmla="*/ 220 h 560"/>
                  <a:gd name="T48" fmla="*/ 93 w 429"/>
                  <a:gd name="T49" fmla="*/ 277 h 560"/>
                  <a:gd name="T50" fmla="*/ 96 w 429"/>
                  <a:gd name="T51" fmla="*/ 378 h 560"/>
                  <a:gd name="T52" fmla="*/ 178 w 429"/>
                  <a:gd name="T53" fmla="*/ 445 h 560"/>
                  <a:gd name="T54" fmla="*/ 225 w 429"/>
                  <a:gd name="T55" fmla="*/ 450 h 560"/>
                  <a:gd name="T56" fmla="*/ 199 w 429"/>
                  <a:gd name="T57" fmla="*/ 352 h 560"/>
                  <a:gd name="T58" fmla="*/ 182 w 429"/>
                  <a:gd name="T59" fmla="*/ 315 h 560"/>
                  <a:gd name="T60" fmla="*/ 238 w 429"/>
                  <a:gd name="T61" fmla="*/ 300 h 560"/>
                  <a:gd name="T62" fmla="*/ 271 w 429"/>
                  <a:gd name="T63" fmla="*/ 284 h 560"/>
                  <a:gd name="T64" fmla="*/ 309 w 429"/>
                  <a:gd name="T65" fmla="*/ 268 h 560"/>
                  <a:gd name="T66" fmla="*/ 277 w 429"/>
                  <a:gd name="T67" fmla="*/ 296 h 560"/>
                  <a:gd name="T68" fmla="*/ 247 w 429"/>
                  <a:gd name="T69" fmla="*/ 316 h 560"/>
                  <a:gd name="T70" fmla="*/ 225 w 429"/>
                  <a:gd name="T71" fmla="*/ 354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9" h="560">
                    <a:moveTo>
                      <a:pt x="9" y="559"/>
                    </a:moveTo>
                    <a:cubicBezTo>
                      <a:pt x="5" y="558"/>
                      <a:pt x="2" y="554"/>
                      <a:pt x="1" y="550"/>
                    </a:cubicBezTo>
                    <a:cubicBezTo>
                      <a:pt x="0" y="548"/>
                      <a:pt x="0" y="528"/>
                      <a:pt x="1" y="526"/>
                    </a:cubicBezTo>
                    <a:cubicBezTo>
                      <a:pt x="2" y="522"/>
                      <a:pt x="5" y="519"/>
                      <a:pt x="9" y="518"/>
                    </a:cubicBezTo>
                    <a:cubicBezTo>
                      <a:pt x="10" y="517"/>
                      <a:pt x="28" y="517"/>
                      <a:pt x="214" y="517"/>
                    </a:cubicBezTo>
                    <a:cubicBezTo>
                      <a:pt x="400" y="517"/>
                      <a:pt x="418" y="517"/>
                      <a:pt x="419" y="518"/>
                    </a:cubicBezTo>
                    <a:cubicBezTo>
                      <a:pt x="423" y="519"/>
                      <a:pt x="427" y="522"/>
                      <a:pt x="428" y="526"/>
                    </a:cubicBezTo>
                    <a:cubicBezTo>
                      <a:pt x="428" y="528"/>
                      <a:pt x="428" y="548"/>
                      <a:pt x="428" y="550"/>
                    </a:cubicBezTo>
                    <a:cubicBezTo>
                      <a:pt x="427" y="554"/>
                      <a:pt x="423" y="558"/>
                      <a:pt x="419" y="559"/>
                    </a:cubicBezTo>
                    <a:cubicBezTo>
                      <a:pt x="418" y="559"/>
                      <a:pt x="398" y="559"/>
                      <a:pt x="214" y="559"/>
                    </a:cubicBezTo>
                    <a:cubicBezTo>
                      <a:pt x="40" y="559"/>
                      <a:pt x="10" y="559"/>
                      <a:pt x="9" y="559"/>
                    </a:cubicBezTo>
                    <a:close/>
                    <a:moveTo>
                      <a:pt x="5" y="503"/>
                    </a:moveTo>
                    <a:cubicBezTo>
                      <a:pt x="3" y="503"/>
                      <a:pt x="1" y="501"/>
                      <a:pt x="1" y="499"/>
                    </a:cubicBezTo>
                    <a:cubicBezTo>
                      <a:pt x="0" y="498"/>
                      <a:pt x="0" y="497"/>
                      <a:pt x="1" y="494"/>
                    </a:cubicBezTo>
                    <a:cubicBezTo>
                      <a:pt x="2" y="490"/>
                      <a:pt x="74" y="160"/>
                      <a:pt x="74" y="159"/>
                    </a:cubicBezTo>
                    <a:cubicBezTo>
                      <a:pt x="75" y="156"/>
                      <a:pt x="78" y="153"/>
                      <a:pt x="81" y="152"/>
                    </a:cubicBezTo>
                    <a:lnTo>
                      <a:pt x="83" y="152"/>
                    </a:lnTo>
                    <a:lnTo>
                      <a:pt x="136" y="152"/>
                    </a:lnTo>
                    <a:cubicBezTo>
                      <a:pt x="166" y="152"/>
                      <a:pt x="191" y="152"/>
                      <a:pt x="191" y="151"/>
                    </a:cubicBezTo>
                    <a:cubicBezTo>
                      <a:pt x="191" y="151"/>
                      <a:pt x="191" y="149"/>
                      <a:pt x="191" y="139"/>
                    </a:cubicBezTo>
                    <a:lnTo>
                      <a:pt x="191" y="126"/>
                    </a:lnTo>
                    <a:lnTo>
                      <a:pt x="188" y="126"/>
                    </a:lnTo>
                    <a:cubicBezTo>
                      <a:pt x="167" y="124"/>
                      <a:pt x="148" y="119"/>
                      <a:pt x="129" y="111"/>
                    </a:cubicBezTo>
                    <a:cubicBezTo>
                      <a:pt x="81" y="92"/>
                      <a:pt x="46" y="56"/>
                      <a:pt x="34" y="15"/>
                    </a:cubicBezTo>
                    <a:cubicBezTo>
                      <a:pt x="33" y="10"/>
                      <a:pt x="31" y="2"/>
                      <a:pt x="31" y="0"/>
                    </a:cubicBezTo>
                    <a:lnTo>
                      <a:pt x="397" y="0"/>
                    </a:lnTo>
                    <a:lnTo>
                      <a:pt x="397" y="1"/>
                    </a:lnTo>
                    <a:cubicBezTo>
                      <a:pt x="397" y="2"/>
                      <a:pt x="396" y="8"/>
                      <a:pt x="395" y="12"/>
                    </a:cubicBezTo>
                    <a:cubicBezTo>
                      <a:pt x="390" y="33"/>
                      <a:pt x="378" y="54"/>
                      <a:pt x="361" y="71"/>
                    </a:cubicBezTo>
                    <a:cubicBezTo>
                      <a:pt x="335" y="97"/>
                      <a:pt x="298" y="116"/>
                      <a:pt x="257" y="123"/>
                    </a:cubicBezTo>
                    <a:cubicBezTo>
                      <a:pt x="253" y="124"/>
                      <a:pt x="246" y="125"/>
                      <a:pt x="241" y="126"/>
                    </a:cubicBezTo>
                    <a:cubicBezTo>
                      <a:pt x="239" y="126"/>
                      <a:pt x="238" y="126"/>
                      <a:pt x="238" y="126"/>
                    </a:cubicBezTo>
                    <a:cubicBezTo>
                      <a:pt x="237" y="126"/>
                      <a:pt x="237" y="129"/>
                      <a:pt x="237" y="139"/>
                    </a:cubicBezTo>
                    <a:cubicBezTo>
                      <a:pt x="237" y="150"/>
                      <a:pt x="237" y="151"/>
                      <a:pt x="238" y="151"/>
                    </a:cubicBezTo>
                    <a:cubicBezTo>
                      <a:pt x="238" y="152"/>
                      <a:pt x="262" y="152"/>
                      <a:pt x="292" y="152"/>
                    </a:cubicBezTo>
                    <a:lnTo>
                      <a:pt x="346" y="152"/>
                    </a:lnTo>
                    <a:lnTo>
                      <a:pt x="347" y="152"/>
                    </a:lnTo>
                    <a:cubicBezTo>
                      <a:pt x="351" y="153"/>
                      <a:pt x="353" y="156"/>
                      <a:pt x="354" y="159"/>
                    </a:cubicBezTo>
                    <a:cubicBezTo>
                      <a:pt x="355" y="160"/>
                      <a:pt x="427" y="490"/>
                      <a:pt x="428" y="494"/>
                    </a:cubicBezTo>
                    <a:cubicBezTo>
                      <a:pt x="428" y="497"/>
                      <a:pt x="428" y="498"/>
                      <a:pt x="428" y="499"/>
                    </a:cubicBezTo>
                    <a:cubicBezTo>
                      <a:pt x="427" y="501"/>
                      <a:pt x="426" y="503"/>
                      <a:pt x="423" y="503"/>
                    </a:cubicBezTo>
                    <a:cubicBezTo>
                      <a:pt x="422" y="504"/>
                      <a:pt x="6" y="504"/>
                      <a:pt x="5" y="503"/>
                    </a:cubicBezTo>
                    <a:close/>
                    <a:moveTo>
                      <a:pt x="225" y="450"/>
                    </a:moveTo>
                    <a:cubicBezTo>
                      <a:pt x="247" y="448"/>
                      <a:pt x="268" y="441"/>
                      <a:pt x="287" y="429"/>
                    </a:cubicBezTo>
                    <a:cubicBezTo>
                      <a:pt x="314" y="411"/>
                      <a:pt x="334" y="383"/>
                      <a:pt x="341" y="352"/>
                    </a:cubicBezTo>
                    <a:cubicBezTo>
                      <a:pt x="347" y="329"/>
                      <a:pt x="346" y="306"/>
                      <a:pt x="339" y="284"/>
                    </a:cubicBezTo>
                    <a:cubicBezTo>
                      <a:pt x="330" y="258"/>
                      <a:pt x="313" y="236"/>
                      <a:pt x="290" y="220"/>
                    </a:cubicBezTo>
                    <a:cubicBezTo>
                      <a:pt x="259" y="198"/>
                      <a:pt x="221" y="191"/>
                      <a:pt x="184" y="199"/>
                    </a:cubicBezTo>
                    <a:cubicBezTo>
                      <a:pt x="143" y="209"/>
                      <a:pt x="108" y="238"/>
                      <a:pt x="93" y="277"/>
                    </a:cubicBezTo>
                    <a:cubicBezTo>
                      <a:pt x="87" y="292"/>
                      <a:pt x="84" y="307"/>
                      <a:pt x="84" y="323"/>
                    </a:cubicBezTo>
                    <a:cubicBezTo>
                      <a:pt x="84" y="343"/>
                      <a:pt x="88" y="361"/>
                      <a:pt x="96" y="378"/>
                    </a:cubicBezTo>
                    <a:cubicBezTo>
                      <a:pt x="105" y="396"/>
                      <a:pt x="117" y="411"/>
                      <a:pt x="133" y="423"/>
                    </a:cubicBezTo>
                    <a:cubicBezTo>
                      <a:pt x="146" y="433"/>
                      <a:pt x="162" y="441"/>
                      <a:pt x="178" y="445"/>
                    </a:cubicBezTo>
                    <a:cubicBezTo>
                      <a:pt x="188" y="448"/>
                      <a:pt x="197" y="450"/>
                      <a:pt x="209" y="450"/>
                    </a:cubicBezTo>
                    <a:cubicBezTo>
                      <a:pt x="212" y="450"/>
                      <a:pt x="222" y="450"/>
                      <a:pt x="225" y="450"/>
                    </a:cubicBezTo>
                    <a:close/>
                    <a:moveTo>
                      <a:pt x="212" y="356"/>
                    </a:moveTo>
                    <a:cubicBezTo>
                      <a:pt x="207" y="355"/>
                      <a:pt x="203" y="354"/>
                      <a:pt x="199" y="352"/>
                    </a:cubicBezTo>
                    <a:cubicBezTo>
                      <a:pt x="189" y="347"/>
                      <a:pt x="182" y="337"/>
                      <a:pt x="181" y="326"/>
                    </a:cubicBezTo>
                    <a:cubicBezTo>
                      <a:pt x="181" y="322"/>
                      <a:pt x="181" y="318"/>
                      <a:pt x="182" y="315"/>
                    </a:cubicBezTo>
                    <a:cubicBezTo>
                      <a:pt x="183" y="309"/>
                      <a:pt x="186" y="305"/>
                      <a:pt x="190" y="301"/>
                    </a:cubicBezTo>
                    <a:cubicBezTo>
                      <a:pt x="203" y="288"/>
                      <a:pt x="225" y="287"/>
                      <a:pt x="238" y="300"/>
                    </a:cubicBezTo>
                    <a:cubicBezTo>
                      <a:pt x="239" y="302"/>
                      <a:pt x="239" y="302"/>
                      <a:pt x="240" y="302"/>
                    </a:cubicBezTo>
                    <a:cubicBezTo>
                      <a:pt x="240" y="301"/>
                      <a:pt x="254" y="293"/>
                      <a:pt x="271" y="284"/>
                    </a:cubicBezTo>
                    <a:cubicBezTo>
                      <a:pt x="288" y="275"/>
                      <a:pt x="302" y="267"/>
                      <a:pt x="303" y="267"/>
                    </a:cubicBezTo>
                    <a:cubicBezTo>
                      <a:pt x="305" y="266"/>
                      <a:pt x="308" y="267"/>
                      <a:pt x="309" y="268"/>
                    </a:cubicBezTo>
                    <a:cubicBezTo>
                      <a:pt x="312" y="271"/>
                      <a:pt x="312" y="276"/>
                      <a:pt x="309" y="278"/>
                    </a:cubicBezTo>
                    <a:cubicBezTo>
                      <a:pt x="309" y="279"/>
                      <a:pt x="294" y="287"/>
                      <a:pt x="277" y="296"/>
                    </a:cubicBezTo>
                    <a:cubicBezTo>
                      <a:pt x="260" y="306"/>
                      <a:pt x="246" y="314"/>
                      <a:pt x="246" y="314"/>
                    </a:cubicBezTo>
                    <a:cubicBezTo>
                      <a:pt x="246" y="314"/>
                      <a:pt x="247" y="315"/>
                      <a:pt x="247" y="316"/>
                    </a:cubicBezTo>
                    <a:cubicBezTo>
                      <a:pt x="248" y="322"/>
                      <a:pt x="248" y="328"/>
                      <a:pt x="246" y="334"/>
                    </a:cubicBezTo>
                    <a:cubicBezTo>
                      <a:pt x="242" y="343"/>
                      <a:pt x="235" y="351"/>
                      <a:pt x="225" y="354"/>
                    </a:cubicBezTo>
                    <a:cubicBezTo>
                      <a:pt x="221" y="355"/>
                      <a:pt x="215" y="356"/>
                      <a:pt x="212" y="356"/>
                    </a:cubicBezTo>
                    <a:close/>
                  </a:path>
                </a:pathLst>
              </a:custGeom>
              <a:solidFill>
                <a:srgbClr val="A2A2A2"/>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0" name="Freeform 97"/>
              <p:cNvSpPr>
                <a:spLocks noChangeArrowheads="1"/>
              </p:cNvSpPr>
              <p:nvPr/>
            </p:nvSpPr>
            <p:spPr bwMode="auto">
              <a:xfrm>
                <a:off x="1010" y="1255"/>
                <a:ext cx="160" cy="215"/>
              </a:xfrm>
              <a:custGeom>
                <a:avLst/>
                <a:gdLst>
                  <a:gd name="T0" fmla="*/ 1 w 429"/>
                  <a:gd name="T1" fmla="*/ 550 h 560"/>
                  <a:gd name="T2" fmla="*/ 9 w 429"/>
                  <a:gd name="T3" fmla="*/ 518 h 560"/>
                  <a:gd name="T4" fmla="*/ 428 w 429"/>
                  <a:gd name="T5" fmla="*/ 527 h 560"/>
                  <a:gd name="T6" fmla="*/ 419 w 429"/>
                  <a:gd name="T7" fmla="*/ 559 h 560"/>
                  <a:gd name="T8" fmla="*/ 10 w 429"/>
                  <a:gd name="T9" fmla="*/ 559 h 560"/>
                  <a:gd name="T10" fmla="*/ 1 w 429"/>
                  <a:gd name="T11" fmla="*/ 500 h 560"/>
                  <a:gd name="T12" fmla="*/ 75 w 429"/>
                  <a:gd name="T13" fmla="*/ 158 h 560"/>
                  <a:gd name="T14" fmla="*/ 83 w 429"/>
                  <a:gd name="T15" fmla="*/ 152 h 560"/>
                  <a:gd name="T16" fmla="*/ 191 w 429"/>
                  <a:gd name="T17" fmla="*/ 152 h 560"/>
                  <a:gd name="T18" fmla="*/ 191 w 429"/>
                  <a:gd name="T19" fmla="*/ 126 h 560"/>
                  <a:gd name="T20" fmla="*/ 187 w 429"/>
                  <a:gd name="T21" fmla="*/ 126 h 560"/>
                  <a:gd name="T22" fmla="*/ 54 w 429"/>
                  <a:gd name="T23" fmla="*/ 55 h 560"/>
                  <a:gd name="T24" fmla="*/ 31 w 429"/>
                  <a:gd name="T25" fmla="*/ 1 h 560"/>
                  <a:gd name="T26" fmla="*/ 397 w 429"/>
                  <a:gd name="T27" fmla="*/ 0 h 560"/>
                  <a:gd name="T28" fmla="*/ 397 w 429"/>
                  <a:gd name="T29" fmla="*/ 4 h 560"/>
                  <a:gd name="T30" fmla="*/ 280 w 429"/>
                  <a:gd name="T31" fmla="*/ 118 h 560"/>
                  <a:gd name="T32" fmla="*/ 238 w 429"/>
                  <a:gd name="T33" fmla="*/ 126 h 560"/>
                  <a:gd name="T34" fmla="*/ 237 w 429"/>
                  <a:gd name="T35" fmla="*/ 139 h 560"/>
                  <a:gd name="T36" fmla="*/ 291 w 429"/>
                  <a:gd name="T37" fmla="*/ 152 h 560"/>
                  <a:gd name="T38" fmla="*/ 347 w 429"/>
                  <a:gd name="T39" fmla="*/ 152 h 560"/>
                  <a:gd name="T40" fmla="*/ 428 w 429"/>
                  <a:gd name="T41" fmla="*/ 495 h 560"/>
                  <a:gd name="T42" fmla="*/ 424 w 429"/>
                  <a:gd name="T43" fmla="*/ 503 h 560"/>
                  <a:gd name="T44" fmla="*/ 214 w 429"/>
                  <a:gd name="T45" fmla="*/ 504 h 560"/>
                  <a:gd name="T46" fmla="*/ 224 w 429"/>
                  <a:gd name="T47" fmla="*/ 450 h 560"/>
                  <a:gd name="T48" fmla="*/ 279 w 429"/>
                  <a:gd name="T49" fmla="*/ 434 h 560"/>
                  <a:gd name="T50" fmla="*/ 342 w 429"/>
                  <a:gd name="T51" fmla="*/ 295 h 560"/>
                  <a:gd name="T52" fmla="*/ 250 w 429"/>
                  <a:gd name="T53" fmla="*/ 201 h 560"/>
                  <a:gd name="T54" fmla="*/ 108 w 429"/>
                  <a:gd name="T55" fmla="*/ 249 h 560"/>
                  <a:gd name="T56" fmla="*/ 104 w 429"/>
                  <a:gd name="T57" fmla="*/ 392 h 560"/>
                  <a:gd name="T58" fmla="*/ 157 w 429"/>
                  <a:gd name="T59" fmla="*/ 438 h 560"/>
                  <a:gd name="T60" fmla="*/ 224 w 429"/>
                  <a:gd name="T61" fmla="*/ 450 h 560"/>
                  <a:gd name="T62" fmla="*/ 182 w 429"/>
                  <a:gd name="T63" fmla="*/ 332 h 560"/>
                  <a:gd name="T64" fmla="*/ 183 w 429"/>
                  <a:gd name="T65" fmla="*/ 313 h 560"/>
                  <a:gd name="T66" fmla="*/ 237 w 429"/>
                  <a:gd name="T67" fmla="*/ 300 h 560"/>
                  <a:gd name="T68" fmla="*/ 271 w 429"/>
                  <a:gd name="T69" fmla="*/ 284 h 560"/>
                  <a:gd name="T70" fmla="*/ 308 w 429"/>
                  <a:gd name="T71" fmla="*/ 267 h 560"/>
                  <a:gd name="T72" fmla="*/ 309 w 429"/>
                  <a:gd name="T73" fmla="*/ 278 h 560"/>
                  <a:gd name="T74" fmla="*/ 246 w 429"/>
                  <a:gd name="T75" fmla="*/ 314 h 560"/>
                  <a:gd name="T76" fmla="*/ 237 w 429"/>
                  <a:gd name="T77" fmla="*/ 346 h 560"/>
                  <a:gd name="T78" fmla="*/ 211 w 429"/>
                  <a:gd name="T79" fmla="*/ 35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9" h="560">
                    <a:moveTo>
                      <a:pt x="10" y="559"/>
                    </a:moveTo>
                    <a:cubicBezTo>
                      <a:pt x="5" y="557"/>
                      <a:pt x="2" y="554"/>
                      <a:pt x="1" y="550"/>
                    </a:cubicBezTo>
                    <a:cubicBezTo>
                      <a:pt x="0" y="548"/>
                      <a:pt x="0" y="529"/>
                      <a:pt x="1" y="527"/>
                    </a:cubicBezTo>
                    <a:cubicBezTo>
                      <a:pt x="2" y="522"/>
                      <a:pt x="5" y="519"/>
                      <a:pt x="9" y="518"/>
                    </a:cubicBezTo>
                    <a:cubicBezTo>
                      <a:pt x="11" y="517"/>
                      <a:pt x="417" y="517"/>
                      <a:pt x="419" y="518"/>
                    </a:cubicBezTo>
                    <a:cubicBezTo>
                      <a:pt x="423" y="519"/>
                      <a:pt x="426" y="522"/>
                      <a:pt x="428" y="527"/>
                    </a:cubicBezTo>
                    <a:cubicBezTo>
                      <a:pt x="428" y="529"/>
                      <a:pt x="428" y="548"/>
                      <a:pt x="428" y="550"/>
                    </a:cubicBezTo>
                    <a:cubicBezTo>
                      <a:pt x="426" y="554"/>
                      <a:pt x="423" y="558"/>
                      <a:pt x="419" y="559"/>
                    </a:cubicBezTo>
                    <a:cubicBezTo>
                      <a:pt x="417" y="559"/>
                      <a:pt x="395" y="559"/>
                      <a:pt x="214" y="559"/>
                    </a:cubicBezTo>
                    <a:cubicBezTo>
                      <a:pt x="38" y="559"/>
                      <a:pt x="11" y="559"/>
                      <a:pt x="10" y="559"/>
                    </a:cubicBezTo>
                    <a:close/>
                    <a:moveTo>
                      <a:pt x="5" y="503"/>
                    </a:moveTo>
                    <a:cubicBezTo>
                      <a:pt x="3" y="503"/>
                      <a:pt x="2" y="501"/>
                      <a:pt x="1" y="500"/>
                    </a:cubicBezTo>
                    <a:cubicBezTo>
                      <a:pt x="1" y="499"/>
                      <a:pt x="1" y="498"/>
                      <a:pt x="1" y="497"/>
                    </a:cubicBezTo>
                    <a:cubicBezTo>
                      <a:pt x="1" y="495"/>
                      <a:pt x="74" y="159"/>
                      <a:pt x="75" y="158"/>
                    </a:cubicBezTo>
                    <a:cubicBezTo>
                      <a:pt x="76" y="155"/>
                      <a:pt x="78" y="153"/>
                      <a:pt x="81" y="152"/>
                    </a:cubicBezTo>
                    <a:lnTo>
                      <a:pt x="83" y="152"/>
                    </a:lnTo>
                    <a:lnTo>
                      <a:pt x="137" y="152"/>
                    </a:lnTo>
                    <a:lnTo>
                      <a:pt x="191" y="152"/>
                    </a:lnTo>
                    <a:lnTo>
                      <a:pt x="191" y="139"/>
                    </a:lnTo>
                    <a:lnTo>
                      <a:pt x="191" y="126"/>
                    </a:lnTo>
                    <a:cubicBezTo>
                      <a:pt x="190" y="126"/>
                      <a:pt x="189" y="126"/>
                      <a:pt x="187" y="126"/>
                    </a:cubicBezTo>
                    <a:cubicBezTo>
                      <a:pt x="172" y="124"/>
                      <a:pt x="155" y="120"/>
                      <a:pt x="141" y="116"/>
                    </a:cubicBezTo>
                    <a:cubicBezTo>
                      <a:pt x="104" y="103"/>
                      <a:pt x="74" y="82"/>
                      <a:pt x="54" y="55"/>
                    </a:cubicBezTo>
                    <a:cubicBezTo>
                      <a:pt x="42" y="39"/>
                      <a:pt x="34" y="21"/>
                      <a:pt x="32" y="4"/>
                    </a:cubicBezTo>
                    <a:cubicBezTo>
                      <a:pt x="31" y="2"/>
                      <a:pt x="31" y="1"/>
                      <a:pt x="31" y="1"/>
                    </a:cubicBezTo>
                    <a:lnTo>
                      <a:pt x="31" y="0"/>
                    </a:lnTo>
                    <a:lnTo>
                      <a:pt x="397" y="0"/>
                    </a:lnTo>
                    <a:lnTo>
                      <a:pt x="397" y="1"/>
                    </a:lnTo>
                    <a:cubicBezTo>
                      <a:pt x="397" y="1"/>
                      <a:pt x="397" y="2"/>
                      <a:pt x="397" y="4"/>
                    </a:cubicBezTo>
                    <a:cubicBezTo>
                      <a:pt x="394" y="21"/>
                      <a:pt x="386" y="39"/>
                      <a:pt x="374" y="55"/>
                    </a:cubicBezTo>
                    <a:cubicBezTo>
                      <a:pt x="353" y="84"/>
                      <a:pt x="320" y="106"/>
                      <a:pt x="280" y="118"/>
                    </a:cubicBezTo>
                    <a:cubicBezTo>
                      <a:pt x="267" y="122"/>
                      <a:pt x="254" y="124"/>
                      <a:pt x="242" y="126"/>
                    </a:cubicBezTo>
                    <a:cubicBezTo>
                      <a:pt x="240" y="126"/>
                      <a:pt x="238" y="126"/>
                      <a:pt x="238" y="126"/>
                    </a:cubicBezTo>
                    <a:lnTo>
                      <a:pt x="237" y="126"/>
                    </a:lnTo>
                    <a:lnTo>
                      <a:pt x="237" y="139"/>
                    </a:lnTo>
                    <a:lnTo>
                      <a:pt x="237" y="152"/>
                    </a:lnTo>
                    <a:lnTo>
                      <a:pt x="291" y="152"/>
                    </a:lnTo>
                    <a:lnTo>
                      <a:pt x="346" y="152"/>
                    </a:lnTo>
                    <a:lnTo>
                      <a:pt x="347" y="152"/>
                    </a:lnTo>
                    <a:cubicBezTo>
                      <a:pt x="351" y="154"/>
                      <a:pt x="353" y="156"/>
                      <a:pt x="354" y="160"/>
                    </a:cubicBezTo>
                    <a:cubicBezTo>
                      <a:pt x="355" y="161"/>
                      <a:pt x="426" y="485"/>
                      <a:pt x="428" y="495"/>
                    </a:cubicBezTo>
                    <a:cubicBezTo>
                      <a:pt x="428" y="498"/>
                      <a:pt x="428" y="500"/>
                      <a:pt x="426" y="502"/>
                    </a:cubicBezTo>
                    <a:cubicBezTo>
                      <a:pt x="425" y="502"/>
                      <a:pt x="425" y="503"/>
                      <a:pt x="424" y="503"/>
                    </a:cubicBezTo>
                    <a:lnTo>
                      <a:pt x="422" y="504"/>
                    </a:lnTo>
                    <a:lnTo>
                      <a:pt x="214" y="504"/>
                    </a:lnTo>
                    <a:cubicBezTo>
                      <a:pt x="31" y="504"/>
                      <a:pt x="6" y="503"/>
                      <a:pt x="5" y="503"/>
                    </a:cubicBezTo>
                    <a:close/>
                    <a:moveTo>
                      <a:pt x="224" y="450"/>
                    </a:moveTo>
                    <a:cubicBezTo>
                      <a:pt x="238" y="449"/>
                      <a:pt x="251" y="446"/>
                      <a:pt x="264" y="441"/>
                    </a:cubicBezTo>
                    <a:cubicBezTo>
                      <a:pt x="268" y="440"/>
                      <a:pt x="276" y="436"/>
                      <a:pt x="279" y="434"/>
                    </a:cubicBezTo>
                    <a:cubicBezTo>
                      <a:pt x="295" y="425"/>
                      <a:pt x="310" y="412"/>
                      <a:pt x="320" y="398"/>
                    </a:cubicBezTo>
                    <a:cubicBezTo>
                      <a:pt x="342" y="368"/>
                      <a:pt x="350" y="330"/>
                      <a:pt x="342" y="295"/>
                    </a:cubicBezTo>
                    <a:cubicBezTo>
                      <a:pt x="335" y="266"/>
                      <a:pt x="318" y="240"/>
                      <a:pt x="293" y="222"/>
                    </a:cubicBezTo>
                    <a:cubicBezTo>
                      <a:pt x="280" y="212"/>
                      <a:pt x="266" y="205"/>
                      <a:pt x="250" y="201"/>
                    </a:cubicBezTo>
                    <a:cubicBezTo>
                      <a:pt x="232" y="196"/>
                      <a:pt x="212" y="195"/>
                      <a:pt x="192" y="198"/>
                    </a:cubicBezTo>
                    <a:cubicBezTo>
                      <a:pt x="158" y="203"/>
                      <a:pt x="128" y="222"/>
                      <a:pt x="108" y="249"/>
                    </a:cubicBezTo>
                    <a:cubicBezTo>
                      <a:pt x="92" y="271"/>
                      <a:pt x="83" y="297"/>
                      <a:pt x="83" y="323"/>
                    </a:cubicBezTo>
                    <a:cubicBezTo>
                      <a:pt x="83" y="348"/>
                      <a:pt x="91" y="372"/>
                      <a:pt x="104" y="392"/>
                    </a:cubicBezTo>
                    <a:cubicBezTo>
                      <a:pt x="114" y="407"/>
                      <a:pt x="127" y="419"/>
                      <a:pt x="141" y="429"/>
                    </a:cubicBezTo>
                    <a:cubicBezTo>
                      <a:pt x="147" y="433"/>
                      <a:pt x="151" y="435"/>
                      <a:pt x="157" y="438"/>
                    </a:cubicBezTo>
                    <a:cubicBezTo>
                      <a:pt x="173" y="446"/>
                      <a:pt x="191" y="450"/>
                      <a:pt x="210" y="451"/>
                    </a:cubicBezTo>
                    <a:cubicBezTo>
                      <a:pt x="213" y="451"/>
                      <a:pt x="221" y="450"/>
                      <a:pt x="224" y="450"/>
                    </a:cubicBezTo>
                    <a:close/>
                    <a:moveTo>
                      <a:pt x="211" y="356"/>
                    </a:moveTo>
                    <a:cubicBezTo>
                      <a:pt x="197" y="354"/>
                      <a:pt x="186" y="345"/>
                      <a:pt x="182" y="332"/>
                    </a:cubicBezTo>
                    <a:cubicBezTo>
                      <a:pt x="181" y="329"/>
                      <a:pt x="181" y="327"/>
                      <a:pt x="181" y="323"/>
                    </a:cubicBezTo>
                    <a:cubicBezTo>
                      <a:pt x="181" y="319"/>
                      <a:pt x="181" y="316"/>
                      <a:pt x="183" y="313"/>
                    </a:cubicBezTo>
                    <a:cubicBezTo>
                      <a:pt x="187" y="300"/>
                      <a:pt x="200" y="291"/>
                      <a:pt x="214" y="291"/>
                    </a:cubicBezTo>
                    <a:cubicBezTo>
                      <a:pt x="223" y="291"/>
                      <a:pt x="231" y="294"/>
                      <a:pt x="237" y="300"/>
                    </a:cubicBezTo>
                    <a:cubicBezTo>
                      <a:pt x="239" y="302"/>
                      <a:pt x="240" y="302"/>
                      <a:pt x="240" y="302"/>
                    </a:cubicBezTo>
                    <a:cubicBezTo>
                      <a:pt x="240" y="302"/>
                      <a:pt x="254" y="294"/>
                      <a:pt x="271" y="284"/>
                    </a:cubicBezTo>
                    <a:cubicBezTo>
                      <a:pt x="288" y="275"/>
                      <a:pt x="302" y="267"/>
                      <a:pt x="303" y="267"/>
                    </a:cubicBezTo>
                    <a:cubicBezTo>
                      <a:pt x="304" y="266"/>
                      <a:pt x="306" y="267"/>
                      <a:pt x="308" y="267"/>
                    </a:cubicBezTo>
                    <a:cubicBezTo>
                      <a:pt x="310" y="269"/>
                      <a:pt x="311" y="271"/>
                      <a:pt x="311" y="273"/>
                    </a:cubicBezTo>
                    <a:cubicBezTo>
                      <a:pt x="311" y="275"/>
                      <a:pt x="310" y="277"/>
                      <a:pt x="309" y="278"/>
                    </a:cubicBezTo>
                    <a:cubicBezTo>
                      <a:pt x="308" y="279"/>
                      <a:pt x="294" y="287"/>
                      <a:pt x="277" y="296"/>
                    </a:cubicBezTo>
                    <a:cubicBezTo>
                      <a:pt x="260" y="306"/>
                      <a:pt x="247" y="313"/>
                      <a:pt x="246" y="314"/>
                    </a:cubicBezTo>
                    <a:cubicBezTo>
                      <a:pt x="246" y="314"/>
                      <a:pt x="246" y="314"/>
                      <a:pt x="247" y="316"/>
                    </a:cubicBezTo>
                    <a:cubicBezTo>
                      <a:pt x="249" y="327"/>
                      <a:pt x="246" y="339"/>
                      <a:pt x="237" y="346"/>
                    </a:cubicBezTo>
                    <a:cubicBezTo>
                      <a:pt x="233" y="351"/>
                      <a:pt x="226" y="354"/>
                      <a:pt x="220" y="355"/>
                    </a:cubicBezTo>
                    <a:cubicBezTo>
                      <a:pt x="218" y="355"/>
                      <a:pt x="213" y="356"/>
                      <a:pt x="211" y="356"/>
                    </a:cubicBezTo>
                    <a:close/>
                  </a:path>
                </a:pathLst>
              </a:custGeom>
              <a:solidFill>
                <a:srgbClr val="5B5B5B"/>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1" name="Freeform 98"/>
              <p:cNvSpPr>
                <a:spLocks noChangeArrowheads="1"/>
              </p:cNvSpPr>
              <p:nvPr/>
            </p:nvSpPr>
            <p:spPr bwMode="auto">
              <a:xfrm>
                <a:off x="1010" y="1255"/>
                <a:ext cx="160" cy="215"/>
              </a:xfrm>
              <a:custGeom>
                <a:avLst/>
                <a:gdLst>
                  <a:gd name="T0" fmla="*/ 10 w 429"/>
                  <a:gd name="T1" fmla="*/ 559 h 560"/>
                  <a:gd name="T2" fmla="*/ 1 w 429"/>
                  <a:gd name="T3" fmla="*/ 551 h 560"/>
                  <a:gd name="T4" fmla="*/ 1 w 429"/>
                  <a:gd name="T5" fmla="*/ 527 h 560"/>
                  <a:gd name="T6" fmla="*/ 4 w 429"/>
                  <a:gd name="T7" fmla="*/ 521 h 560"/>
                  <a:gd name="T8" fmla="*/ 214 w 429"/>
                  <a:gd name="T9" fmla="*/ 518 h 560"/>
                  <a:gd name="T10" fmla="*/ 424 w 429"/>
                  <a:gd name="T11" fmla="*/ 521 h 560"/>
                  <a:gd name="T12" fmla="*/ 428 w 429"/>
                  <a:gd name="T13" fmla="*/ 527 h 560"/>
                  <a:gd name="T14" fmla="*/ 427 w 429"/>
                  <a:gd name="T15" fmla="*/ 551 h 560"/>
                  <a:gd name="T16" fmla="*/ 418 w 429"/>
                  <a:gd name="T17" fmla="*/ 559 h 560"/>
                  <a:gd name="T18" fmla="*/ 11 w 429"/>
                  <a:gd name="T19" fmla="*/ 559 h 560"/>
                  <a:gd name="T20" fmla="*/ 1 w 429"/>
                  <a:gd name="T21" fmla="*/ 500 h 560"/>
                  <a:gd name="T22" fmla="*/ 1 w 429"/>
                  <a:gd name="T23" fmla="*/ 495 h 560"/>
                  <a:gd name="T24" fmla="*/ 75 w 429"/>
                  <a:gd name="T25" fmla="*/ 158 h 560"/>
                  <a:gd name="T26" fmla="*/ 83 w 429"/>
                  <a:gd name="T27" fmla="*/ 152 h 560"/>
                  <a:gd name="T28" fmla="*/ 191 w 429"/>
                  <a:gd name="T29" fmla="*/ 152 h 560"/>
                  <a:gd name="T30" fmla="*/ 191 w 429"/>
                  <a:gd name="T31" fmla="*/ 126 h 560"/>
                  <a:gd name="T32" fmla="*/ 136 w 429"/>
                  <a:gd name="T33" fmla="*/ 113 h 560"/>
                  <a:gd name="T34" fmla="*/ 41 w 429"/>
                  <a:gd name="T35" fmla="*/ 32 h 560"/>
                  <a:gd name="T36" fmla="*/ 31 w 429"/>
                  <a:gd name="T37" fmla="*/ 0 h 560"/>
                  <a:gd name="T38" fmla="*/ 397 w 429"/>
                  <a:gd name="T39" fmla="*/ 0 h 560"/>
                  <a:gd name="T40" fmla="*/ 397 w 429"/>
                  <a:gd name="T41" fmla="*/ 3 h 560"/>
                  <a:gd name="T42" fmla="*/ 341 w 429"/>
                  <a:gd name="T43" fmla="*/ 87 h 560"/>
                  <a:gd name="T44" fmla="*/ 241 w 429"/>
                  <a:gd name="T45" fmla="*/ 125 h 560"/>
                  <a:gd name="T46" fmla="*/ 237 w 429"/>
                  <a:gd name="T47" fmla="*/ 139 h 560"/>
                  <a:gd name="T48" fmla="*/ 290 w 429"/>
                  <a:gd name="T49" fmla="*/ 152 h 560"/>
                  <a:gd name="T50" fmla="*/ 353 w 429"/>
                  <a:gd name="T51" fmla="*/ 158 h 560"/>
                  <a:gd name="T52" fmla="*/ 395 w 429"/>
                  <a:gd name="T53" fmla="*/ 349 h 560"/>
                  <a:gd name="T54" fmla="*/ 428 w 429"/>
                  <a:gd name="T55" fmla="*/ 497 h 560"/>
                  <a:gd name="T56" fmla="*/ 427 w 429"/>
                  <a:gd name="T57" fmla="*/ 500 h 560"/>
                  <a:gd name="T58" fmla="*/ 214 w 429"/>
                  <a:gd name="T59" fmla="*/ 503 h 560"/>
                  <a:gd name="T60" fmla="*/ 224 w 429"/>
                  <a:gd name="T61" fmla="*/ 450 h 560"/>
                  <a:gd name="T62" fmla="*/ 336 w 429"/>
                  <a:gd name="T63" fmla="*/ 370 h 560"/>
                  <a:gd name="T64" fmla="*/ 262 w 429"/>
                  <a:gd name="T65" fmla="*/ 204 h 560"/>
                  <a:gd name="T66" fmla="*/ 92 w 429"/>
                  <a:gd name="T67" fmla="*/ 276 h 560"/>
                  <a:gd name="T68" fmla="*/ 204 w 429"/>
                  <a:gd name="T69" fmla="*/ 450 h 560"/>
                  <a:gd name="T70" fmla="*/ 210 w 429"/>
                  <a:gd name="T71" fmla="*/ 355 h 560"/>
                  <a:gd name="T72" fmla="*/ 183 w 429"/>
                  <a:gd name="T73" fmla="*/ 313 h 560"/>
                  <a:gd name="T74" fmla="*/ 237 w 429"/>
                  <a:gd name="T75" fmla="*/ 300 h 560"/>
                  <a:gd name="T76" fmla="*/ 240 w 429"/>
                  <a:gd name="T77" fmla="*/ 302 h 560"/>
                  <a:gd name="T78" fmla="*/ 302 w 429"/>
                  <a:gd name="T79" fmla="*/ 267 h 560"/>
                  <a:gd name="T80" fmla="*/ 311 w 429"/>
                  <a:gd name="T81" fmla="*/ 271 h 560"/>
                  <a:gd name="T82" fmla="*/ 309 w 429"/>
                  <a:gd name="T83" fmla="*/ 278 h 560"/>
                  <a:gd name="T84" fmla="*/ 246 w 429"/>
                  <a:gd name="T85" fmla="*/ 314 h 560"/>
                  <a:gd name="T86" fmla="*/ 247 w 429"/>
                  <a:gd name="T87" fmla="*/ 323 h 560"/>
                  <a:gd name="T88" fmla="*/ 230 w 429"/>
                  <a:gd name="T89" fmla="*/ 352 h 560"/>
                  <a:gd name="T90" fmla="*/ 210 w 429"/>
                  <a:gd name="T91" fmla="*/ 355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560">
                    <a:moveTo>
                      <a:pt x="11" y="559"/>
                    </a:moveTo>
                    <a:cubicBezTo>
                      <a:pt x="10" y="559"/>
                      <a:pt x="10" y="559"/>
                      <a:pt x="10" y="559"/>
                    </a:cubicBezTo>
                    <a:cubicBezTo>
                      <a:pt x="10" y="558"/>
                      <a:pt x="9" y="558"/>
                      <a:pt x="9" y="558"/>
                    </a:cubicBezTo>
                    <a:cubicBezTo>
                      <a:pt x="5" y="557"/>
                      <a:pt x="2" y="554"/>
                      <a:pt x="1" y="551"/>
                    </a:cubicBezTo>
                    <a:cubicBezTo>
                      <a:pt x="1" y="550"/>
                      <a:pt x="1" y="550"/>
                      <a:pt x="1" y="550"/>
                    </a:cubicBezTo>
                    <a:cubicBezTo>
                      <a:pt x="0" y="549"/>
                      <a:pt x="0" y="527"/>
                      <a:pt x="1" y="527"/>
                    </a:cubicBezTo>
                    <a:cubicBezTo>
                      <a:pt x="1" y="527"/>
                      <a:pt x="1" y="526"/>
                      <a:pt x="1" y="526"/>
                    </a:cubicBezTo>
                    <a:cubicBezTo>
                      <a:pt x="2" y="524"/>
                      <a:pt x="3" y="522"/>
                      <a:pt x="4" y="521"/>
                    </a:cubicBezTo>
                    <a:cubicBezTo>
                      <a:pt x="6" y="520"/>
                      <a:pt x="7" y="519"/>
                      <a:pt x="9" y="518"/>
                    </a:cubicBezTo>
                    <a:cubicBezTo>
                      <a:pt x="10" y="518"/>
                      <a:pt x="27" y="518"/>
                      <a:pt x="214" y="518"/>
                    </a:cubicBezTo>
                    <a:cubicBezTo>
                      <a:pt x="413" y="518"/>
                      <a:pt x="418" y="518"/>
                      <a:pt x="419" y="518"/>
                    </a:cubicBezTo>
                    <a:cubicBezTo>
                      <a:pt x="422" y="519"/>
                      <a:pt x="423" y="520"/>
                      <a:pt x="424" y="521"/>
                    </a:cubicBezTo>
                    <a:cubicBezTo>
                      <a:pt x="426" y="522"/>
                      <a:pt x="427" y="525"/>
                      <a:pt x="427" y="526"/>
                    </a:cubicBezTo>
                    <a:cubicBezTo>
                      <a:pt x="427" y="526"/>
                      <a:pt x="427" y="527"/>
                      <a:pt x="428" y="527"/>
                    </a:cubicBezTo>
                    <a:cubicBezTo>
                      <a:pt x="428" y="527"/>
                      <a:pt x="428" y="550"/>
                      <a:pt x="428" y="550"/>
                    </a:cubicBezTo>
                    <a:cubicBezTo>
                      <a:pt x="427" y="550"/>
                      <a:pt x="427" y="550"/>
                      <a:pt x="427" y="551"/>
                    </a:cubicBezTo>
                    <a:cubicBezTo>
                      <a:pt x="426" y="554"/>
                      <a:pt x="423" y="557"/>
                      <a:pt x="420" y="558"/>
                    </a:cubicBezTo>
                    <a:cubicBezTo>
                      <a:pt x="419" y="558"/>
                      <a:pt x="419" y="559"/>
                      <a:pt x="418" y="559"/>
                    </a:cubicBezTo>
                    <a:cubicBezTo>
                      <a:pt x="418" y="559"/>
                      <a:pt x="357" y="559"/>
                      <a:pt x="215" y="559"/>
                    </a:cubicBezTo>
                    <a:cubicBezTo>
                      <a:pt x="103" y="559"/>
                      <a:pt x="11" y="559"/>
                      <a:pt x="11" y="559"/>
                    </a:cubicBezTo>
                    <a:close/>
                    <a:moveTo>
                      <a:pt x="5" y="503"/>
                    </a:moveTo>
                    <a:cubicBezTo>
                      <a:pt x="3" y="502"/>
                      <a:pt x="2" y="501"/>
                      <a:pt x="1" y="500"/>
                    </a:cubicBezTo>
                    <a:cubicBezTo>
                      <a:pt x="1" y="499"/>
                      <a:pt x="1" y="499"/>
                      <a:pt x="1" y="499"/>
                    </a:cubicBezTo>
                    <a:cubicBezTo>
                      <a:pt x="0" y="499"/>
                      <a:pt x="1" y="495"/>
                      <a:pt x="1" y="495"/>
                    </a:cubicBezTo>
                    <a:cubicBezTo>
                      <a:pt x="1" y="495"/>
                      <a:pt x="17" y="422"/>
                      <a:pt x="36" y="333"/>
                    </a:cubicBezTo>
                    <a:cubicBezTo>
                      <a:pt x="78" y="140"/>
                      <a:pt x="74" y="160"/>
                      <a:pt x="75" y="158"/>
                    </a:cubicBezTo>
                    <a:cubicBezTo>
                      <a:pt x="76" y="156"/>
                      <a:pt x="78" y="154"/>
                      <a:pt x="81" y="153"/>
                    </a:cubicBezTo>
                    <a:lnTo>
                      <a:pt x="83" y="152"/>
                    </a:lnTo>
                    <a:lnTo>
                      <a:pt x="137" y="152"/>
                    </a:lnTo>
                    <a:cubicBezTo>
                      <a:pt x="179" y="152"/>
                      <a:pt x="191" y="152"/>
                      <a:pt x="191" y="152"/>
                    </a:cubicBezTo>
                    <a:cubicBezTo>
                      <a:pt x="191" y="151"/>
                      <a:pt x="191" y="146"/>
                      <a:pt x="191" y="139"/>
                    </a:cubicBezTo>
                    <a:cubicBezTo>
                      <a:pt x="191" y="129"/>
                      <a:pt x="191" y="126"/>
                      <a:pt x="191" y="126"/>
                    </a:cubicBezTo>
                    <a:cubicBezTo>
                      <a:pt x="191" y="126"/>
                      <a:pt x="189" y="126"/>
                      <a:pt x="187" y="125"/>
                    </a:cubicBezTo>
                    <a:cubicBezTo>
                      <a:pt x="171" y="124"/>
                      <a:pt x="152" y="119"/>
                      <a:pt x="136" y="113"/>
                    </a:cubicBezTo>
                    <a:cubicBezTo>
                      <a:pt x="100" y="100"/>
                      <a:pt x="70" y="78"/>
                      <a:pt x="51" y="50"/>
                    </a:cubicBezTo>
                    <a:cubicBezTo>
                      <a:pt x="47" y="44"/>
                      <a:pt x="44" y="38"/>
                      <a:pt x="41" y="32"/>
                    </a:cubicBezTo>
                    <a:cubicBezTo>
                      <a:pt x="36" y="23"/>
                      <a:pt x="33" y="12"/>
                      <a:pt x="32" y="3"/>
                    </a:cubicBezTo>
                    <a:cubicBezTo>
                      <a:pt x="31" y="2"/>
                      <a:pt x="31" y="0"/>
                      <a:pt x="31" y="0"/>
                    </a:cubicBezTo>
                    <a:cubicBezTo>
                      <a:pt x="31" y="0"/>
                      <a:pt x="68" y="0"/>
                      <a:pt x="214" y="0"/>
                    </a:cubicBezTo>
                    <a:cubicBezTo>
                      <a:pt x="336" y="0"/>
                      <a:pt x="397" y="0"/>
                      <a:pt x="397" y="0"/>
                    </a:cubicBezTo>
                    <a:cubicBezTo>
                      <a:pt x="397" y="0"/>
                      <a:pt x="397" y="0"/>
                      <a:pt x="397" y="0"/>
                    </a:cubicBezTo>
                    <a:cubicBezTo>
                      <a:pt x="397" y="0"/>
                      <a:pt x="397" y="2"/>
                      <a:pt x="397" y="3"/>
                    </a:cubicBezTo>
                    <a:cubicBezTo>
                      <a:pt x="396" y="10"/>
                      <a:pt x="393" y="19"/>
                      <a:pt x="390" y="27"/>
                    </a:cubicBezTo>
                    <a:cubicBezTo>
                      <a:pt x="381" y="49"/>
                      <a:pt x="364" y="71"/>
                      <a:pt x="341" y="87"/>
                    </a:cubicBezTo>
                    <a:cubicBezTo>
                      <a:pt x="323" y="101"/>
                      <a:pt x="302" y="111"/>
                      <a:pt x="279" y="118"/>
                    </a:cubicBezTo>
                    <a:cubicBezTo>
                      <a:pt x="267" y="121"/>
                      <a:pt x="253" y="124"/>
                      <a:pt x="241" y="125"/>
                    </a:cubicBezTo>
                    <a:cubicBezTo>
                      <a:pt x="239" y="126"/>
                      <a:pt x="237" y="126"/>
                      <a:pt x="237" y="126"/>
                    </a:cubicBezTo>
                    <a:cubicBezTo>
                      <a:pt x="237" y="126"/>
                      <a:pt x="237" y="129"/>
                      <a:pt x="237" y="139"/>
                    </a:cubicBezTo>
                    <a:cubicBezTo>
                      <a:pt x="237" y="146"/>
                      <a:pt x="237" y="151"/>
                      <a:pt x="237" y="151"/>
                    </a:cubicBezTo>
                    <a:cubicBezTo>
                      <a:pt x="237" y="152"/>
                      <a:pt x="242" y="152"/>
                      <a:pt x="290" y="152"/>
                    </a:cubicBezTo>
                    <a:cubicBezTo>
                      <a:pt x="320" y="152"/>
                      <a:pt x="344" y="152"/>
                      <a:pt x="345" y="152"/>
                    </a:cubicBezTo>
                    <a:cubicBezTo>
                      <a:pt x="348" y="153"/>
                      <a:pt x="352" y="155"/>
                      <a:pt x="353" y="158"/>
                    </a:cubicBezTo>
                    <a:cubicBezTo>
                      <a:pt x="354" y="159"/>
                      <a:pt x="355" y="164"/>
                      <a:pt x="359" y="181"/>
                    </a:cubicBezTo>
                    <a:cubicBezTo>
                      <a:pt x="361" y="193"/>
                      <a:pt x="378" y="269"/>
                      <a:pt x="395" y="349"/>
                    </a:cubicBezTo>
                    <a:cubicBezTo>
                      <a:pt x="413" y="429"/>
                      <a:pt x="427" y="495"/>
                      <a:pt x="428" y="495"/>
                    </a:cubicBezTo>
                    <a:cubicBezTo>
                      <a:pt x="428" y="495"/>
                      <a:pt x="428" y="496"/>
                      <a:pt x="428" y="497"/>
                    </a:cubicBezTo>
                    <a:cubicBezTo>
                      <a:pt x="428" y="498"/>
                      <a:pt x="428" y="499"/>
                      <a:pt x="427" y="499"/>
                    </a:cubicBezTo>
                    <a:cubicBezTo>
                      <a:pt x="427" y="499"/>
                      <a:pt x="427" y="500"/>
                      <a:pt x="427" y="500"/>
                    </a:cubicBezTo>
                    <a:cubicBezTo>
                      <a:pt x="427" y="501"/>
                      <a:pt x="425" y="503"/>
                      <a:pt x="424" y="503"/>
                    </a:cubicBezTo>
                    <a:cubicBezTo>
                      <a:pt x="423" y="503"/>
                      <a:pt x="408" y="503"/>
                      <a:pt x="214" y="503"/>
                    </a:cubicBezTo>
                    <a:cubicBezTo>
                      <a:pt x="32" y="503"/>
                      <a:pt x="6" y="503"/>
                      <a:pt x="5" y="503"/>
                    </a:cubicBezTo>
                    <a:close/>
                    <a:moveTo>
                      <a:pt x="224" y="450"/>
                    </a:moveTo>
                    <a:cubicBezTo>
                      <a:pt x="256" y="448"/>
                      <a:pt x="284" y="435"/>
                      <a:pt x="306" y="414"/>
                    </a:cubicBezTo>
                    <a:cubicBezTo>
                      <a:pt x="320" y="401"/>
                      <a:pt x="330" y="386"/>
                      <a:pt x="336" y="370"/>
                    </a:cubicBezTo>
                    <a:cubicBezTo>
                      <a:pt x="348" y="340"/>
                      <a:pt x="348" y="307"/>
                      <a:pt x="336" y="277"/>
                    </a:cubicBezTo>
                    <a:cubicBezTo>
                      <a:pt x="323" y="243"/>
                      <a:pt x="296" y="217"/>
                      <a:pt x="262" y="204"/>
                    </a:cubicBezTo>
                    <a:cubicBezTo>
                      <a:pt x="229" y="192"/>
                      <a:pt x="192" y="193"/>
                      <a:pt x="161" y="207"/>
                    </a:cubicBezTo>
                    <a:cubicBezTo>
                      <a:pt x="130" y="220"/>
                      <a:pt x="105" y="245"/>
                      <a:pt x="92" y="276"/>
                    </a:cubicBezTo>
                    <a:cubicBezTo>
                      <a:pt x="82" y="302"/>
                      <a:pt x="80" y="331"/>
                      <a:pt x="88" y="358"/>
                    </a:cubicBezTo>
                    <a:cubicBezTo>
                      <a:pt x="103" y="410"/>
                      <a:pt x="150" y="447"/>
                      <a:pt x="204" y="450"/>
                    </a:cubicBezTo>
                    <a:cubicBezTo>
                      <a:pt x="211" y="451"/>
                      <a:pt x="218" y="451"/>
                      <a:pt x="224" y="450"/>
                    </a:cubicBezTo>
                    <a:close/>
                    <a:moveTo>
                      <a:pt x="210" y="355"/>
                    </a:moveTo>
                    <a:cubicBezTo>
                      <a:pt x="196" y="354"/>
                      <a:pt x="185" y="344"/>
                      <a:pt x="182" y="331"/>
                    </a:cubicBezTo>
                    <a:cubicBezTo>
                      <a:pt x="181" y="325"/>
                      <a:pt x="181" y="319"/>
                      <a:pt x="183" y="313"/>
                    </a:cubicBezTo>
                    <a:cubicBezTo>
                      <a:pt x="188" y="298"/>
                      <a:pt x="204" y="289"/>
                      <a:pt x="220" y="292"/>
                    </a:cubicBezTo>
                    <a:cubicBezTo>
                      <a:pt x="226" y="293"/>
                      <a:pt x="232" y="296"/>
                      <a:pt x="237" y="300"/>
                    </a:cubicBezTo>
                    <a:lnTo>
                      <a:pt x="239" y="302"/>
                    </a:lnTo>
                    <a:lnTo>
                      <a:pt x="240" y="302"/>
                    </a:lnTo>
                    <a:cubicBezTo>
                      <a:pt x="241" y="302"/>
                      <a:pt x="255" y="294"/>
                      <a:pt x="271" y="285"/>
                    </a:cubicBezTo>
                    <a:cubicBezTo>
                      <a:pt x="288" y="275"/>
                      <a:pt x="302" y="267"/>
                      <a:pt x="302" y="267"/>
                    </a:cubicBezTo>
                    <a:cubicBezTo>
                      <a:pt x="304" y="267"/>
                      <a:pt x="306" y="267"/>
                      <a:pt x="307" y="268"/>
                    </a:cubicBezTo>
                    <a:cubicBezTo>
                      <a:pt x="309" y="268"/>
                      <a:pt x="310" y="270"/>
                      <a:pt x="311" y="271"/>
                    </a:cubicBezTo>
                    <a:cubicBezTo>
                      <a:pt x="311" y="271"/>
                      <a:pt x="311" y="272"/>
                      <a:pt x="311" y="273"/>
                    </a:cubicBezTo>
                    <a:cubicBezTo>
                      <a:pt x="311" y="275"/>
                      <a:pt x="310" y="276"/>
                      <a:pt x="309" y="278"/>
                    </a:cubicBezTo>
                    <a:cubicBezTo>
                      <a:pt x="309" y="278"/>
                      <a:pt x="296" y="286"/>
                      <a:pt x="277" y="296"/>
                    </a:cubicBezTo>
                    <a:cubicBezTo>
                      <a:pt x="260" y="306"/>
                      <a:pt x="246" y="313"/>
                      <a:pt x="246" y="314"/>
                    </a:cubicBezTo>
                    <a:cubicBezTo>
                      <a:pt x="246" y="314"/>
                      <a:pt x="246" y="314"/>
                      <a:pt x="246" y="314"/>
                    </a:cubicBezTo>
                    <a:cubicBezTo>
                      <a:pt x="247" y="319"/>
                      <a:pt x="247" y="320"/>
                      <a:pt x="247" y="323"/>
                    </a:cubicBezTo>
                    <a:cubicBezTo>
                      <a:pt x="247" y="327"/>
                      <a:pt x="247" y="330"/>
                      <a:pt x="246" y="333"/>
                    </a:cubicBezTo>
                    <a:cubicBezTo>
                      <a:pt x="243" y="341"/>
                      <a:pt x="237" y="348"/>
                      <a:pt x="230" y="352"/>
                    </a:cubicBezTo>
                    <a:cubicBezTo>
                      <a:pt x="227" y="353"/>
                      <a:pt x="223" y="354"/>
                      <a:pt x="220" y="355"/>
                    </a:cubicBezTo>
                    <a:cubicBezTo>
                      <a:pt x="218" y="355"/>
                      <a:pt x="213" y="355"/>
                      <a:pt x="210" y="355"/>
                    </a:cubicBezTo>
                    <a:close/>
                  </a:path>
                </a:pathLst>
              </a:custGeom>
              <a:solidFill>
                <a:srgbClr val="292929"/>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2" name="Freeform 99"/>
              <p:cNvSpPr>
                <a:spLocks noChangeArrowheads="1"/>
              </p:cNvSpPr>
              <p:nvPr/>
            </p:nvSpPr>
            <p:spPr bwMode="auto">
              <a:xfrm>
                <a:off x="1010" y="1255"/>
                <a:ext cx="160" cy="215"/>
              </a:xfrm>
              <a:custGeom>
                <a:avLst/>
                <a:gdLst>
                  <a:gd name="T0" fmla="*/ 9 w 428"/>
                  <a:gd name="T1" fmla="*/ 558 h 560"/>
                  <a:gd name="T2" fmla="*/ 0 w 428"/>
                  <a:gd name="T3" fmla="*/ 549 h 560"/>
                  <a:gd name="T4" fmla="*/ 0 w 428"/>
                  <a:gd name="T5" fmla="*/ 527 h 560"/>
                  <a:gd name="T6" fmla="*/ 1 w 428"/>
                  <a:gd name="T7" fmla="*/ 526 h 560"/>
                  <a:gd name="T8" fmla="*/ 213 w 428"/>
                  <a:gd name="T9" fmla="*/ 518 h 560"/>
                  <a:gd name="T10" fmla="*/ 418 w 428"/>
                  <a:gd name="T11" fmla="*/ 518 h 560"/>
                  <a:gd name="T12" fmla="*/ 426 w 428"/>
                  <a:gd name="T13" fmla="*/ 527 h 560"/>
                  <a:gd name="T14" fmla="*/ 427 w 428"/>
                  <a:gd name="T15" fmla="*/ 549 h 560"/>
                  <a:gd name="T16" fmla="*/ 426 w 428"/>
                  <a:gd name="T17" fmla="*/ 549 h 560"/>
                  <a:gd name="T18" fmla="*/ 417 w 428"/>
                  <a:gd name="T19" fmla="*/ 558 h 560"/>
                  <a:gd name="T20" fmla="*/ 213 w 428"/>
                  <a:gd name="T21" fmla="*/ 559 h 560"/>
                  <a:gd name="T22" fmla="*/ 4 w 428"/>
                  <a:gd name="T23" fmla="*/ 503 h 560"/>
                  <a:gd name="T24" fmla="*/ 0 w 428"/>
                  <a:gd name="T25" fmla="*/ 498 h 560"/>
                  <a:gd name="T26" fmla="*/ 0 w 428"/>
                  <a:gd name="T27" fmla="*/ 496 h 560"/>
                  <a:gd name="T28" fmla="*/ 74 w 428"/>
                  <a:gd name="T29" fmla="*/ 160 h 560"/>
                  <a:gd name="T30" fmla="*/ 82 w 428"/>
                  <a:gd name="T31" fmla="*/ 152 h 560"/>
                  <a:gd name="T32" fmla="*/ 191 w 428"/>
                  <a:gd name="T33" fmla="*/ 152 h 560"/>
                  <a:gd name="T34" fmla="*/ 186 w 428"/>
                  <a:gd name="T35" fmla="*/ 125 h 560"/>
                  <a:gd name="T36" fmla="*/ 35 w 428"/>
                  <a:gd name="T37" fmla="*/ 20 h 560"/>
                  <a:gd name="T38" fmla="*/ 30 w 428"/>
                  <a:gd name="T39" fmla="*/ 0 h 560"/>
                  <a:gd name="T40" fmla="*/ 396 w 428"/>
                  <a:gd name="T41" fmla="*/ 0 h 560"/>
                  <a:gd name="T42" fmla="*/ 388 w 428"/>
                  <a:gd name="T43" fmla="*/ 27 h 560"/>
                  <a:gd name="T44" fmla="*/ 241 w 428"/>
                  <a:gd name="T45" fmla="*/ 125 h 560"/>
                  <a:gd name="T46" fmla="*/ 236 w 428"/>
                  <a:gd name="T47" fmla="*/ 152 h 560"/>
                  <a:gd name="T48" fmla="*/ 344 w 428"/>
                  <a:gd name="T49" fmla="*/ 152 h 560"/>
                  <a:gd name="T50" fmla="*/ 353 w 428"/>
                  <a:gd name="T51" fmla="*/ 161 h 560"/>
                  <a:gd name="T52" fmla="*/ 426 w 428"/>
                  <a:gd name="T53" fmla="*/ 496 h 560"/>
                  <a:gd name="T54" fmla="*/ 426 w 428"/>
                  <a:gd name="T55" fmla="*/ 498 h 560"/>
                  <a:gd name="T56" fmla="*/ 422 w 428"/>
                  <a:gd name="T57" fmla="*/ 503 h 560"/>
                  <a:gd name="T58" fmla="*/ 5 w 428"/>
                  <a:gd name="T59" fmla="*/ 503 h 560"/>
                  <a:gd name="T60" fmla="*/ 223 w 428"/>
                  <a:gd name="T61" fmla="*/ 451 h 560"/>
                  <a:gd name="T62" fmla="*/ 323 w 428"/>
                  <a:gd name="T63" fmla="*/ 253 h 560"/>
                  <a:gd name="T64" fmla="*/ 236 w 428"/>
                  <a:gd name="T65" fmla="*/ 197 h 560"/>
                  <a:gd name="T66" fmla="*/ 113 w 428"/>
                  <a:gd name="T67" fmla="*/ 241 h 560"/>
                  <a:gd name="T68" fmla="*/ 143 w 428"/>
                  <a:gd name="T69" fmla="*/ 431 h 560"/>
                  <a:gd name="T70" fmla="*/ 223 w 428"/>
                  <a:gd name="T71" fmla="*/ 451 h 560"/>
                  <a:gd name="T72" fmla="*/ 182 w 428"/>
                  <a:gd name="T73" fmla="*/ 334 h 560"/>
                  <a:gd name="T74" fmla="*/ 207 w 428"/>
                  <a:gd name="T75" fmla="*/ 292 h 560"/>
                  <a:gd name="T76" fmla="*/ 236 w 428"/>
                  <a:gd name="T77" fmla="*/ 300 h 560"/>
                  <a:gd name="T78" fmla="*/ 270 w 428"/>
                  <a:gd name="T79" fmla="*/ 285 h 560"/>
                  <a:gd name="T80" fmla="*/ 304 w 428"/>
                  <a:gd name="T81" fmla="*/ 267 h 560"/>
                  <a:gd name="T82" fmla="*/ 308 w 428"/>
                  <a:gd name="T83" fmla="*/ 278 h 560"/>
                  <a:gd name="T84" fmla="*/ 245 w 428"/>
                  <a:gd name="T85" fmla="*/ 313 h 560"/>
                  <a:gd name="T86" fmla="*/ 245 w 428"/>
                  <a:gd name="T87" fmla="*/ 317 h 560"/>
                  <a:gd name="T88" fmla="*/ 236 w 428"/>
                  <a:gd name="T89" fmla="*/ 34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8" h="560">
                    <a:moveTo>
                      <a:pt x="10" y="559"/>
                    </a:moveTo>
                    <a:cubicBezTo>
                      <a:pt x="10" y="558"/>
                      <a:pt x="10" y="558"/>
                      <a:pt x="9" y="558"/>
                    </a:cubicBezTo>
                    <a:cubicBezTo>
                      <a:pt x="5" y="558"/>
                      <a:pt x="1" y="553"/>
                      <a:pt x="0" y="549"/>
                    </a:cubicBezTo>
                    <a:cubicBezTo>
                      <a:pt x="0" y="548"/>
                      <a:pt x="0" y="548"/>
                      <a:pt x="0" y="549"/>
                    </a:cubicBezTo>
                    <a:cubicBezTo>
                      <a:pt x="0" y="549"/>
                      <a:pt x="0" y="545"/>
                      <a:pt x="0" y="538"/>
                    </a:cubicBezTo>
                    <a:cubicBezTo>
                      <a:pt x="0" y="532"/>
                      <a:pt x="0" y="527"/>
                      <a:pt x="0" y="527"/>
                    </a:cubicBezTo>
                    <a:cubicBezTo>
                      <a:pt x="0" y="528"/>
                      <a:pt x="0" y="528"/>
                      <a:pt x="0" y="528"/>
                    </a:cubicBezTo>
                    <a:cubicBezTo>
                      <a:pt x="0" y="527"/>
                      <a:pt x="0" y="526"/>
                      <a:pt x="1" y="526"/>
                    </a:cubicBezTo>
                    <a:cubicBezTo>
                      <a:pt x="2" y="522"/>
                      <a:pt x="4" y="520"/>
                      <a:pt x="8" y="518"/>
                    </a:cubicBezTo>
                    <a:cubicBezTo>
                      <a:pt x="9" y="518"/>
                      <a:pt x="15" y="518"/>
                      <a:pt x="213" y="518"/>
                    </a:cubicBezTo>
                    <a:lnTo>
                      <a:pt x="417" y="518"/>
                    </a:lnTo>
                    <a:lnTo>
                      <a:pt x="418" y="518"/>
                    </a:lnTo>
                    <a:cubicBezTo>
                      <a:pt x="422" y="520"/>
                      <a:pt x="425" y="523"/>
                      <a:pt x="426" y="527"/>
                    </a:cubicBezTo>
                    <a:cubicBezTo>
                      <a:pt x="426" y="528"/>
                      <a:pt x="426" y="528"/>
                      <a:pt x="426" y="527"/>
                    </a:cubicBezTo>
                    <a:cubicBezTo>
                      <a:pt x="427" y="527"/>
                      <a:pt x="427" y="527"/>
                      <a:pt x="427" y="528"/>
                    </a:cubicBezTo>
                    <a:cubicBezTo>
                      <a:pt x="427" y="529"/>
                      <a:pt x="427" y="547"/>
                      <a:pt x="427" y="549"/>
                    </a:cubicBezTo>
                    <a:cubicBezTo>
                      <a:pt x="427" y="549"/>
                      <a:pt x="427" y="550"/>
                      <a:pt x="426" y="549"/>
                    </a:cubicBezTo>
                    <a:cubicBezTo>
                      <a:pt x="426" y="548"/>
                      <a:pt x="426" y="549"/>
                      <a:pt x="426" y="549"/>
                    </a:cubicBezTo>
                    <a:cubicBezTo>
                      <a:pt x="426" y="551"/>
                      <a:pt x="425" y="554"/>
                      <a:pt x="423" y="555"/>
                    </a:cubicBezTo>
                    <a:cubicBezTo>
                      <a:pt x="422" y="557"/>
                      <a:pt x="419" y="558"/>
                      <a:pt x="417" y="558"/>
                    </a:cubicBezTo>
                    <a:cubicBezTo>
                      <a:pt x="416" y="558"/>
                      <a:pt x="416" y="558"/>
                      <a:pt x="417" y="559"/>
                    </a:cubicBezTo>
                    <a:cubicBezTo>
                      <a:pt x="417" y="559"/>
                      <a:pt x="326" y="559"/>
                      <a:pt x="213" y="559"/>
                    </a:cubicBezTo>
                    <a:cubicBezTo>
                      <a:pt x="101" y="559"/>
                      <a:pt x="9" y="559"/>
                      <a:pt x="10" y="559"/>
                    </a:cubicBezTo>
                    <a:close/>
                    <a:moveTo>
                      <a:pt x="4" y="503"/>
                    </a:moveTo>
                    <a:cubicBezTo>
                      <a:pt x="2" y="502"/>
                      <a:pt x="0" y="500"/>
                      <a:pt x="0" y="498"/>
                    </a:cubicBezTo>
                    <a:cubicBezTo>
                      <a:pt x="0" y="498"/>
                      <a:pt x="0" y="498"/>
                      <a:pt x="0" y="498"/>
                    </a:cubicBezTo>
                    <a:cubicBezTo>
                      <a:pt x="0" y="499"/>
                      <a:pt x="0" y="498"/>
                      <a:pt x="0" y="497"/>
                    </a:cubicBezTo>
                    <a:cubicBezTo>
                      <a:pt x="0" y="496"/>
                      <a:pt x="0" y="496"/>
                      <a:pt x="0" y="496"/>
                    </a:cubicBezTo>
                    <a:cubicBezTo>
                      <a:pt x="0" y="497"/>
                      <a:pt x="0" y="497"/>
                      <a:pt x="0" y="496"/>
                    </a:cubicBezTo>
                    <a:cubicBezTo>
                      <a:pt x="0" y="496"/>
                      <a:pt x="73" y="162"/>
                      <a:pt x="74" y="160"/>
                    </a:cubicBezTo>
                    <a:cubicBezTo>
                      <a:pt x="74" y="158"/>
                      <a:pt x="75" y="157"/>
                      <a:pt x="76" y="156"/>
                    </a:cubicBezTo>
                    <a:cubicBezTo>
                      <a:pt x="78" y="154"/>
                      <a:pt x="80" y="153"/>
                      <a:pt x="82" y="152"/>
                    </a:cubicBezTo>
                    <a:cubicBezTo>
                      <a:pt x="83" y="152"/>
                      <a:pt x="105" y="152"/>
                      <a:pt x="137" y="152"/>
                    </a:cubicBezTo>
                    <a:cubicBezTo>
                      <a:pt x="185" y="152"/>
                      <a:pt x="190" y="152"/>
                      <a:pt x="191" y="152"/>
                    </a:cubicBezTo>
                    <a:cubicBezTo>
                      <a:pt x="191" y="151"/>
                      <a:pt x="191" y="126"/>
                      <a:pt x="190" y="126"/>
                    </a:cubicBezTo>
                    <a:cubicBezTo>
                      <a:pt x="190" y="126"/>
                      <a:pt x="189" y="126"/>
                      <a:pt x="186" y="125"/>
                    </a:cubicBezTo>
                    <a:cubicBezTo>
                      <a:pt x="152" y="121"/>
                      <a:pt x="121" y="110"/>
                      <a:pt x="95" y="93"/>
                    </a:cubicBezTo>
                    <a:cubicBezTo>
                      <a:pt x="66" y="74"/>
                      <a:pt x="45" y="48"/>
                      <a:pt x="35" y="20"/>
                    </a:cubicBezTo>
                    <a:cubicBezTo>
                      <a:pt x="33" y="14"/>
                      <a:pt x="32" y="8"/>
                      <a:pt x="31" y="3"/>
                    </a:cubicBezTo>
                    <a:cubicBezTo>
                      <a:pt x="31" y="1"/>
                      <a:pt x="30" y="0"/>
                      <a:pt x="30" y="0"/>
                    </a:cubicBezTo>
                    <a:cubicBezTo>
                      <a:pt x="30" y="0"/>
                      <a:pt x="69" y="0"/>
                      <a:pt x="213" y="0"/>
                    </a:cubicBezTo>
                    <a:cubicBezTo>
                      <a:pt x="357" y="0"/>
                      <a:pt x="396" y="0"/>
                      <a:pt x="396" y="0"/>
                    </a:cubicBezTo>
                    <a:cubicBezTo>
                      <a:pt x="396" y="0"/>
                      <a:pt x="396" y="1"/>
                      <a:pt x="395" y="3"/>
                    </a:cubicBezTo>
                    <a:cubicBezTo>
                      <a:pt x="394" y="11"/>
                      <a:pt x="392" y="20"/>
                      <a:pt x="388" y="27"/>
                    </a:cubicBezTo>
                    <a:cubicBezTo>
                      <a:pt x="374" y="63"/>
                      <a:pt x="341" y="93"/>
                      <a:pt x="299" y="110"/>
                    </a:cubicBezTo>
                    <a:cubicBezTo>
                      <a:pt x="281" y="118"/>
                      <a:pt x="261" y="123"/>
                      <a:pt x="241" y="125"/>
                    </a:cubicBezTo>
                    <a:cubicBezTo>
                      <a:pt x="238" y="126"/>
                      <a:pt x="236" y="126"/>
                      <a:pt x="236" y="126"/>
                    </a:cubicBezTo>
                    <a:cubicBezTo>
                      <a:pt x="236" y="126"/>
                      <a:pt x="236" y="151"/>
                      <a:pt x="236" y="152"/>
                    </a:cubicBezTo>
                    <a:cubicBezTo>
                      <a:pt x="236" y="152"/>
                      <a:pt x="241" y="152"/>
                      <a:pt x="289" y="152"/>
                    </a:cubicBezTo>
                    <a:cubicBezTo>
                      <a:pt x="321" y="152"/>
                      <a:pt x="343" y="152"/>
                      <a:pt x="344" y="152"/>
                    </a:cubicBezTo>
                    <a:cubicBezTo>
                      <a:pt x="346" y="153"/>
                      <a:pt x="349" y="154"/>
                      <a:pt x="350" y="156"/>
                    </a:cubicBezTo>
                    <a:cubicBezTo>
                      <a:pt x="352" y="157"/>
                      <a:pt x="353" y="159"/>
                      <a:pt x="353" y="161"/>
                    </a:cubicBezTo>
                    <a:cubicBezTo>
                      <a:pt x="354" y="166"/>
                      <a:pt x="426" y="496"/>
                      <a:pt x="426" y="496"/>
                    </a:cubicBezTo>
                    <a:cubicBezTo>
                      <a:pt x="426" y="497"/>
                      <a:pt x="426" y="497"/>
                      <a:pt x="426" y="496"/>
                    </a:cubicBezTo>
                    <a:cubicBezTo>
                      <a:pt x="427" y="496"/>
                      <a:pt x="427" y="496"/>
                      <a:pt x="427" y="497"/>
                    </a:cubicBezTo>
                    <a:cubicBezTo>
                      <a:pt x="427" y="498"/>
                      <a:pt x="427" y="499"/>
                      <a:pt x="426" y="498"/>
                    </a:cubicBezTo>
                    <a:cubicBezTo>
                      <a:pt x="426" y="498"/>
                      <a:pt x="426" y="498"/>
                      <a:pt x="426" y="498"/>
                    </a:cubicBezTo>
                    <a:cubicBezTo>
                      <a:pt x="426" y="500"/>
                      <a:pt x="424" y="502"/>
                      <a:pt x="422" y="503"/>
                    </a:cubicBezTo>
                    <a:cubicBezTo>
                      <a:pt x="422" y="503"/>
                      <a:pt x="370" y="503"/>
                      <a:pt x="213" y="503"/>
                    </a:cubicBezTo>
                    <a:lnTo>
                      <a:pt x="5" y="503"/>
                    </a:lnTo>
                    <a:lnTo>
                      <a:pt x="4" y="503"/>
                    </a:lnTo>
                    <a:close/>
                    <a:moveTo>
                      <a:pt x="223" y="451"/>
                    </a:moveTo>
                    <a:cubicBezTo>
                      <a:pt x="283" y="446"/>
                      <a:pt x="332" y="403"/>
                      <a:pt x="342" y="346"/>
                    </a:cubicBezTo>
                    <a:cubicBezTo>
                      <a:pt x="348" y="314"/>
                      <a:pt x="341" y="281"/>
                      <a:pt x="323" y="253"/>
                    </a:cubicBezTo>
                    <a:cubicBezTo>
                      <a:pt x="318" y="246"/>
                      <a:pt x="314" y="241"/>
                      <a:pt x="307" y="234"/>
                    </a:cubicBezTo>
                    <a:cubicBezTo>
                      <a:pt x="288" y="215"/>
                      <a:pt x="263" y="202"/>
                      <a:pt x="236" y="197"/>
                    </a:cubicBezTo>
                    <a:cubicBezTo>
                      <a:pt x="199" y="191"/>
                      <a:pt x="162" y="200"/>
                      <a:pt x="132" y="223"/>
                    </a:cubicBezTo>
                    <a:cubicBezTo>
                      <a:pt x="126" y="227"/>
                      <a:pt x="118" y="235"/>
                      <a:pt x="113" y="241"/>
                    </a:cubicBezTo>
                    <a:cubicBezTo>
                      <a:pt x="88" y="270"/>
                      <a:pt x="77" y="308"/>
                      <a:pt x="84" y="346"/>
                    </a:cubicBezTo>
                    <a:cubicBezTo>
                      <a:pt x="90" y="381"/>
                      <a:pt x="112" y="412"/>
                      <a:pt x="143" y="431"/>
                    </a:cubicBezTo>
                    <a:cubicBezTo>
                      <a:pt x="162" y="443"/>
                      <a:pt x="185" y="450"/>
                      <a:pt x="209" y="451"/>
                    </a:cubicBezTo>
                    <a:cubicBezTo>
                      <a:pt x="212" y="451"/>
                      <a:pt x="220" y="451"/>
                      <a:pt x="223" y="451"/>
                    </a:cubicBezTo>
                    <a:close/>
                    <a:moveTo>
                      <a:pt x="209" y="355"/>
                    </a:moveTo>
                    <a:cubicBezTo>
                      <a:pt x="197" y="354"/>
                      <a:pt x="186" y="345"/>
                      <a:pt x="182" y="334"/>
                    </a:cubicBezTo>
                    <a:cubicBezTo>
                      <a:pt x="180" y="329"/>
                      <a:pt x="180" y="323"/>
                      <a:pt x="181" y="318"/>
                    </a:cubicBezTo>
                    <a:cubicBezTo>
                      <a:pt x="183" y="305"/>
                      <a:pt x="193" y="295"/>
                      <a:pt x="207" y="292"/>
                    </a:cubicBezTo>
                    <a:cubicBezTo>
                      <a:pt x="210" y="291"/>
                      <a:pt x="217" y="291"/>
                      <a:pt x="220" y="292"/>
                    </a:cubicBezTo>
                    <a:cubicBezTo>
                      <a:pt x="226" y="293"/>
                      <a:pt x="231" y="296"/>
                      <a:pt x="236" y="300"/>
                    </a:cubicBezTo>
                    <a:cubicBezTo>
                      <a:pt x="237" y="302"/>
                      <a:pt x="238" y="303"/>
                      <a:pt x="238" y="303"/>
                    </a:cubicBezTo>
                    <a:cubicBezTo>
                      <a:pt x="239" y="303"/>
                      <a:pt x="253" y="295"/>
                      <a:pt x="270" y="285"/>
                    </a:cubicBezTo>
                    <a:cubicBezTo>
                      <a:pt x="287" y="276"/>
                      <a:pt x="301" y="268"/>
                      <a:pt x="302" y="267"/>
                    </a:cubicBezTo>
                    <a:cubicBezTo>
                      <a:pt x="302" y="267"/>
                      <a:pt x="303" y="267"/>
                      <a:pt x="304" y="267"/>
                    </a:cubicBezTo>
                    <a:cubicBezTo>
                      <a:pt x="308" y="267"/>
                      <a:pt x="311" y="272"/>
                      <a:pt x="309" y="276"/>
                    </a:cubicBezTo>
                    <a:cubicBezTo>
                      <a:pt x="309" y="277"/>
                      <a:pt x="308" y="277"/>
                      <a:pt x="308" y="278"/>
                    </a:cubicBezTo>
                    <a:cubicBezTo>
                      <a:pt x="307" y="278"/>
                      <a:pt x="293" y="286"/>
                      <a:pt x="277" y="295"/>
                    </a:cubicBezTo>
                    <a:cubicBezTo>
                      <a:pt x="260" y="305"/>
                      <a:pt x="246" y="313"/>
                      <a:pt x="245" y="313"/>
                    </a:cubicBezTo>
                    <a:cubicBezTo>
                      <a:pt x="245" y="313"/>
                      <a:pt x="245" y="314"/>
                      <a:pt x="245" y="314"/>
                    </a:cubicBezTo>
                    <a:cubicBezTo>
                      <a:pt x="245" y="315"/>
                      <a:pt x="245" y="316"/>
                      <a:pt x="245" y="317"/>
                    </a:cubicBezTo>
                    <a:cubicBezTo>
                      <a:pt x="246" y="320"/>
                      <a:pt x="246" y="325"/>
                      <a:pt x="245" y="329"/>
                    </a:cubicBezTo>
                    <a:cubicBezTo>
                      <a:pt x="244" y="335"/>
                      <a:pt x="241" y="342"/>
                      <a:pt x="236" y="346"/>
                    </a:cubicBezTo>
                    <a:cubicBezTo>
                      <a:pt x="229" y="353"/>
                      <a:pt x="219" y="356"/>
                      <a:pt x="209" y="355"/>
                    </a:cubicBezTo>
                    <a:close/>
                  </a:path>
                </a:pathLst>
              </a:custGeom>
              <a:solidFill>
                <a:srgbClr val="1F1F1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103" name="Group 100"/>
            <p:cNvGrpSpPr>
              <a:grpSpLocks/>
            </p:cNvGrpSpPr>
            <p:nvPr/>
          </p:nvGrpSpPr>
          <p:grpSpPr bwMode="auto">
            <a:xfrm>
              <a:off x="1819258" y="3859140"/>
              <a:ext cx="381663" cy="512858"/>
              <a:chOff x="750" y="1255"/>
              <a:chExt cx="160" cy="215"/>
            </a:xfrm>
          </p:grpSpPr>
          <p:sp>
            <p:nvSpPr>
              <p:cNvPr id="104" name="Freeform 101"/>
              <p:cNvSpPr>
                <a:spLocks noChangeArrowheads="1"/>
              </p:cNvSpPr>
              <p:nvPr/>
            </p:nvSpPr>
            <p:spPr bwMode="auto">
              <a:xfrm>
                <a:off x="750" y="1255"/>
                <a:ext cx="160" cy="215"/>
              </a:xfrm>
              <a:custGeom>
                <a:avLst/>
                <a:gdLst>
                  <a:gd name="T0" fmla="*/ 4 w 429"/>
                  <a:gd name="T1" fmla="*/ 556 h 560"/>
                  <a:gd name="T2" fmla="*/ 0 w 429"/>
                  <a:gd name="T3" fmla="*/ 538 h 560"/>
                  <a:gd name="T4" fmla="*/ 9 w 429"/>
                  <a:gd name="T5" fmla="*/ 517 h 560"/>
                  <a:gd name="T6" fmla="*/ 419 w 429"/>
                  <a:gd name="T7" fmla="*/ 517 h 560"/>
                  <a:gd name="T8" fmla="*/ 428 w 429"/>
                  <a:gd name="T9" fmla="*/ 538 h 560"/>
                  <a:gd name="T10" fmla="*/ 425 w 429"/>
                  <a:gd name="T11" fmla="*/ 556 h 560"/>
                  <a:gd name="T12" fmla="*/ 9 w 429"/>
                  <a:gd name="T13" fmla="*/ 559 h 560"/>
                  <a:gd name="T14" fmla="*/ 0 w 429"/>
                  <a:gd name="T15" fmla="*/ 497 h 560"/>
                  <a:gd name="T16" fmla="*/ 74 w 429"/>
                  <a:gd name="T17" fmla="*/ 159 h 560"/>
                  <a:gd name="T18" fmla="*/ 82 w 429"/>
                  <a:gd name="T19" fmla="*/ 152 h 560"/>
                  <a:gd name="T20" fmla="*/ 191 w 429"/>
                  <a:gd name="T21" fmla="*/ 139 h 560"/>
                  <a:gd name="T22" fmla="*/ 187 w 429"/>
                  <a:gd name="T23" fmla="*/ 126 h 560"/>
                  <a:gd name="T24" fmla="*/ 34 w 429"/>
                  <a:gd name="T25" fmla="*/ 15 h 560"/>
                  <a:gd name="T26" fmla="*/ 214 w 429"/>
                  <a:gd name="T27" fmla="*/ 0 h 560"/>
                  <a:gd name="T28" fmla="*/ 395 w 429"/>
                  <a:gd name="T29" fmla="*/ 15 h 560"/>
                  <a:gd name="T30" fmla="*/ 242 w 429"/>
                  <a:gd name="T31" fmla="*/ 126 h 560"/>
                  <a:gd name="T32" fmla="*/ 238 w 429"/>
                  <a:gd name="T33" fmla="*/ 139 h 560"/>
                  <a:gd name="T34" fmla="*/ 346 w 429"/>
                  <a:gd name="T35" fmla="*/ 152 h 560"/>
                  <a:gd name="T36" fmla="*/ 352 w 429"/>
                  <a:gd name="T37" fmla="*/ 155 h 560"/>
                  <a:gd name="T38" fmla="*/ 428 w 429"/>
                  <a:gd name="T39" fmla="*/ 494 h 560"/>
                  <a:gd name="T40" fmla="*/ 423 w 429"/>
                  <a:gd name="T41" fmla="*/ 504 h 560"/>
                  <a:gd name="T42" fmla="*/ 5 w 429"/>
                  <a:gd name="T43" fmla="*/ 504 h 560"/>
                  <a:gd name="T44" fmla="*/ 262 w 429"/>
                  <a:gd name="T45" fmla="*/ 441 h 560"/>
                  <a:gd name="T46" fmla="*/ 341 w 429"/>
                  <a:gd name="T47" fmla="*/ 352 h 560"/>
                  <a:gd name="T48" fmla="*/ 257 w 429"/>
                  <a:gd name="T49" fmla="*/ 203 h 560"/>
                  <a:gd name="T50" fmla="*/ 89 w 429"/>
                  <a:gd name="T51" fmla="*/ 289 h 560"/>
                  <a:gd name="T52" fmla="*/ 97 w 429"/>
                  <a:gd name="T53" fmla="*/ 378 h 560"/>
                  <a:gd name="T54" fmla="*/ 221 w 429"/>
                  <a:gd name="T55" fmla="*/ 450 h 560"/>
                  <a:gd name="T56" fmla="*/ 181 w 429"/>
                  <a:gd name="T57" fmla="*/ 328 h 560"/>
                  <a:gd name="T58" fmla="*/ 191 w 429"/>
                  <a:gd name="T59" fmla="*/ 299 h 560"/>
                  <a:gd name="T60" fmla="*/ 220 w 429"/>
                  <a:gd name="T61" fmla="*/ 291 h 560"/>
                  <a:gd name="T62" fmla="*/ 240 w 429"/>
                  <a:gd name="T63" fmla="*/ 302 h 560"/>
                  <a:gd name="T64" fmla="*/ 303 w 429"/>
                  <a:gd name="T65" fmla="*/ 266 h 560"/>
                  <a:gd name="T66" fmla="*/ 312 w 429"/>
                  <a:gd name="T67" fmla="*/ 273 h 560"/>
                  <a:gd name="T68" fmla="*/ 309 w 429"/>
                  <a:gd name="T69" fmla="*/ 278 h 560"/>
                  <a:gd name="T70" fmla="*/ 247 w 429"/>
                  <a:gd name="T71" fmla="*/ 314 h 560"/>
                  <a:gd name="T72" fmla="*/ 247 w 429"/>
                  <a:gd name="T73" fmla="*/ 328 h 560"/>
                  <a:gd name="T74" fmla="*/ 217 w 429"/>
                  <a:gd name="T75" fmla="*/ 35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9" h="560">
                    <a:moveTo>
                      <a:pt x="9" y="559"/>
                    </a:moveTo>
                    <a:cubicBezTo>
                      <a:pt x="7" y="558"/>
                      <a:pt x="5" y="557"/>
                      <a:pt x="4" y="556"/>
                    </a:cubicBezTo>
                    <a:cubicBezTo>
                      <a:pt x="2" y="554"/>
                      <a:pt x="1" y="552"/>
                      <a:pt x="1" y="550"/>
                    </a:cubicBezTo>
                    <a:cubicBezTo>
                      <a:pt x="0" y="549"/>
                      <a:pt x="0" y="545"/>
                      <a:pt x="0" y="538"/>
                    </a:cubicBezTo>
                    <a:cubicBezTo>
                      <a:pt x="0" y="527"/>
                      <a:pt x="0" y="525"/>
                      <a:pt x="2" y="523"/>
                    </a:cubicBezTo>
                    <a:cubicBezTo>
                      <a:pt x="3" y="521"/>
                      <a:pt x="6" y="518"/>
                      <a:pt x="9" y="517"/>
                    </a:cubicBezTo>
                    <a:cubicBezTo>
                      <a:pt x="10" y="517"/>
                      <a:pt x="28" y="517"/>
                      <a:pt x="214" y="517"/>
                    </a:cubicBezTo>
                    <a:cubicBezTo>
                      <a:pt x="401" y="517"/>
                      <a:pt x="418" y="517"/>
                      <a:pt x="419" y="517"/>
                    </a:cubicBezTo>
                    <a:cubicBezTo>
                      <a:pt x="422" y="518"/>
                      <a:pt x="425" y="521"/>
                      <a:pt x="427" y="523"/>
                    </a:cubicBezTo>
                    <a:cubicBezTo>
                      <a:pt x="428" y="525"/>
                      <a:pt x="428" y="526"/>
                      <a:pt x="428" y="538"/>
                    </a:cubicBezTo>
                    <a:cubicBezTo>
                      <a:pt x="428" y="545"/>
                      <a:pt x="428" y="549"/>
                      <a:pt x="428" y="550"/>
                    </a:cubicBezTo>
                    <a:cubicBezTo>
                      <a:pt x="427" y="552"/>
                      <a:pt x="426" y="554"/>
                      <a:pt x="425" y="556"/>
                    </a:cubicBezTo>
                    <a:cubicBezTo>
                      <a:pt x="423" y="557"/>
                      <a:pt x="421" y="558"/>
                      <a:pt x="419" y="559"/>
                    </a:cubicBezTo>
                    <a:cubicBezTo>
                      <a:pt x="417" y="559"/>
                      <a:pt x="11" y="559"/>
                      <a:pt x="9" y="559"/>
                    </a:cubicBezTo>
                    <a:close/>
                    <a:moveTo>
                      <a:pt x="5" y="504"/>
                    </a:moveTo>
                    <a:cubicBezTo>
                      <a:pt x="2" y="503"/>
                      <a:pt x="0" y="500"/>
                      <a:pt x="0" y="497"/>
                    </a:cubicBezTo>
                    <a:cubicBezTo>
                      <a:pt x="1" y="496"/>
                      <a:pt x="1" y="494"/>
                      <a:pt x="1" y="494"/>
                    </a:cubicBezTo>
                    <a:cubicBezTo>
                      <a:pt x="1" y="492"/>
                      <a:pt x="73" y="160"/>
                      <a:pt x="74" y="159"/>
                    </a:cubicBezTo>
                    <a:cubicBezTo>
                      <a:pt x="75" y="156"/>
                      <a:pt x="77" y="153"/>
                      <a:pt x="81" y="152"/>
                    </a:cubicBezTo>
                    <a:lnTo>
                      <a:pt x="82" y="152"/>
                    </a:lnTo>
                    <a:lnTo>
                      <a:pt x="191" y="151"/>
                    </a:lnTo>
                    <a:lnTo>
                      <a:pt x="191" y="139"/>
                    </a:lnTo>
                    <a:cubicBezTo>
                      <a:pt x="191" y="132"/>
                      <a:pt x="191" y="127"/>
                      <a:pt x="191" y="127"/>
                    </a:cubicBezTo>
                    <a:cubicBezTo>
                      <a:pt x="190" y="127"/>
                      <a:pt x="189" y="126"/>
                      <a:pt x="187" y="126"/>
                    </a:cubicBezTo>
                    <a:cubicBezTo>
                      <a:pt x="143" y="121"/>
                      <a:pt x="103" y="104"/>
                      <a:pt x="74" y="77"/>
                    </a:cubicBezTo>
                    <a:cubicBezTo>
                      <a:pt x="54" y="59"/>
                      <a:pt x="40" y="38"/>
                      <a:pt x="34" y="15"/>
                    </a:cubicBezTo>
                    <a:cubicBezTo>
                      <a:pt x="32" y="10"/>
                      <a:pt x="30" y="1"/>
                      <a:pt x="31" y="0"/>
                    </a:cubicBezTo>
                    <a:cubicBezTo>
                      <a:pt x="31" y="0"/>
                      <a:pt x="34" y="0"/>
                      <a:pt x="214" y="0"/>
                    </a:cubicBezTo>
                    <a:cubicBezTo>
                      <a:pt x="394" y="0"/>
                      <a:pt x="397" y="0"/>
                      <a:pt x="398" y="0"/>
                    </a:cubicBezTo>
                    <a:cubicBezTo>
                      <a:pt x="398" y="1"/>
                      <a:pt x="396" y="10"/>
                      <a:pt x="395" y="15"/>
                    </a:cubicBezTo>
                    <a:cubicBezTo>
                      <a:pt x="388" y="38"/>
                      <a:pt x="374" y="59"/>
                      <a:pt x="354" y="77"/>
                    </a:cubicBezTo>
                    <a:cubicBezTo>
                      <a:pt x="326" y="104"/>
                      <a:pt x="286" y="121"/>
                      <a:pt x="242" y="126"/>
                    </a:cubicBezTo>
                    <a:cubicBezTo>
                      <a:pt x="240" y="126"/>
                      <a:pt x="238" y="127"/>
                      <a:pt x="238" y="127"/>
                    </a:cubicBezTo>
                    <a:cubicBezTo>
                      <a:pt x="238" y="127"/>
                      <a:pt x="238" y="132"/>
                      <a:pt x="238" y="139"/>
                    </a:cubicBezTo>
                    <a:lnTo>
                      <a:pt x="238" y="151"/>
                    </a:lnTo>
                    <a:lnTo>
                      <a:pt x="346" y="152"/>
                    </a:lnTo>
                    <a:lnTo>
                      <a:pt x="348" y="152"/>
                    </a:lnTo>
                    <a:cubicBezTo>
                      <a:pt x="350" y="153"/>
                      <a:pt x="351" y="154"/>
                      <a:pt x="352" y="155"/>
                    </a:cubicBezTo>
                    <a:cubicBezTo>
                      <a:pt x="354" y="157"/>
                      <a:pt x="354" y="158"/>
                      <a:pt x="355" y="160"/>
                    </a:cubicBezTo>
                    <a:cubicBezTo>
                      <a:pt x="356" y="163"/>
                      <a:pt x="427" y="493"/>
                      <a:pt x="428" y="494"/>
                    </a:cubicBezTo>
                    <a:cubicBezTo>
                      <a:pt x="428" y="500"/>
                      <a:pt x="428" y="502"/>
                      <a:pt x="424" y="503"/>
                    </a:cubicBezTo>
                    <a:lnTo>
                      <a:pt x="423" y="504"/>
                    </a:lnTo>
                    <a:lnTo>
                      <a:pt x="215" y="504"/>
                    </a:lnTo>
                    <a:cubicBezTo>
                      <a:pt x="50" y="504"/>
                      <a:pt x="6" y="504"/>
                      <a:pt x="5" y="504"/>
                    </a:cubicBezTo>
                    <a:close/>
                    <a:moveTo>
                      <a:pt x="221" y="450"/>
                    </a:moveTo>
                    <a:cubicBezTo>
                      <a:pt x="236" y="449"/>
                      <a:pt x="249" y="446"/>
                      <a:pt x="262" y="441"/>
                    </a:cubicBezTo>
                    <a:cubicBezTo>
                      <a:pt x="267" y="439"/>
                      <a:pt x="276" y="435"/>
                      <a:pt x="280" y="433"/>
                    </a:cubicBezTo>
                    <a:cubicBezTo>
                      <a:pt x="311" y="415"/>
                      <a:pt x="333" y="386"/>
                      <a:pt x="341" y="352"/>
                    </a:cubicBezTo>
                    <a:cubicBezTo>
                      <a:pt x="345" y="336"/>
                      <a:pt x="346" y="317"/>
                      <a:pt x="342" y="301"/>
                    </a:cubicBezTo>
                    <a:cubicBezTo>
                      <a:pt x="334" y="256"/>
                      <a:pt x="301" y="218"/>
                      <a:pt x="257" y="203"/>
                    </a:cubicBezTo>
                    <a:cubicBezTo>
                      <a:pt x="229" y="194"/>
                      <a:pt x="199" y="194"/>
                      <a:pt x="172" y="203"/>
                    </a:cubicBezTo>
                    <a:cubicBezTo>
                      <a:pt x="131" y="217"/>
                      <a:pt x="100" y="249"/>
                      <a:pt x="89" y="289"/>
                    </a:cubicBezTo>
                    <a:cubicBezTo>
                      <a:pt x="85" y="300"/>
                      <a:pt x="84" y="311"/>
                      <a:pt x="84" y="323"/>
                    </a:cubicBezTo>
                    <a:cubicBezTo>
                      <a:pt x="84" y="343"/>
                      <a:pt x="88" y="361"/>
                      <a:pt x="97" y="378"/>
                    </a:cubicBezTo>
                    <a:cubicBezTo>
                      <a:pt x="110" y="405"/>
                      <a:pt x="132" y="426"/>
                      <a:pt x="160" y="439"/>
                    </a:cubicBezTo>
                    <a:cubicBezTo>
                      <a:pt x="178" y="447"/>
                      <a:pt x="201" y="451"/>
                      <a:pt x="221" y="450"/>
                    </a:cubicBezTo>
                    <a:close/>
                    <a:moveTo>
                      <a:pt x="211" y="356"/>
                    </a:moveTo>
                    <a:cubicBezTo>
                      <a:pt x="196" y="355"/>
                      <a:pt x="183" y="343"/>
                      <a:pt x="181" y="328"/>
                    </a:cubicBezTo>
                    <a:cubicBezTo>
                      <a:pt x="180" y="325"/>
                      <a:pt x="181" y="319"/>
                      <a:pt x="181" y="317"/>
                    </a:cubicBezTo>
                    <a:cubicBezTo>
                      <a:pt x="183" y="310"/>
                      <a:pt x="186" y="304"/>
                      <a:pt x="191" y="299"/>
                    </a:cubicBezTo>
                    <a:cubicBezTo>
                      <a:pt x="196" y="295"/>
                      <a:pt x="201" y="292"/>
                      <a:pt x="207" y="291"/>
                    </a:cubicBezTo>
                    <a:cubicBezTo>
                      <a:pt x="211" y="290"/>
                      <a:pt x="217" y="290"/>
                      <a:pt x="220" y="291"/>
                    </a:cubicBezTo>
                    <a:cubicBezTo>
                      <a:pt x="227" y="292"/>
                      <a:pt x="233" y="295"/>
                      <a:pt x="238" y="300"/>
                    </a:cubicBezTo>
                    <a:lnTo>
                      <a:pt x="240" y="302"/>
                    </a:lnTo>
                    <a:lnTo>
                      <a:pt x="271" y="284"/>
                    </a:lnTo>
                    <a:cubicBezTo>
                      <a:pt x="292" y="272"/>
                      <a:pt x="302" y="267"/>
                      <a:pt x="303" y="266"/>
                    </a:cubicBezTo>
                    <a:cubicBezTo>
                      <a:pt x="305" y="266"/>
                      <a:pt x="308" y="267"/>
                      <a:pt x="310" y="269"/>
                    </a:cubicBezTo>
                    <a:cubicBezTo>
                      <a:pt x="311" y="270"/>
                      <a:pt x="311" y="271"/>
                      <a:pt x="312" y="273"/>
                    </a:cubicBezTo>
                    <a:cubicBezTo>
                      <a:pt x="312" y="275"/>
                      <a:pt x="312" y="275"/>
                      <a:pt x="311" y="276"/>
                    </a:cubicBezTo>
                    <a:cubicBezTo>
                      <a:pt x="311" y="277"/>
                      <a:pt x="310" y="278"/>
                      <a:pt x="309" y="278"/>
                    </a:cubicBezTo>
                    <a:cubicBezTo>
                      <a:pt x="309" y="279"/>
                      <a:pt x="295" y="286"/>
                      <a:pt x="277" y="297"/>
                    </a:cubicBezTo>
                    <a:cubicBezTo>
                      <a:pt x="248" y="313"/>
                      <a:pt x="247" y="314"/>
                      <a:pt x="247" y="314"/>
                    </a:cubicBezTo>
                    <a:cubicBezTo>
                      <a:pt x="247" y="315"/>
                      <a:pt x="247" y="316"/>
                      <a:pt x="247" y="317"/>
                    </a:cubicBezTo>
                    <a:cubicBezTo>
                      <a:pt x="248" y="319"/>
                      <a:pt x="248" y="325"/>
                      <a:pt x="247" y="328"/>
                    </a:cubicBezTo>
                    <a:cubicBezTo>
                      <a:pt x="247" y="332"/>
                      <a:pt x="246" y="334"/>
                      <a:pt x="244" y="337"/>
                    </a:cubicBezTo>
                    <a:cubicBezTo>
                      <a:pt x="239" y="348"/>
                      <a:pt x="229" y="355"/>
                      <a:pt x="217" y="356"/>
                    </a:cubicBezTo>
                    <a:cubicBezTo>
                      <a:pt x="214" y="356"/>
                      <a:pt x="214" y="356"/>
                      <a:pt x="211" y="356"/>
                    </a:cubicBezTo>
                    <a:close/>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5" name="Freeform 102"/>
              <p:cNvSpPr>
                <a:spLocks noChangeArrowheads="1"/>
              </p:cNvSpPr>
              <p:nvPr/>
            </p:nvSpPr>
            <p:spPr bwMode="auto">
              <a:xfrm>
                <a:off x="750" y="1255"/>
                <a:ext cx="160" cy="215"/>
              </a:xfrm>
              <a:custGeom>
                <a:avLst/>
                <a:gdLst>
                  <a:gd name="T0" fmla="*/ 1 w 429"/>
                  <a:gd name="T1" fmla="*/ 550 h 560"/>
                  <a:gd name="T2" fmla="*/ 9 w 429"/>
                  <a:gd name="T3" fmla="*/ 518 h 560"/>
                  <a:gd name="T4" fmla="*/ 419 w 429"/>
                  <a:gd name="T5" fmla="*/ 518 h 560"/>
                  <a:gd name="T6" fmla="*/ 428 w 429"/>
                  <a:gd name="T7" fmla="*/ 550 h 560"/>
                  <a:gd name="T8" fmla="*/ 214 w 429"/>
                  <a:gd name="T9" fmla="*/ 559 h 560"/>
                  <a:gd name="T10" fmla="*/ 5 w 429"/>
                  <a:gd name="T11" fmla="*/ 503 h 560"/>
                  <a:gd name="T12" fmla="*/ 1 w 429"/>
                  <a:gd name="T13" fmla="*/ 494 h 560"/>
                  <a:gd name="T14" fmla="*/ 81 w 429"/>
                  <a:gd name="T15" fmla="*/ 152 h 560"/>
                  <a:gd name="T16" fmla="*/ 136 w 429"/>
                  <a:gd name="T17" fmla="*/ 152 h 560"/>
                  <a:gd name="T18" fmla="*/ 191 w 429"/>
                  <a:gd name="T19" fmla="*/ 139 h 560"/>
                  <a:gd name="T20" fmla="*/ 188 w 429"/>
                  <a:gd name="T21" fmla="*/ 126 h 560"/>
                  <a:gd name="T22" fmla="*/ 34 w 429"/>
                  <a:gd name="T23" fmla="*/ 15 h 560"/>
                  <a:gd name="T24" fmla="*/ 31 w 429"/>
                  <a:gd name="T25" fmla="*/ 0 h 560"/>
                  <a:gd name="T26" fmla="*/ 397 w 429"/>
                  <a:gd name="T27" fmla="*/ 1 h 560"/>
                  <a:gd name="T28" fmla="*/ 361 w 429"/>
                  <a:gd name="T29" fmla="*/ 71 h 560"/>
                  <a:gd name="T30" fmla="*/ 241 w 429"/>
                  <a:gd name="T31" fmla="*/ 126 h 560"/>
                  <a:gd name="T32" fmla="*/ 237 w 429"/>
                  <a:gd name="T33" fmla="*/ 139 h 560"/>
                  <a:gd name="T34" fmla="*/ 292 w 429"/>
                  <a:gd name="T35" fmla="*/ 152 h 560"/>
                  <a:gd name="T36" fmla="*/ 347 w 429"/>
                  <a:gd name="T37" fmla="*/ 152 h 560"/>
                  <a:gd name="T38" fmla="*/ 428 w 429"/>
                  <a:gd name="T39" fmla="*/ 494 h 560"/>
                  <a:gd name="T40" fmla="*/ 423 w 429"/>
                  <a:gd name="T41" fmla="*/ 503 h 560"/>
                  <a:gd name="T42" fmla="*/ 225 w 429"/>
                  <a:gd name="T43" fmla="*/ 450 h 560"/>
                  <a:gd name="T44" fmla="*/ 341 w 429"/>
                  <a:gd name="T45" fmla="*/ 352 h 560"/>
                  <a:gd name="T46" fmla="*/ 290 w 429"/>
                  <a:gd name="T47" fmla="*/ 220 h 560"/>
                  <a:gd name="T48" fmla="*/ 93 w 429"/>
                  <a:gd name="T49" fmla="*/ 277 h 560"/>
                  <a:gd name="T50" fmla="*/ 96 w 429"/>
                  <a:gd name="T51" fmla="*/ 378 h 560"/>
                  <a:gd name="T52" fmla="*/ 178 w 429"/>
                  <a:gd name="T53" fmla="*/ 445 h 560"/>
                  <a:gd name="T54" fmla="*/ 225 w 429"/>
                  <a:gd name="T55" fmla="*/ 450 h 560"/>
                  <a:gd name="T56" fmla="*/ 199 w 429"/>
                  <a:gd name="T57" fmla="*/ 352 h 560"/>
                  <a:gd name="T58" fmla="*/ 182 w 429"/>
                  <a:gd name="T59" fmla="*/ 315 h 560"/>
                  <a:gd name="T60" fmla="*/ 238 w 429"/>
                  <a:gd name="T61" fmla="*/ 300 h 560"/>
                  <a:gd name="T62" fmla="*/ 271 w 429"/>
                  <a:gd name="T63" fmla="*/ 284 h 560"/>
                  <a:gd name="T64" fmla="*/ 309 w 429"/>
                  <a:gd name="T65" fmla="*/ 268 h 560"/>
                  <a:gd name="T66" fmla="*/ 277 w 429"/>
                  <a:gd name="T67" fmla="*/ 296 h 560"/>
                  <a:gd name="T68" fmla="*/ 247 w 429"/>
                  <a:gd name="T69" fmla="*/ 316 h 560"/>
                  <a:gd name="T70" fmla="*/ 225 w 429"/>
                  <a:gd name="T71" fmla="*/ 354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9" h="560">
                    <a:moveTo>
                      <a:pt x="9" y="559"/>
                    </a:moveTo>
                    <a:cubicBezTo>
                      <a:pt x="5" y="558"/>
                      <a:pt x="2" y="554"/>
                      <a:pt x="1" y="550"/>
                    </a:cubicBezTo>
                    <a:cubicBezTo>
                      <a:pt x="0" y="548"/>
                      <a:pt x="0" y="528"/>
                      <a:pt x="1" y="526"/>
                    </a:cubicBezTo>
                    <a:cubicBezTo>
                      <a:pt x="2" y="522"/>
                      <a:pt x="5" y="519"/>
                      <a:pt x="9" y="518"/>
                    </a:cubicBezTo>
                    <a:cubicBezTo>
                      <a:pt x="10" y="517"/>
                      <a:pt x="28" y="517"/>
                      <a:pt x="214" y="517"/>
                    </a:cubicBezTo>
                    <a:cubicBezTo>
                      <a:pt x="400" y="517"/>
                      <a:pt x="418" y="517"/>
                      <a:pt x="419" y="518"/>
                    </a:cubicBezTo>
                    <a:cubicBezTo>
                      <a:pt x="423" y="519"/>
                      <a:pt x="427" y="522"/>
                      <a:pt x="428" y="526"/>
                    </a:cubicBezTo>
                    <a:cubicBezTo>
                      <a:pt x="428" y="528"/>
                      <a:pt x="428" y="548"/>
                      <a:pt x="428" y="550"/>
                    </a:cubicBezTo>
                    <a:cubicBezTo>
                      <a:pt x="427" y="554"/>
                      <a:pt x="423" y="558"/>
                      <a:pt x="419" y="559"/>
                    </a:cubicBezTo>
                    <a:cubicBezTo>
                      <a:pt x="418" y="559"/>
                      <a:pt x="398" y="559"/>
                      <a:pt x="214" y="559"/>
                    </a:cubicBezTo>
                    <a:cubicBezTo>
                      <a:pt x="40" y="559"/>
                      <a:pt x="10" y="559"/>
                      <a:pt x="9" y="559"/>
                    </a:cubicBezTo>
                    <a:close/>
                    <a:moveTo>
                      <a:pt x="5" y="503"/>
                    </a:moveTo>
                    <a:cubicBezTo>
                      <a:pt x="3" y="503"/>
                      <a:pt x="1" y="501"/>
                      <a:pt x="1" y="499"/>
                    </a:cubicBezTo>
                    <a:cubicBezTo>
                      <a:pt x="0" y="498"/>
                      <a:pt x="0" y="497"/>
                      <a:pt x="1" y="494"/>
                    </a:cubicBezTo>
                    <a:cubicBezTo>
                      <a:pt x="2" y="490"/>
                      <a:pt x="74" y="160"/>
                      <a:pt x="74" y="159"/>
                    </a:cubicBezTo>
                    <a:cubicBezTo>
                      <a:pt x="75" y="156"/>
                      <a:pt x="78" y="153"/>
                      <a:pt x="81" y="152"/>
                    </a:cubicBezTo>
                    <a:lnTo>
                      <a:pt x="83" y="152"/>
                    </a:lnTo>
                    <a:lnTo>
                      <a:pt x="136" y="152"/>
                    </a:lnTo>
                    <a:cubicBezTo>
                      <a:pt x="166" y="152"/>
                      <a:pt x="191" y="152"/>
                      <a:pt x="191" y="151"/>
                    </a:cubicBezTo>
                    <a:cubicBezTo>
                      <a:pt x="191" y="151"/>
                      <a:pt x="191" y="149"/>
                      <a:pt x="191" y="139"/>
                    </a:cubicBezTo>
                    <a:lnTo>
                      <a:pt x="191" y="126"/>
                    </a:lnTo>
                    <a:lnTo>
                      <a:pt x="188" y="126"/>
                    </a:lnTo>
                    <a:cubicBezTo>
                      <a:pt x="167" y="124"/>
                      <a:pt x="148" y="119"/>
                      <a:pt x="129" y="111"/>
                    </a:cubicBezTo>
                    <a:cubicBezTo>
                      <a:pt x="81" y="92"/>
                      <a:pt x="46" y="56"/>
                      <a:pt x="34" y="15"/>
                    </a:cubicBezTo>
                    <a:cubicBezTo>
                      <a:pt x="33" y="10"/>
                      <a:pt x="31" y="2"/>
                      <a:pt x="31" y="0"/>
                    </a:cubicBezTo>
                    <a:lnTo>
                      <a:pt x="397" y="0"/>
                    </a:lnTo>
                    <a:lnTo>
                      <a:pt x="397" y="1"/>
                    </a:lnTo>
                    <a:cubicBezTo>
                      <a:pt x="397" y="2"/>
                      <a:pt x="396" y="8"/>
                      <a:pt x="395" y="12"/>
                    </a:cubicBezTo>
                    <a:cubicBezTo>
                      <a:pt x="390" y="33"/>
                      <a:pt x="378" y="54"/>
                      <a:pt x="361" y="71"/>
                    </a:cubicBezTo>
                    <a:cubicBezTo>
                      <a:pt x="335" y="97"/>
                      <a:pt x="298" y="116"/>
                      <a:pt x="257" y="123"/>
                    </a:cubicBezTo>
                    <a:cubicBezTo>
                      <a:pt x="253" y="124"/>
                      <a:pt x="246" y="125"/>
                      <a:pt x="241" y="126"/>
                    </a:cubicBezTo>
                    <a:cubicBezTo>
                      <a:pt x="239" y="126"/>
                      <a:pt x="238" y="126"/>
                      <a:pt x="238" y="126"/>
                    </a:cubicBezTo>
                    <a:cubicBezTo>
                      <a:pt x="237" y="126"/>
                      <a:pt x="237" y="129"/>
                      <a:pt x="237" y="139"/>
                    </a:cubicBezTo>
                    <a:cubicBezTo>
                      <a:pt x="237" y="150"/>
                      <a:pt x="237" y="151"/>
                      <a:pt x="238" y="151"/>
                    </a:cubicBezTo>
                    <a:cubicBezTo>
                      <a:pt x="238" y="152"/>
                      <a:pt x="262" y="152"/>
                      <a:pt x="292" y="152"/>
                    </a:cubicBezTo>
                    <a:lnTo>
                      <a:pt x="346" y="152"/>
                    </a:lnTo>
                    <a:lnTo>
                      <a:pt x="347" y="152"/>
                    </a:lnTo>
                    <a:cubicBezTo>
                      <a:pt x="351" y="153"/>
                      <a:pt x="353" y="156"/>
                      <a:pt x="354" y="159"/>
                    </a:cubicBezTo>
                    <a:cubicBezTo>
                      <a:pt x="355" y="160"/>
                      <a:pt x="427" y="490"/>
                      <a:pt x="428" y="494"/>
                    </a:cubicBezTo>
                    <a:cubicBezTo>
                      <a:pt x="428" y="497"/>
                      <a:pt x="428" y="498"/>
                      <a:pt x="428" y="499"/>
                    </a:cubicBezTo>
                    <a:cubicBezTo>
                      <a:pt x="427" y="501"/>
                      <a:pt x="426" y="503"/>
                      <a:pt x="423" y="503"/>
                    </a:cubicBezTo>
                    <a:cubicBezTo>
                      <a:pt x="422" y="504"/>
                      <a:pt x="6" y="504"/>
                      <a:pt x="5" y="503"/>
                    </a:cubicBezTo>
                    <a:close/>
                    <a:moveTo>
                      <a:pt x="225" y="450"/>
                    </a:moveTo>
                    <a:cubicBezTo>
                      <a:pt x="247" y="448"/>
                      <a:pt x="268" y="441"/>
                      <a:pt x="287" y="429"/>
                    </a:cubicBezTo>
                    <a:cubicBezTo>
                      <a:pt x="314" y="411"/>
                      <a:pt x="334" y="383"/>
                      <a:pt x="341" y="352"/>
                    </a:cubicBezTo>
                    <a:cubicBezTo>
                      <a:pt x="347" y="329"/>
                      <a:pt x="346" y="306"/>
                      <a:pt x="339" y="284"/>
                    </a:cubicBezTo>
                    <a:cubicBezTo>
                      <a:pt x="330" y="258"/>
                      <a:pt x="313" y="236"/>
                      <a:pt x="290" y="220"/>
                    </a:cubicBezTo>
                    <a:cubicBezTo>
                      <a:pt x="259" y="198"/>
                      <a:pt x="221" y="191"/>
                      <a:pt x="184" y="199"/>
                    </a:cubicBezTo>
                    <a:cubicBezTo>
                      <a:pt x="143" y="209"/>
                      <a:pt x="108" y="238"/>
                      <a:pt x="93" y="277"/>
                    </a:cubicBezTo>
                    <a:cubicBezTo>
                      <a:pt x="87" y="292"/>
                      <a:pt x="84" y="307"/>
                      <a:pt x="84" y="323"/>
                    </a:cubicBezTo>
                    <a:cubicBezTo>
                      <a:pt x="84" y="343"/>
                      <a:pt x="88" y="361"/>
                      <a:pt x="96" y="378"/>
                    </a:cubicBezTo>
                    <a:cubicBezTo>
                      <a:pt x="105" y="396"/>
                      <a:pt x="117" y="411"/>
                      <a:pt x="133" y="423"/>
                    </a:cubicBezTo>
                    <a:cubicBezTo>
                      <a:pt x="146" y="433"/>
                      <a:pt x="162" y="441"/>
                      <a:pt x="178" y="445"/>
                    </a:cubicBezTo>
                    <a:cubicBezTo>
                      <a:pt x="188" y="448"/>
                      <a:pt x="197" y="450"/>
                      <a:pt x="209" y="450"/>
                    </a:cubicBezTo>
                    <a:cubicBezTo>
                      <a:pt x="212" y="450"/>
                      <a:pt x="222" y="450"/>
                      <a:pt x="225" y="450"/>
                    </a:cubicBezTo>
                    <a:close/>
                    <a:moveTo>
                      <a:pt x="212" y="356"/>
                    </a:moveTo>
                    <a:cubicBezTo>
                      <a:pt x="207" y="355"/>
                      <a:pt x="203" y="354"/>
                      <a:pt x="199" y="352"/>
                    </a:cubicBezTo>
                    <a:cubicBezTo>
                      <a:pt x="189" y="347"/>
                      <a:pt x="182" y="337"/>
                      <a:pt x="181" y="326"/>
                    </a:cubicBezTo>
                    <a:cubicBezTo>
                      <a:pt x="181" y="322"/>
                      <a:pt x="181" y="318"/>
                      <a:pt x="182" y="315"/>
                    </a:cubicBezTo>
                    <a:cubicBezTo>
                      <a:pt x="183" y="309"/>
                      <a:pt x="186" y="305"/>
                      <a:pt x="190" y="301"/>
                    </a:cubicBezTo>
                    <a:cubicBezTo>
                      <a:pt x="203" y="288"/>
                      <a:pt x="225" y="287"/>
                      <a:pt x="238" y="300"/>
                    </a:cubicBezTo>
                    <a:cubicBezTo>
                      <a:pt x="239" y="302"/>
                      <a:pt x="239" y="302"/>
                      <a:pt x="240" y="302"/>
                    </a:cubicBezTo>
                    <a:cubicBezTo>
                      <a:pt x="240" y="301"/>
                      <a:pt x="254" y="293"/>
                      <a:pt x="271" y="284"/>
                    </a:cubicBezTo>
                    <a:cubicBezTo>
                      <a:pt x="288" y="275"/>
                      <a:pt x="302" y="267"/>
                      <a:pt x="303" y="267"/>
                    </a:cubicBezTo>
                    <a:cubicBezTo>
                      <a:pt x="305" y="266"/>
                      <a:pt x="308" y="267"/>
                      <a:pt x="309" y="268"/>
                    </a:cubicBezTo>
                    <a:cubicBezTo>
                      <a:pt x="312" y="271"/>
                      <a:pt x="312" y="276"/>
                      <a:pt x="309" y="278"/>
                    </a:cubicBezTo>
                    <a:cubicBezTo>
                      <a:pt x="309" y="279"/>
                      <a:pt x="294" y="287"/>
                      <a:pt x="277" y="296"/>
                    </a:cubicBezTo>
                    <a:cubicBezTo>
                      <a:pt x="260" y="306"/>
                      <a:pt x="246" y="314"/>
                      <a:pt x="246" y="314"/>
                    </a:cubicBezTo>
                    <a:cubicBezTo>
                      <a:pt x="246" y="314"/>
                      <a:pt x="247" y="315"/>
                      <a:pt x="247" y="316"/>
                    </a:cubicBezTo>
                    <a:cubicBezTo>
                      <a:pt x="248" y="322"/>
                      <a:pt x="248" y="328"/>
                      <a:pt x="246" y="334"/>
                    </a:cubicBezTo>
                    <a:cubicBezTo>
                      <a:pt x="242" y="343"/>
                      <a:pt x="235" y="351"/>
                      <a:pt x="225" y="354"/>
                    </a:cubicBezTo>
                    <a:cubicBezTo>
                      <a:pt x="221" y="355"/>
                      <a:pt x="215" y="356"/>
                      <a:pt x="212" y="356"/>
                    </a:cubicBezTo>
                    <a:close/>
                  </a:path>
                </a:pathLst>
              </a:custGeom>
              <a:solidFill>
                <a:srgbClr val="A2A2A2"/>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6" name="Freeform 103"/>
              <p:cNvSpPr>
                <a:spLocks noChangeArrowheads="1"/>
              </p:cNvSpPr>
              <p:nvPr/>
            </p:nvSpPr>
            <p:spPr bwMode="auto">
              <a:xfrm>
                <a:off x="750" y="1255"/>
                <a:ext cx="160" cy="215"/>
              </a:xfrm>
              <a:custGeom>
                <a:avLst/>
                <a:gdLst>
                  <a:gd name="T0" fmla="*/ 1 w 429"/>
                  <a:gd name="T1" fmla="*/ 550 h 560"/>
                  <a:gd name="T2" fmla="*/ 9 w 429"/>
                  <a:gd name="T3" fmla="*/ 518 h 560"/>
                  <a:gd name="T4" fmla="*/ 428 w 429"/>
                  <a:gd name="T5" fmla="*/ 527 h 560"/>
                  <a:gd name="T6" fmla="*/ 419 w 429"/>
                  <a:gd name="T7" fmla="*/ 559 h 560"/>
                  <a:gd name="T8" fmla="*/ 10 w 429"/>
                  <a:gd name="T9" fmla="*/ 559 h 560"/>
                  <a:gd name="T10" fmla="*/ 1 w 429"/>
                  <a:gd name="T11" fmla="*/ 500 h 560"/>
                  <a:gd name="T12" fmla="*/ 75 w 429"/>
                  <a:gd name="T13" fmla="*/ 158 h 560"/>
                  <a:gd name="T14" fmla="*/ 83 w 429"/>
                  <a:gd name="T15" fmla="*/ 152 h 560"/>
                  <a:gd name="T16" fmla="*/ 191 w 429"/>
                  <a:gd name="T17" fmla="*/ 152 h 560"/>
                  <a:gd name="T18" fmla="*/ 191 w 429"/>
                  <a:gd name="T19" fmla="*/ 126 h 560"/>
                  <a:gd name="T20" fmla="*/ 187 w 429"/>
                  <a:gd name="T21" fmla="*/ 126 h 560"/>
                  <a:gd name="T22" fmla="*/ 54 w 429"/>
                  <a:gd name="T23" fmla="*/ 55 h 560"/>
                  <a:gd name="T24" fmla="*/ 31 w 429"/>
                  <a:gd name="T25" fmla="*/ 1 h 560"/>
                  <a:gd name="T26" fmla="*/ 397 w 429"/>
                  <a:gd name="T27" fmla="*/ 0 h 560"/>
                  <a:gd name="T28" fmla="*/ 397 w 429"/>
                  <a:gd name="T29" fmla="*/ 4 h 560"/>
                  <a:gd name="T30" fmla="*/ 280 w 429"/>
                  <a:gd name="T31" fmla="*/ 118 h 560"/>
                  <a:gd name="T32" fmla="*/ 238 w 429"/>
                  <a:gd name="T33" fmla="*/ 126 h 560"/>
                  <a:gd name="T34" fmla="*/ 237 w 429"/>
                  <a:gd name="T35" fmla="*/ 139 h 560"/>
                  <a:gd name="T36" fmla="*/ 291 w 429"/>
                  <a:gd name="T37" fmla="*/ 152 h 560"/>
                  <a:gd name="T38" fmla="*/ 347 w 429"/>
                  <a:gd name="T39" fmla="*/ 152 h 560"/>
                  <a:gd name="T40" fmla="*/ 428 w 429"/>
                  <a:gd name="T41" fmla="*/ 495 h 560"/>
                  <a:gd name="T42" fmla="*/ 424 w 429"/>
                  <a:gd name="T43" fmla="*/ 503 h 560"/>
                  <a:gd name="T44" fmla="*/ 214 w 429"/>
                  <a:gd name="T45" fmla="*/ 504 h 560"/>
                  <a:gd name="T46" fmla="*/ 224 w 429"/>
                  <a:gd name="T47" fmla="*/ 450 h 560"/>
                  <a:gd name="T48" fmla="*/ 279 w 429"/>
                  <a:gd name="T49" fmla="*/ 434 h 560"/>
                  <a:gd name="T50" fmla="*/ 342 w 429"/>
                  <a:gd name="T51" fmla="*/ 295 h 560"/>
                  <a:gd name="T52" fmla="*/ 250 w 429"/>
                  <a:gd name="T53" fmla="*/ 201 h 560"/>
                  <a:gd name="T54" fmla="*/ 108 w 429"/>
                  <a:gd name="T55" fmla="*/ 249 h 560"/>
                  <a:gd name="T56" fmla="*/ 104 w 429"/>
                  <a:gd name="T57" fmla="*/ 392 h 560"/>
                  <a:gd name="T58" fmla="*/ 157 w 429"/>
                  <a:gd name="T59" fmla="*/ 438 h 560"/>
                  <a:gd name="T60" fmla="*/ 224 w 429"/>
                  <a:gd name="T61" fmla="*/ 450 h 560"/>
                  <a:gd name="T62" fmla="*/ 182 w 429"/>
                  <a:gd name="T63" fmla="*/ 332 h 560"/>
                  <a:gd name="T64" fmla="*/ 183 w 429"/>
                  <a:gd name="T65" fmla="*/ 313 h 560"/>
                  <a:gd name="T66" fmla="*/ 237 w 429"/>
                  <a:gd name="T67" fmla="*/ 300 h 560"/>
                  <a:gd name="T68" fmla="*/ 271 w 429"/>
                  <a:gd name="T69" fmla="*/ 284 h 560"/>
                  <a:gd name="T70" fmla="*/ 308 w 429"/>
                  <a:gd name="T71" fmla="*/ 267 h 560"/>
                  <a:gd name="T72" fmla="*/ 309 w 429"/>
                  <a:gd name="T73" fmla="*/ 278 h 560"/>
                  <a:gd name="T74" fmla="*/ 246 w 429"/>
                  <a:gd name="T75" fmla="*/ 314 h 560"/>
                  <a:gd name="T76" fmla="*/ 237 w 429"/>
                  <a:gd name="T77" fmla="*/ 346 h 560"/>
                  <a:gd name="T78" fmla="*/ 211 w 429"/>
                  <a:gd name="T79" fmla="*/ 35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9" h="560">
                    <a:moveTo>
                      <a:pt x="10" y="559"/>
                    </a:moveTo>
                    <a:cubicBezTo>
                      <a:pt x="5" y="557"/>
                      <a:pt x="2" y="554"/>
                      <a:pt x="1" y="550"/>
                    </a:cubicBezTo>
                    <a:cubicBezTo>
                      <a:pt x="0" y="548"/>
                      <a:pt x="0" y="529"/>
                      <a:pt x="1" y="527"/>
                    </a:cubicBezTo>
                    <a:cubicBezTo>
                      <a:pt x="2" y="522"/>
                      <a:pt x="5" y="519"/>
                      <a:pt x="9" y="518"/>
                    </a:cubicBezTo>
                    <a:cubicBezTo>
                      <a:pt x="11" y="517"/>
                      <a:pt x="417" y="517"/>
                      <a:pt x="419" y="518"/>
                    </a:cubicBezTo>
                    <a:cubicBezTo>
                      <a:pt x="423" y="519"/>
                      <a:pt x="426" y="522"/>
                      <a:pt x="428" y="527"/>
                    </a:cubicBezTo>
                    <a:cubicBezTo>
                      <a:pt x="428" y="529"/>
                      <a:pt x="428" y="548"/>
                      <a:pt x="428" y="550"/>
                    </a:cubicBezTo>
                    <a:cubicBezTo>
                      <a:pt x="426" y="554"/>
                      <a:pt x="423" y="558"/>
                      <a:pt x="419" y="559"/>
                    </a:cubicBezTo>
                    <a:cubicBezTo>
                      <a:pt x="417" y="559"/>
                      <a:pt x="395" y="559"/>
                      <a:pt x="214" y="559"/>
                    </a:cubicBezTo>
                    <a:cubicBezTo>
                      <a:pt x="38" y="559"/>
                      <a:pt x="11" y="559"/>
                      <a:pt x="10" y="559"/>
                    </a:cubicBezTo>
                    <a:close/>
                    <a:moveTo>
                      <a:pt x="5" y="503"/>
                    </a:moveTo>
                    <a:cubicBezTo>
                      <a:pt x="3" y="503"/>
                      <a:pt x="2" y="501"/>
                      <a:pt x="1" y="500"/>
                    </a:cubicBezTo>
                    <a:cubicBezTo>
                      <a:pt x="1" y="499"/>
                      <a:pt x="1" y="498"/>
                      <a:pt x="1" y="497"/>
                    </a:cubicBezTo>
                    <a:cubicBezTo>
                      <a:pt x="1" y="495"/>
                      <a:pt x="74" y="159"/>
                      <a:pt x="75" y="158"/>
                    </a:cubicBezTo>
                    <a:cubicBezTo>
                      <a:pt x="76" y="155"/>
                      <a:pt x="78" y="153"/>
                      <a:pt x="81" y="152"/>
                    </a:cubicBezTo>
                    <a:lnTo>
                      <a:pt x="83" y="152"/>
                    </a:lnTo>
                    <a:lnTo>
                      <a:pt x="137" y="152"/>
                    </a:lnTo>
                    <a:lnTo>
                      <a:pt x="191" y="152"/>
                    </a:lnTo>
                    <a:lnTo>
                      <a:pt x="191" y="139"/>
                    </a:lnTo>
                    <a:lnTo>
                      <a:pt x="191" y="126"/>
                    </a:lnTo>
                    <a:cubicBezTo>
                      <a:pt x="190" y="126"/>
                      <a:pt x="189" y="126"/>
                      <a:pt x="187" y="126"/>
                    </a:cubicBezTo>
                    <a:cubicBezTo>
                      <a:pt x="172" y="124"/>
                      <a:pt x="155" y="120"/>
                      <a:pt x="141" y="116"/>
                    </a:cubicBezTo>
                    <a:cubicBezTo>
                      <a:pt x="104" y="103"/>
                      <a:pt x="74" y="82"/>
                      <a:pt x="54" y="55"/>
                    </a:cubicBezTo>
                    <a:cubicBezTo>
                      <a:pt x="42" y="39"/>
                      <a:pt x="34" y="21"/>
                      <a:pt x="32" y="4"/>
                    </a:cubicBezTo>
                    <a:cubicBezTo>
                      <a:pt x="31" y="2"/>
                      <a:pt x="31" y="1"/>
                      <a:pt x="31" y="1"/>
                    </a:cubicBezTo>
                    <a:lnTo>
                      <a:pt x="31" y="0"/>
                    </a:lnTo>
                    <a:lnTo>
                      <a:pt x="397" y="0"/>
                    </a:lnTo>
                    <a:lnTo>
                      <a:pt x="397" y="1"/>
                    </a:lnTo>
                    <a:cubicBezTo>
                      <a:pt x="397" y="1"/>
                      <a:pt x="397" y="2"/>
                      <a:pt x="397" y="4"/>
                    </a:cubicBezTo>
                    <a:cubicBezTo>
                      <a:pt x="394" y="21"/>
                      <a:pt x="386" y="39"/>
                      <a:pt x="374" y="55"/>
                    </a:cubicBezTo>
                    <a:cubicBezTo>
                      <a:pt x="353" y="84"/>
                      <a:pt x="320" y="106"/>
                      <a:pt x="280" y="118"/>
                    </a:cubicBezTo>
                    <a:cubicBezTo>
                      <a:pt x="267" y="122"/>
                      <a:pt x="254" y="124"/>
                      <a:pt x="242" y="126"/>
                    </a:cubicBezTo>
                    <a:cubicBezTo>
                      <a:pt x="240" y="126"/>
                      <a:pt x="238" y="126"/>
                      <a:pt x="238" y="126"/>
                    </a:cubicBezTo>
                    <a:lnTo>
                      <a:pt x="237" y="126"/>
                    </a:lnTo>
                    <a:lnTo>
                      <a:pt x="237" y="139"/>
                    </a:lnTo>
                    <a:lnTo>
                      <a:pt x="237" y="152"/>
                    </a:lnTo>
                    <a:lnTo>
                      <a:pt x="291" y="152"/>
                    </a:lnTo>
                    <a:lnTo>
                      <a:pt x="346" y="152"/>
                    </a:lnTo>
                    <a:lnTo>
                      <a:pt x="347" y="152"/>
                    </a:lnTo>
                    <a:cubicBezTo>
                      <a:pt x="351" y="154"/>
                      <a:pt x="353" y="156"/>
                      <a:pt x="354" y="160"/>
                    </a:cubicBezTo>
                    <a:cubicBezTo>
                      <a:pt x="355" y="161"/>
                      <a:pt x="426" y="485"/>
                      <a:pt x="428" y="495"/>
                    </a:cubicBezTo>
                    <a:cubicBezTo>
                      <a:pt x="428" y="498"/>
                      <a:pt x="428" y="500"/>
                      <a:pt x="426" y="502"/>
                    </a:cubicBezTo>
                    <a:cubicBezTo>
                      <a:pt x="425" y="502"/>
                      <a:pt x="425" y="503"/>
                      <a:pt x="424" y="503"/>
                    </a:cubicBezTo>
                    <a:lnTo>
                      <a:pt x="422" y="504"/>
                    </a:lnTo>
                    <a:lnTo>
                      <a:pt x="214" y="504"/>
                    </a:lnTo>
                    <a:cubicBezTo>
                      <a:pt x="31" y="504"/>
                      <a:pt x="6" y="503"/>
                      <a:pt x="5" y="503"/>
                    </a:cubicBezTo>
                    <a:close/>
                    <a:moveTo>
                      <a:pt x="224" y="450"/>
                    </a:moveTo>
                    <a:cubicBezTo>
                      <a:pt x="238" y="449"/>
                      <a:pt x="251" y="446"/>
                      <a:pt x="264" y="441"/>
                    </a:cubicBezTo>
                    <a:cubicBezTo>
                      <a:pt x="268" y="440"/>
                      <a:pt x="276" y="436"/>
                      <a:pt x="279" y="434"/>
                    </a:cubicBezTo>
                    <a:cubicBezTo>
                      <a:pt x="295" y="425"/>
                      <a:pt x="310" y="412"/>
                      <a:pt x="320" y="398"/>
                    </a:cubicBezTo>
                    <a:cubicBezTo>
                      <a:pt x="342" y="368"/>
                      <a:pt x="350" y="330"/>
                      <a:pt x="342" y="295"/>
                    </a:cubicBezTo>
                    <a:cubicBezTo>
                      <a:pt x="335" y="266"/>
                      <a:pt x="318" y="240"/>
                      <a:pt x="293" y="222"/>
                    </a:cubicBezTo>
                    <a:cubicBezTo>
                      <a:pt x="280" y="212"/>
                      <a:pt x="266" y="205"/>
                      <a:pt x="250" y="201"/>
                    </a:cubicBezTo>
                    <a:cubicBezTo>
                      <a:pt x="232" y="196"/>
                      <a:pt x="212" y="195"/>
                      <a:pt x="192" y="198"/>
                    </a:cubicBezTo>
                    <a:cubicBezTo>
                      <a:pt x="158" y="203"/>
                      <a:pt x="128" y="222"/>
                      <a:pt x="108" y="249"/>
                    </a:cubicBezTo>
                    <a:cubicBezTo>
                      <a:pt x="92" y="271"/>
                      <a:pt x="83" y="297"/>
                      <a:pt x="83" y="323"/>
                    </a:cubicBezTo>
                    <a:cubicBezTo>
                      <a:pt x="83" y="348"/>
                      <a:pt x="91" y="372"/>
                      <a:pt x="104" y="392"/>
                    </a:cubicBezTo>
                    <a:cubicBezTo>
                      <a:pt x="114" y="407"/>
                      <a:pt x="127" y="419"/>
                      <a:pt x="141" y="429"/>
                    </a:cubicBezTo>
                    <a:cubicBezTo>
                      <a:pt x="147" y="433"/>
                      <a:pt x="151" y="435"/>
                      <a:pt x="157" y="438"/>
                    </a:cubicBezTo>
                    <a:cubicBezTo>
                      <a:pt x="173" y="446"/>
                      <a:pt x="191" y="450"/>
                      <a:pt x="210" y="451"/>
                    </a:cubicBezTo>
                    <a:cubicBezTo>
                      <a:pt x="213" y="451"/>
                      <a:pt x="221" y="450"/>
                      <a:pt x="224" y="450"/>
                    </a:cubicBezTo>
                    <a:close/>
                    <a:moveTo>
                      <a:pt x="211" y="356"/>
                    </a:moveTo>
                    <a:cubicBezTo>
                      <a:pt x="197" y="354"/>
                      <a:pt x="186" y="345"/>
                      <a:pt x="182" y="332"/>
                    </a:cubicBezTo>
                    <a:cubicBezTo>
                      <a:pt x="181" y="329"/>
                      <a:pt x="181" y="327"/>
                      <a:pt x="181" y="323"/>
                    </a:cubicBezTo>
                    <a:cubicBezTo>
                      <a:pt x="181" y="319"/>
                      <a:pt x="181" y="316"/>
                      <a:pt x="183" y="313"/>
                    </a:cubicBezTo>
                    <a:cubicBezTo>
                      <a:pt x="187" y="300"/>
                      <a:pt x="200" y="291"/>
                      <a:pt x="214" y="291"/>
                    </a:cubicBezTo>
                    <a:cubicBezTo>
                      <a:pt x="223" y="291"/>
                      <a:pt x="231" y="294"/>
                      <a:pt x="237" y="300"/>
                    </a:cubicBezTo>
                    <a:cubicBezTo>
                      <a:pt x="239" y="302"/>
                      <a:pt x="240" y="302"/>
                      <a:pt x="240" y="302"/>
                    </a:cubicBezTo>
                    <a:cubicBezTo>
                      <a:pt x="240" y="302"/>
                      <a:pt x="254" y="294"/>
                      <a:pt x="271" y="284"/>
                    </a:cubicBezTo>
                    <a:cubicBezTo>
                      <a:pt x="288" y="275"/>
                      <a:pt x="302" y="267"/>
                      <a:pt x="303" y="267"/>
                    </a:cubicBezTo>
                    <a:cubicBezTo>
                      <a:pt x="304" y="266"/>
                      <a:pt x="306" y="267"/>
                      <a:pt x="308" y="267"/>
                    </a:cubicBezTo>
                    <a:cubicBezTo>
                      <a:pt x="310" y="269"/>
                      <a:pt x="311" y="271"/>
                      <a:pt x="311" y="273"/>
                    </a:cubicBezTo>
                    <a:cubicBezTo>
                      <a:pt x="311" y="275"/>
                      <a:pt x="310" y="277"/>
                      <a:pt x="309" y="278"/>
                    </a:cubicBezTo>
                    <a:cubicBezTo>
                      <a:pt x="308" y="279"/>
                      <a:pt x="294" y="287"/>
                      <a:pt x="277" y="296"/>
                    </a:cubicBezTo>
                    <a:cubicBezTo>
                      <a:pt x="260" y="306"/>
                      <a:pt x="247" y="313"/>
                      <a:pt x="246" y="314"/>
                    </a:cubicBezTo>
                    <a:cubicBezTo>
                      <a:pt x="246" y="314"/>
                      <a:pt x="246" y="314"/>
                      <a:pt x="247" y="316"/>
                    </a:cubicBezTo>
                    <a:cubicBezTo>
                      <a:pt x="249" y="327"/>
                      <a:pt x="246" y="339"/>
                      <a:pt x="237" y="346"/>
                    </a:cubicBezTo>
                    <a:cubicBezTo>
                      <a:pt x="233" y="351"/>
                      <a:pt x="226" y="354"/>
                      <a:pt x="220" y="355"/>
                    </a:cubicBezTo>
                    <a:cubicBezTo>
                      <a:pt x="218" y="355"/>
                      <a:pt x="213" y="356"/>
                      <a:pt x="211" y="356"/>
                    </a:cubicBezTo>
                    <a:close/>
                  </a:path>
                </a:pathLst>
              </a:custGeom>
              <a:solidFill>
                <a:srgbClr val="5B5B5B"/>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7" name="Freeform 104"/>
              <p:cNvSpPr>
                <a:spLocks noChangeArrowheads="1"/>
              </p:cNvSpPr>
              <p:nvPr/>
            </p:nvSpPr>
            <p:spPr bwMode="auto">
              <a:xfrm>
                <a:off x="750" y="1255"/>
                <a:ext cx="160" cy="215"/>
              </a:xfrm>
              <a:custGeom>
                <a:avLst/>
                <a:gdLst>
                  <a:gd name="T0" fmla="*/ 10 w 429"/>
                  <a:gd name="T1" fmla="*/ 559 h 560"/>
                  <a:gd name="T2" fmla="*/ 1 w 429"/>
                  <a:gd name="T3" fmla="*/ 551 h 560"/>
                  <a:gd name="T4" fmla="*/ 1 w 429"/>
                  <a:gd name="T5" fmla="*/ 527 h 560"/>
                  <a:gd name="T6" fmla="*/ 4 w 429"/>
                  <a:gd name="T7" fmla="*/ 521 h 560"/>
                  <a:gd name="T8" fmla="*/ 214 w 429"/>
                  <a:gd name="T9" fmla="*/ 518 h 560"/>
                  <a:gd name="T10" fmla="*/ 424 w 429"/>
                  <a:gd name="T11" fmla="*/ 521 h 560"/>
                  <a:gd name="T12" fmla="*/ 428 w 429"/>
                  <a:gd name="T13" fmla="*/ 527 h 560"/>
                  <a:gd name="T14" fmla="*/ 427 w 429"/>
                  <a:gd name="T15" fmla="*/ 551 h 560"/>
                  <a:gd name="T16" fmla="*/ 418 w 429"/>
                  <a:gd name="T17" fmla="*/ 559 h 560"/>
                  <a:gd name="T18" fmla="*/ 11 w 429"/>
                  <a:gd name="T19" fmla="*/ 559 h 560"/>
                  <a:gd name="T20" fmla="*/ 1 w 429"/>
                  <a:gd name="T21" fmla="*/ 500 h 560"/>
                  <a:gd name="T22" fmla="*/ 1 w 429"/>
                  <a:gd name="T23" fmla="*/ 495 h 560"/>
                  <a:gd name="T24" fmla="*/ 75 w 429"/>
                  <a:gd name="T25" fmla="*/ 158 h 560"/>
                  <a:gd name="T26" fmla="*/ 83 w 429"/>
                  <a:gd name="T27" fmla="*/ 152 h 560"/>
                  <a:gd name="T28" fmla="*/ 191 w 429"/>
                  <a:gd name="T29" fmla="*/ 152 h 560"/>
                  <a:gd name="T30" fmla="*/ 191 w 429"/>
                  <a:gd name="T31" fmla="*/ 126 h 560"/>
                  <a:gd name="T32" fmla="*/ 136 w 429"/>
                  <a:gd name="T33" fmla="*/ 113 h 560"/>
                  <a:gd name="T34" fmla="*/ 41 w 429"/>
                  <a:gd name="T35" fmla="*/ 32 h 560"/>
                  <a:gd name="T36" fmla="*/ 31 w 429"/>
                  <a:gd name="T37" fmla="*/ 0 h 560"/>
                  <a:gd name="T38" fmla="*/ 397 w 429"/>
                  <a:gd name="T39" fmla="*/ 0 h 560"/>
                  <a:gd name="T40" fmla="*/ 397 w 429"/>
                  <a:gd name="T41" fmla="*/ 3 h 560"/>
                  <a:gd name="T42" fmla="*/ 341 w 429"/>
                  <a:gd name="T43" fmla="*/ 87 h 560"/>
                  <a:gd name="T44" fmla="*/ 241 w 429"/>
                  <a:gd name="T45" fmla="*/ 125 h 560"/>
                  <a:gd name="T46" fmla="*/ 237 w 429"/>
                  <a:gd name="T47" fmla="*/ 139 h 560"/>
                  <a:gd name="T48" fmla="*/ 290 w 429"/>
                  <a:gd name="T49" fmla="*/ 152 h 560"/>
                  <a:gd name="T50" fmla="*/ 353 w 429"/>
                  <a:gd name="T51" fmla="*/ 158 h 560"/>
                  <a:gd name="T52" fmla="*/ 395 w 429"/>
                  <a:gd name="T53" fmla="*/ 349 h 560"/>
                  <a:gd name="T54" fmla="*/ 428 w 429"/>
                  <a:gd name="T55" fmla="*/ 497 h 560"/>
                  <a:gd name="T56" fmla="*/ 427 w 429"/>
                  <a:gd name="T57" fmla="*/ 500 h 560"/>
                  <a:gd name="T58" fmla="*/ 214 w 429"/>
                  <a:gd name="T59" fmla="*/ 503 h 560"/>
                  <a:gd name="T60" fmla="*/ 224 w 429"/>
                  <a:gd name="T61" fmla="*/ 450 h 560"/>
                  <a:gd name="T62" fmla="*/ 336 w 429"/>
                  <a:gd name="T63" fmla="*/ 370 h 560"/>
                  <a:gd name="T64" fmla="*/ 262 w 429"/>
                  <a:gd name="T65" fmla="*/ 204 h 560"/>
                  <a:gd name="T66" fmla="*/ 92 w 429"/>
                  <a:gd name="T67" fmla="*/ 276 h 560"/>
                  <a:gd name="T68" fmla="*/ 204 w 429"/>
                  <a:gd name="T69" fmla="*/ 450 h 560"/>
                  <a:gd name="T70" fmla="*/ 210 w 429"/>
                  <a:gd name="T71" fmla="*/ 355 h 560"/>
                  <a:gd name="T72" fmla="*/ 183 w 429"/>
                  <a:gd name="T73" fmla="*/ 313 h 560"/>
                  <a:gd name="T74" fmla="*/ 237 w 429"/>
                  <a:gd name="T75" fmla="*/ 300 h 560"/>
                  <a:gd name="T76" fmla="*/ 240 w 429"/>
                  <a:gd name="T77" fmla="*/ 302 h 560"/>
                  <a:gd name="T78" fmla="*/ 302 w 429"/>
                  <a:gd name="T79" fmla="*/ 267 h 560"/>
                  <a:gd name="T80" fmla="*/ 311 w 429"/>
                  <a:gd name="T81" fmla="*/ 271 h 560"/>
                  <a:gd name="T82" fmla="*/ 309 w 429"/>
                  <a:gd name="T83" fmla="*/ 278 h 560"/>
                  <a:gd name="T84" fmla="*/ 246 w 429"/>
                  <a:gd name="T85" fmla="*/ 314 h 560"/>
                  <a:gd name="T86" fmla="*/ 247 w 429"/>
                  <a:gd name="T87" fmla="*/ 323 h 560"/>
                  <a:gd name="T88" fmla="*/ 230 w 429"/>
                  <a:gd name="T89" fmla="*/ 352 h 560"/>
                  <a:gd name="T90" fmla="*/ 210 w 429"/>
                  <a:gd name="T91" fmla="*/ 355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560">
                    <a:moveTo>
                      <a:pt x="11" y="559"/>
                    </a:moveTo>
                    <a:cubicBezTo>
                      <a:pt x="10" y="559"/>
                      <a:pt x="10" y="559"/>
                      <a:pt x="10" y="559"/>
                    </a:cubicBezTo>
                    <a:cubicBezTo>
                      <a:pt x="10" y="558"/>
                      <a:pt x="9" y="558"/>
                      <a:pt x="9" y="558"/>
                    </a:cubicBezTo>
                    <a:cubicBezTo>
                      <a:pt x="5" y="557"/>
                      <a:pt x="2" y="554"/>
                      <a:pt x="1" y="551"/>
                    </a:cubicBezTo>
                    <a:cubicBezTo>
                      <a:pt x="1" y="550"/>
                      <a:pt x="1" y="550"/>
                      <a:pt x="1" y="550"/>
                    </a:cubicBezTo>
                    <a:cubicBezTo>
                      <a:pt x="0" y="549"/>
                      <a:pt x="0" y="527"/>
                      <a:pt x="1" y="527"/>
                    </a:cubicBezTo>
                    <a:cubicBezTo>
                      <a:pt x="1" y="527"/>
                      <a:pt x="1" y="526"/>
                      <a:pt x="1" y="526"/>
                    </a:cubicBezTo>
                    <a:cubicBezTo>
                      <a:pt x="2" y="524"/>
                      <a:pt x="3" y="522"/>
                      <a:pt x="4" y="521"/>
                    </a:cubicBezTo>
                    <a:cubicBezTo>
                      <a:pt x="6" y="520"/>
                      <a:pt x="7" y="519"/>
                      <a:pt x="9" y="518"/>
                    </a:cubicBezTo>
                    <a:cubicBezTo>
                      <a:pt x="10" y="518"/>
                      <a:pt x="27" y="518"/>
                      <a:pt x="214" y="518"/>
                    </a:cubicBezTo>
                    <a:cubicBezTo>
                      <a:pt x="413" y="518"/>
                      <a:pt x="418" y="518"/>
                      <a:pt x="419" y="518"/>
                    </a:cubicBezTo>
                    <a:cubicBezTo>
                      <a:pt x="422" y="519"/>
                      <a:pt x="423" y="520"/>
                      <a:pt x="424" y="521"/>
                    </a:cubicBezTo>
                    <a:cubicBezTo>
                      <a:pt x="426" y="522"/>
                      <a:pt x="427" y="525"/>
                      <a:pt x="427" y="526"/>
                    </a:cubicBezTo>
                    <a:cubicBezTo>
                      <a:pt x="427" y="526"/>
                      <a:pt x="427" y="527"/>
                      <a:pt x="428" y="527"/>
                    </a:cubicBezTo>
                    <a:cubicBezTo>
                      <a:pt x="428" y="527"/>
                      <a:pt x="428" y="550"/>
                      <a:pt x="428" y="550"/>
                    </a:cubicBezTo>
                    <a:cubicBezTo>
                      <a:pt x="427" y="550"/>
                      <a:pt x="427" y="550"/>
                      <a:pt x="427" y="551"/>
                    </a:cubicBezTo>
                    <a:cubicBezTo>
                      <a:pt x="426" y="554"/>
                      <a:pt x="423" y="557"/>
                      <a:pt x="420" y="558"/>
                    </a:cubicBezTo>
                    <a:cubicBezTo>
                      <a:pt x="419" y="558"/>
                      <a:pt x="419" y="559"/>
                      <a:pt x="418" y="559"/>
                    </a:cubicBezTo>
                    <a:cubicBezTo>
                      <a:pt x="418" y="559"/>
                      <a:pt x="357" y="559"/>
                      <a:pt x="215" y="559"/>
                    </a:cubicBezTo>
                    <a:cubicBezTo>
                      <a:pt x="103" y="559"/>
                      <a:pt x="11" y="559"/>
                      <a:pt x="11" y="559"/>
                    </a:cubicBezTo>
                    <a:close/>
                    <a:moveTo>
                      <a:pt x="5" y="503"/>
                    </a:moveTo>
                    <a:cubicBezTo>
                      <a:pt x="3" y="502"/>
                      <a:pt x="2" y="501"/>
                      <a:pt x="1" y="500"/>
                    </a:cubicBezTo>
                    <a:cubicBezTo>
                      <a:pt x="1" y="499"/>
                      <a:pt x="1" y="499"/>
                      <a:pt x="1" y="499"/>
                    </a:cubicBezTo>
                    <a:cubicBezTo>
                      <a:pt x="0" y="499"/>
                      <a:pt x="1" y="495"/>
                      <a:pt x="1" y="495"/>
                    </a:cubicBezTo>
                    <a:cubicBezTo>
                      <a:pt x="1" y="495"/>
                      <a:pt x="17" y="422"/>
                      <a:pt x="36" y="333"/>
                    </a:cubicBezTo>
                    <a:cubicBezTo>
                      <a:pt x="78" y="140"/>
                      <a:pt x="74" y="160"/>
                      <a:pt x="75" y="158"/>
                    </a:cubicBezTo>
                    <a:cubicBezTo>
                      <a:pt x="76" y="156"/>
                      <a:pt x="78" y="154"/>
                      <a:pt x="81" y="153"/>
                    </a:cubicBezTo>
                    <a:lnTo>
                      <a:pt x="83" y="152"/>
                    </a:lnTo>
                    <a:lnTo>
                      <a:pt x="137" y="152"/>
                    </a:lnTo>
                    <a:cubicBezTo>
                      <a:pt x="179" y="152"/>
                      <a:pt x="191" y="152"/>
                      <a:pt x="191" y="152"/>
                    </a:cubicBezTo>
                    <a:cubicBezTo>
                      <a:pt x="191" y="151"/>
                      <a:pt x="191" y="146"/>
                      <a:pt x="191" y="139"/>
                    </a:cubicBezTo>
                    <a:cubicBezTo>
                      <a:pt x="191" y="129"/>
                      <a:pt x="191" y="126"/>
                      <a:pt x="191" y="126"/>
                    </a:cubicBezTo>
                    <a:cubicBezTo>
                      <a:pt x="191" y="126"/>
                      <a:pt x="189" y="126"/>
                      <a:pt x="187" y="125"/>
                    </a:cubicBezTo>
                    <a:cubicBezTo>
                      <a:pt x="171" y="124"/>
                      <a:pt x="152" y="119"/>
                      <a:pt x="136" y="113"/>
                    </a:cubicBezTo>
                    <a:cubicBezTo>
                      <a:pt x="100" y="100"/>
                      <a:pt x="70" y="78"/>
                      <a:pt x="51" y="50"/>
                    </a:cubicBezTo>
                    <a:cubicBezTo>
                      <a:pt x="47" y="44"/>
                      <a:pt x="44" y="38"/>
                      <a:pt x="41" y="32"/>
                    </a:cubicBezTo>
                    <a:cubicBezTo>
                      <a:pt x="36" y="23"/>
                      <a:pt x="33" y="12"/>
                      <a:pt x="32" y="3"/>
                    </a:cubicBezTo>
                    <a:cubicBezTo>
                      <a:pt x="31" y="2"/>
                      <a:pt x="31" y="0"/>
                      <a:pt x="31" y="0"/>
                    </a:cubicBezTo>
                    <a:cubicBezTo>
                      <a:pt x="31" y="0"/>
                      <a:pt x="68" y="0"/>
                      <a:pt x="214" y="0"/>
                    </a:cubicBezTo>
                    <a:cubicBezTo>
                      <a:pt x="336" y="0"/>
                      <a:pt x="397" y="0"/>
                      <a:pt x="397" y="0"/>
                    </a:cubicBezTo>
                    <a:cubicBezTo>
                      <a:pt x="397" y="0"/>
                      <a:pt x="397" y="0"/>
                      <a:pt x="397" y="0"/>
                    </a:cubicBezTo>
                    <a:cubicBezTo>
                      <a:pt x="397" y="0"/>
                      <a:pt x="397" y="2"/>
                      <a:pt x="397" y="3"/>
                    </a:cubicBezTo>
                    <a:cubicBezTo>
                      <a:pt x="396" y="10"/>
                      <a:pt x="393" y="19"/>
                      <a:pt x="390" y="27"/>
                    </a:cubicBezTo>
                    <a:cubicBezTo>
                      <a:pt x="381" y="49"/>
                      <a:pt x="364" y="71"/>
                      <a:pt x="341" y="87"/>
                    </a:cubicBezTo>
                    <a:cubicBezTo>
                      <a:pt x="323" y="101"/>
                      <a:pt x="302" y="111"/>
                      <a:pt x="279" y="118"/>
                    </a:cubicBezTo>
                    <a:cubicBezTo>
                      <a:pt x="267" y="121"/>
                      <a:pt x="253" y="124"/>
                      <a:pt x="241" y="125"/>
                    </a:cubicBezTo>
                    <a:cubicBezTo>
                      <a:pt x="239" y="126"/>
                      <a:pt x="237" y="126"/>
                      <a:pt x="237" y="126"/>
                    </a:cubicBezTo>
                    <a:cubicBezTo>
                      <a:pt x="237" y="126"/>
                      <a:pt x="237" y="129"/>
                      <a:pt x="237" y="139"/>
                    </a:cubicBezTo>
                    <a:cubicBezTo>
                      <a:pt x="237" y="146"/>
                      <a:pt x="237" y="151"/>
                      <a:pt x="237" y="151"/>
                    </a:cubicBezTo>
                    <a:cubicBezTo>
                      <a:pt x="237" y="152"/>
                      <a:pt x="242" y="152"/>
                      <a:pt x="290" y="152"/>
                    </a:cubicBezTo>
                    <a:cubicBezTo>
                      <a:pt x="320" y="152"/>
                      <a:pt x="344" y="152"/>
                      <a:pt x="345" y="152"/>
                    </a:cubicBezTo>
                    <a:cubicBezTo>
                      <a:pt x="348" y="153"/>
                      <a:pt x="352" y="155"/>
                      <a:pt x="353" y="158"/>
                    </a:cubicBezTo>
                    <a:cubicBezTo>
                      <a:pt x="354" y="159"/>
                      <a:pt x="355" y="164"/>
                      <a:pt x="359" y="181"/>
                    </a:cubicBezTo>
                    <a:cubicBezTo>
                      <a:pt x="361" y="193"/>
                      <a:pt x="378" y="269"/>
                      <a:pt x="395" y="349"/>
                    </a:cubicBezTo>
                    <a:cubicBezTo>
                      <a:pt x="413" y="429"/>
                      <a:pt x="427" y="495"/>
                      <a:pt x="428" y="495"/>
                    </a:cubicBezTo>
                    <a:cubicBezTo>
                      <a:pt x="428" y="495"/>
                      <a:pt x="428" y="496"/>
                      <a:pt x="428" y="497"/>
                    </a:cubicBezTo>
                    <a:cubicBezTo>
                      <a:pt x="428" y="498"/>
                      <a:pt x="428" y="499"/>
                      <a:pt x="427" y="499"/>
                    </a:cubicBezTo>
                    <a:cubicBezTo>
                      <a:pt x="427" y="499"/>
                      <a:pt x="427" y="500"/>
                      <a:pt x="427" y="500"/>
                    </a:cubicBezTo>
                    <a:cubicBezTo>
                      <a:pt x="427" y="501"/>
                      <a:pt x="425" y="503"/>
                      <a:pt x="424" y="503"/>
                    </a:cubicBezTo>
                    <a:cubicBezTo>
                      <a:pt x="423" y="503"/>
                      <a:pt x="408" y="503"/>
                      <a:pt x="214" y="503"/>
                    </a:cubicBezTo>
                    <a:cubicBezTo>
                      <a:pt x="32" y="503"/>
                      <a:pt x="6" y="503"/>
                      <a:pt x="5" y="503"/>
                    </a:cubicBezTo>
                    <a:close/>
                    <a:moveTo>
                      <a:pt x="224" y="450"/>
                    </a:moveTo>
                    <a:cubicBezTo>
                      <a:pt x="256" y="448"/>
                      <a:pt x="284" y="435"/>
                      <a:pt x="306" y="414"/>
                    </a:cubicBezTo>
                    <a:cubicBezTo>
                      <a:pt x="320" y="401"/>
                      <a:pt x="330" y="386"/>
                      <a:pt x="336" y="370"/>
                    </a:cubicBezTo>
                    <a:cubicBezTo>
                      <a:pt x="348" y="340"/>
                      <a:pt x="348" y="307"/>
                      <a:pt x="336" y="277"/>
                    </a:cubicBezTo>
                    <a:cubicBezTo>
                      <a:pt x="323" y="243"/>
                      <a:pt x="296" y="217"/>
                      <a:pt x="262" y="204"/>
                    </a:cubicBezTo>
                    <a:cubicBezTo>
                      <a:pt x="229" y="192"/>
                      <a:pt x="192" y="193"/>
                      <a:pt x="161" y="207"/>
                    </a:cubicBezTo>
                    <a:cubicBezTo>
                      <a:pt x="130" y="220"/>
                      <a:pt x="105" y="245"/>
                      <a:pt x="92" y="276"/>
                    </a:cubicBezTo>
                    <a:cubicBezTo>
                      <a:pt x="82" y="302"/>
                      <a:pt x="80" y="331"/>
                      <a:pt x="88" y="358"/>
                    </a:cubicBezTo>
                    <a:cubicBezTo>
                      <a:pt x="103" y="410"/>
                      <a:pt x="150" y="447"/>
                      <a:pt x="204" y="450"/>
                    </a:cubicBezTo>
                    <a:cubicBezTo>
                      <a:pt x="211" y="451"/>
                      <a:pt x="218" y="451"/>
                      <a:pt x="224" y="450"/>
                    </a:cubicBezTo>
                    <a:close/>
                    <a:moveTo>
                      <a:pt x="210" y="355"/>
                    </a:moveTo>
                    <a:cubicBezTo>
                      <a:pt x="196" y="354"/>
                      <a:pt x="185" y="344"/>
                      <a:pt x="182" y="331"/>
                    </a:cubicBezTo>
                    <a:cubicBezTo>
                      <a:pt x="181" y="325"/>
                      <a:pt x="181" y="319"/>
                      <a:pt x="183" y="313"/>
                    </a:cubicBezTo>
                    <a:cubicBezTo>
                      <a:pt x="188" y="298"/>
                      <a:pt x="204" y="289"/>
                      <a:pt x="220" y="292"/>
                    </a:cubicBezTo>
                    <a:cubicBezTo>
                      <a:pt x="226" y="293"/>
                      <a:pt x="232" y="296"/>
                      <a:pt x="237" y="300"/>
                    </a:cubicBezTo>
                    <a:lnTo>
                      <a:pt x="239" y="302"/>
                    </a:lnTo>
                    <a:lnTo>
                      <a:pt x="240" y="302"/>
                    </a:lnTo>
                    <a:cubicBezTo>
                      <a:pt x="241" y="302"/>
                      <a:pt x="255" y="294"/>
                      <a:pt x="271" y="285"/>
                    </a:cubicBezTo>
                    <a:cubicBezTo>
                      <a:pt x="288" y="275"/>
                      <a:pt x="302" y="267"/>
                      <a:pt x="302" y="267"/>
                    </a:cubicBezTo>
                    <a:cubicBezTo>
                      <a:pt x="304" y="267"/>
                      <a:pt x="306" y="267"/>
                      <a:pt x="307" y="268"/>
                    </a:cubicBezTo>
                    <a:cubicBezTo>
                      <a:pt x="309" y="268"/>
                      <a:pt x="310" y="270"/>
                      <a:pt x="311" y="271"/>
                    </a:cubicBezTo>
                    <a:cubicBezTo>
                      <a:pt x="311" y="271"/>
                      <a:pt x="311" y="272"/>
                      <a:pt x="311" y="273"/>
                    </a:cubicBezTo>
                    <a:cubicBezTo>
                      <a:pt x="311" y="275"/>
                      <a:pt x="310" y="276"/>
                      <a:pt x="309" y="278"/>
                    </a:cubicBezTo>
                    <a:cubicBezTo>
                      <a:pt x="309" y="278"/>
                      <a:pt x="296" y="286"/>
                      <a:pt x="277" y="296"/>
                    </a:cubicBezTo>
                    <a:cubicBezTo>
                      <a:pt x="260" y="306"/>
                      <a:pt x="246" y="313"/>
                      <a:pt x="246" y="314"/>
                    </a:cubicBezTo>
                    <a:cubicBezTo>
                      <a:pt x="246" y="314"/>
                      <a:pt x="246" y="314"/>
                      <a:pt x="246" y="314"/>
                    </a:cubicBezTo>
                    <a:cubicBezTo>
                      <a:pt x="247" y="319"/>
                      <a:pt x="247" y="320"/>
                      <a:pt x="247" y="323"/>
                    </a:cubicBezTo>
                    <a:cubicBezTo>
                      <a:pt x="247" y="327"/>
                      <a:pt x="247" y="330"/>
                      <a:pt x="246" y="333"/>
                    </a:cubicBezTo>
                    <a:cubicBezTo>
                      <a:pt x="243" y="341"/>
                      <a:pt x="237" y="348"/>
                      <a:pt x="230" y="352"/>
                    </a:cubicBezTo>
                    <a:cubicBezTo>
                      <a:pt x="227" y="353"/>
                      <a:pt x="223" y="354"/>
                      <a:pt x="220" y="355"/>
                    </a:cubicBezTo>
                    <a:cubicBezTo>
                      <a:pt x="218" y="355"/>
                      <a:pt x="213" y="355"/>
                      <a:pt x="210" y="355"/>
                    </a:cubicBezTo>
                    <a:close/>
                  </a:path>
                </a:pathLst>
              </a:custGeom>
              <a:solidFill>
                <a:srgbClr val="292929"/>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8" name="Freeform 105"/>
              <p:cNvSpPr>
                <a:spLocks noChangeArrowheads="1"/>
              </p:cNvSpPr>
              <p:nvPr/>
            </p:nvSpPr>
            <p:spPr bwMode="auto">
              <a:xfrm>
                <a:off x="750" y="1255"/>
                <a:ext cx="160" cy="215"/>
              </a:xfrm>
              <a:custGeom>
                <a:avLst/>
                <a:gdLst>
                  <a:gd name="T0" fmla="*/ 9 w 428"/>
                  <a:gd name="T1" fmla="*/ 558 h 560"/>
                  <a:gd name="T2" fmla="*/ 0 w 428"/>
                  <a:gd name="T3" fmla="*/ 549 h 560"/>
                  <a:gd name="T4" fmla="*/ 0 w 428"/>
                  <a:gd name="T5" fmla="*/ 527 h 560"/>
                  <a:gd name="T6" fmla="*/ 1 w 428"/>
                  <a:gd name="T7" fmla="*/ 526 h 560"/>
                  <a:gd name="T8" fmla="*/ 213 w 428"/>
                  <a:gd name="T9" fmla="*/ 518 h 560"/>
                  <a:gd name="T10" fmla="*/ 418 w 428"/>
                  <a:gd name="T11" fmla="*/ 518 h 560"/>
                  <a:gd name="T12" fmla="*/ 426 w 428"/>
                  <a:gd name="T13" fmla="*/ 527 h 560"/>
                  <a:gd name="T14" fmla="*/ 427 w 428"/>
                  <a:gd name="T15" fmla="*/ 549 h 560"/>
                  <a:gd name="T16" fmla="*/ 426 w 428"/>
                  <a:gd name="T17" fmla="*/ 549 h 560"/>
                  <a:gd name="T18" fmla="*/ 417 w 428"/>
                  <a:gd name="T19" fmla="*/ 558 h 560"/>
                  <a:gd name="T20" fmla="*/ 213 w 428"/>
                  <a:gd name="T21" fmla="*/ 559 h 560"/>
                  <a:gd name="T22" fmla="*/ 4 w 428"/>
                  <a:gd name="T23" fmla="*/ 503 h 560"/>
                  <a:gd name="T24" fmla="*/ 0 w 428"/>
                  <a:gd name="T25" fmla="*/ 498 h 560"/>
                  <a:gd name="T26" fmla="*/ 0 w 428"/>
                  <a:gd name="T27" fmla="*/ 496 h 560"/>
                  <a:gd name="T28" fmla="*/ 74 w 428"/>
                  <a:gd name="T29" fmla="*/ 160 h 560"/>
                  <a:gd name="T30" fmla="*/ 82 w 428"/>
                  <a:gd name="T31" fmla="*/ 152 h 560"/>
                  <a:gd name="T32" fmla="*/ 191 w 428"/>
                  <a:gd name="T33" fmla="*/ 152 h 560"/>
                  <a:gd name="T34" fmla="*/ 186 w 428"/>
                  <a:gd name="T35" fmla="*/ 125 h 560"/>
                  <a:gd name="T36" fmla="*/ 35 w 428"/>
                  <a:gd name="T37" fmla="*/ 20 h 560"/>
                  <a:gd name="T38" fmla="*/ 30 w 428"/>
                  <a:gd name="T39" fmla="*/ 0 h 560"/>
                  <a:gd name="T40" fmla="*/ 396 w 428"/>
                  <a:gd name="T41" fmla="*/ 0 h 560"/>
                  <a:gd name="T42" fmla="*/ 388 w 428"/>
                  <a:gd name="T43" fmla="*/ 27 h 560"/>
                  <a:gd name="T44" fmla="*/ 241 w 428"/>
                  <a:gd name="T45" fmla="*/ 125 h 560"/>
                  <a:gd name="T46" fmla="*/ 236 w 428"/>
                  <a:gd name="T47" fmla="*/ 152 h 560"/>
                  <a:gd name="T48" fmla="*/ 344 w 428"/>
                  <a:gd name="T49" fmla="*/ 152 h 560"/>
                  <a:gd name="T50" fmla="*/ 353 w 428"/>
                  <a:gd name="T51" fmla="*/ 161 h 560"/>
                  <a:gd name="T52" fmla="*/ 426 w 428"/>
                  <a:gd name="T53" fmla="*/ 496 h 560"/>
                  <a:gd name="T54" fmla="*/ 426 w 428"/>
                  <a:gd name="T55" fmla="*/ 498 h 560"/>
                  <a:gd name="T56" fmla="*/ 422 w 428"/>
                  <a:gd name="T57" fmla="*/ 503 h 560"/>
                  <a:gd name="T58" fmla="*/ 5 w 428"/>
                  <a:gd name="T59" fmla="*/ 503 h 560"/>
                  <a:gd name="T60" fmla="*/ 223 w 428"/>
                  <a:gd name="T61" fmla="*/ 451 h 560"/>
                  <a:gd name="T62" fmla="*/ 323 w 428"/>
                  <a:gd name="T63" fmla="*/ 253 h 560"/>
                  <a:gd name="T64" fmla="*/ 236 w 428"/>
                  <a:gd name="T65" fmla="*/ 197 h 560"/>
                  <a:gd name="T66" fmla="*/ 113 w 428"/>
                  <a:gd name="T67" fmla="*/ 241 h 560"/>
                  <a:gd name="T68" fmla="*/ 143 w 428"/>
                  <a:gd name="T69" fmla="*/ 431 h 560"/>
                  <a:gd name="T70" fmla="*/ 223 w 428"/>
                  <a:gd name="T71" fmla="*/ 451 h 560"/>
                  <a:gd name="T72" fmla="*/ 182 w 428"/>
                  <a:gd name="T73" fmla="*/ 334 h 560"/>
                  <a:gd name="T74" fmla="*/ 207 w 428"/>
                  <a:gd name="T75" fmla="*/ 292 h 560"/>
                  <a:gd name="T76" fmla="*/ 236 w 428"/>
                  <a:gd name="T77" fmla="*/ 300 h 560"/>
                  <a:gd name="T78" fmla="*/ 270 w 428"/>
                  <a:gd name="T79" fmla="*/ 285 h 560"/>
                  <a:gd name="T80" fmla="*/ 304 w 428"/>
                  <a:gd name="T81" fmla="*/ 267 h 560"/>
                  <a:gd name="T82" fmla="*/ 308 w 428"/>
                  <a:gd name="T83" fmla="*/ 278 h 560"/>
                  <a:gd name="T84" fmla="*/ 245 w 428"/>
                  <a:gd name="T85" fmla="*/ 313 h 560"/>
                  <a:gd name="T86" fmla="*/ 245 w 428"/>
                  <a:gd name="T87" fmla="*/ 317 h 560"/>
                  <a:gd name="T88" fmla="*/ 236 w 428"/>
                  <a:gd name="T89" fmla="*/ 34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8" h="560">
                    <a:moveTo>
                      <a:pt x="10" y="559"/>
                    </a:moveTo>
                    <a:cubicBezTo>
                      <a:pt x="10" y="558"/>
                      <a:pt x="10" y="558"/>
                      <a:pt x="9" y="558"/>
                    </a:cubicBezTo>
                    <a:cubicBezTo>
                      <a:pt x="5" y="558"/>
                      <a:pt x="1" y="553"/>
                      <a:pt x="0" y="549"/>
                    </a:cubicBezTo>
                    <a:cubicBezTo>
                      <a:pt x="0" y="548"/>
                      <a:pt x="0" y="548"/>
                      <a:pt x="0" y="549"/>
                    </a:cubicBezTo>
                    <a:cubicBezTo>
                      <a:pt x="0" y="549"/>
                      <a:pt x="0" y="545"/>
                      <a:pt x="0" y="538"/>
                    </a:cubicBezTo>
                    <a:cubicBezTo>
                      <a:pt x="0" y="532"/>
                      <a:pt x="0" y="527"/>
                      <a:pt x="0" y="527"/>
                    </a:cubicBezTo>
                    <a:cubicBezTo>
                      <a:pt x="0" y="528"/>
                      <a:pt x="0" y="528"/>
                      <a:pt x="0" y="528"/>
                    </a:cubicBezTo>
                    <a:cubicBezTo>
                      <a:pt x="0" y="527"/>
                      <a:pt x="0" y="526"/>
                      <a:pt x="1" y="526"/>
                    </a:cubicBezTo>
                    <a:cubicBezTo>
                      <a:pt x="2" y="522"/>
                      <a:pt x="4" y="520"/>
                      <a:pt x="8" y="518"/>
                    </a:cubicBezTo>
                    <a:cubicBezTo>
                      <a:pt x="9" y="518"/>
                      <a:pt x="15" y="518"/>
                      <a:pt x="213" y="518"/>
                    </a:cubicBezTo>
                    <a:lnTo>
                      <a:pt x="417" y="518"/>
                    </a:lnTo>
                    <a:lnTo>
                      <a:pt x="418" y="518"/>
                    </a:lnTo>
                    <a:cubicBezTo>
                      <a:pt x="422" y="520"/>
                      <a:pt x="425" y="523"/>
                      <a:pt x="426" y="527"/>
                    </a:cubicBezTo>
                    <a:cubicBezTo>
                      <a:pt x="426" y="528"/>
                      <a:pt x="426" y="528"/>
                      <a:pt x="426" y="527"/>
                    </a:cubicBezTo>
                    <a:cubicBezTo>
                      <a:pt x="427" y="527"/>
                      <a:pt x="427" y="527"/>
                      <a:pt x="427" y="528"/>
                    </a:cubicBezTo>
                    <a:cubicBezTo>
                      <a:pt x="427" y="529"/>
                      <a:pt x="427" y="547"/>
                      <a:pt x="427" y="549"/>
                    </a:cubicBezTo>
                    <a:cubicBezTo>
                      <a:pt x="427" y="549"/>
                      <a:pt x="427" y="550"/>
                      <a:pt x="426" y="549"/>
                    </a:cubicBezTo>
                    <a:cubicBezTo>
                      <a:pt x="426" y="548"/>
                      <a:pt x="426" y="549"/>
                      <a:pt x="426" y="549"/>
                    </a:cubicBezTo>
                    <a:cubicBezTo>
                      <a:pt x="426" y="551"/>
                      <a:pt x="425" y="554"/>
                      <a:pt x="423" y="555"/>
                    </a:cubicBezTo>
                    <a:cubicBezTo>
                      <a:pt x="422" y="557"/>
                      <a:pt x="419" y="558"/>
                      <a:pt x="417" y="558"/>
                    </a:cubicBezTo>
                    <a:cubicBezTo>
                      <a:pt x="416" y="558"/>
                      <a:pt x="416" y="558"/>
                      <a:pt x="417" y="559"/>
                    </a:cubicBezTo>
                    <a:cubicBezTo>
                      <a:pt x="417" y="559"/>
                      <a:pt x="326" y="559"/>
                      <a:pt x="213" y="559"/>
                    </a:cubicBezTo>
                    <a:cubicBezTo>
                      <a:pt x="101" y="559"/>
                      <a:pt x="9" y="559"/>
                      <a:pt x="10" y="559"/>
                    </a:cubicBezTo>
                    <a:close/>
                    <a:moveTo>
                      <a:pt x="4" y="503"/>
                    </a:moveTo>
                    <a:cubicBezTo>
                      <a:pt x="2" y="502"/>
                      <a:pt x="0" y="500"/>
                      <a:pt x="0" y="498"/>
                    </a:cubicBezTo>
                    <a:cubicBezTo>
                      <a:pt x="0" y="498"/>
                      <a:pt x="0" y="498"/>
                      <a:pt x="0" y="498"/>
                    </a:cubicBezTo>
                    <a:cubicBezTo>
                      <a:pt x="0" y="499"/>
                      <a:pt x="0" y="498"/>
                      <a:pt x="0" y="497"/>
                    </a:cubicBezTo>
                    <a:cubicBezTo>
                      <a:pt x="0" y="496"/>
                      <a:pt x="0" y="496"/>
                      <a:pt x="0" y="496"/>
                    </a:cubicBezTo>
                    <a:cubicBezTo>
                      <a:pt x="0" y="497"/>
                      <a:pt x="0" y="497"/>
                      <a:pt x="0" y="496"/>
                    </a:cubicBezTo>
                    <a:cubicBezTo>
                      <a:pt x="0" y="496"/>
                      <a:pt x="73" y="162"/>
                      <a:pt x="74" y="160"/>
                    </a:cubicBezTo>
                    <a:cubicBezTo>
                      <a:pt x="74" y="158"/>
                      <a:pt x="75" y="157"/>
                      <a:pt x="76" y="156"/>
                    </a:cubicBezTo>
                    <a:cubicBezTo>
                      <a:pt x="78" y="154"/>
                      <a:pt x="80" y="153"/>
                      <a:pt x="82" y="152"/>
                    </a:cubicBezTo>
                    <a:cubicBezTo>
                      <a:pt x="83" y="152"/>
                      <a:pt x="105" y="152"/>
                      <a:pt x="137" y="152"/>
                    </a:cubicBezTo>
                    <a:cubicBezTo>
                      <a:pt x="185" y="152"/>
                      <a:pt x="190" y="152"/>
                      <a:pt x="191" y="152"/>
                    </a:cubicBezTo>
                    <a:cubicBezTo>
                      <a:pt x="191" y="151"/>
                      <a:pt x="191" y="126"/>
                      <a:pt x="190" y="126"/>
                    </a:cubicBezTo>
                    <a:cubicBezTo>
                      <a:pt x="190" y="126"/>
                      <a:pt x="189" y="126"/>
                      <a:pt x="186" y="125"/>
                    </a:cubicBezTo>
                    <a:cubicBezTo>
                      <a:pt x="152" y="121"/>
                      <a:pt x="121" y="110"/>
                      <a:pt x="95" y="93"/>
                    </a:cubicBezTo>
                    <a:cubicBezTo>
                      <a:pt x="66" y="74"/>
                      <a:pt x="45" y="48"/>
                      <a:pt x="35" y="20"/>
                    </a:cubicBezTo>
                    <a:cubicBezTo>
                      <a:pt x="33" y="14"/>
                      <a:pt x="32" y="8"/>
                      <a:pt x="31" y="3"/>
                    </a:cubicBezTo>
                    <a:cubicBezTo>
                      <a:pt x="31" y="1"/>
                      <a:pt x="30" y="0"/>
                      <a:pt x="30" y="0"/>
                    </a:cubicBezTo>
                    <a:cubicBezTo>
                      <a:pt x="30" y="0"/>
                      <a:pt x="69" y="0"/>
                      <a:pt x="213" y="0"/>
                    </a:cubicBezTo>
                    <a:cubicBezTo>
                      <a:pt x="357" y="0"/>
                      <a:pt x="396" y="0"/>
                      <a:pt x="396" y="0"/>
                    </a:cubicBezTo>
                    <a:cubicBezTo>
                      <a:pt x="396" y="0"/>
                      <a:pt x="396" y="1"/>
                      <a:pt x="395" y="3"/>
                    </a:cubicBezTo>
                    <a:cubicBezTo>
                      <a:pt x="394" y="11"/>
                      <a:pt x="392" y="20"/>
                      <a:pt x="388" y="27"/>
                    </a:cubicBezTo>
                    <a:cubicBezTo>
                      <a:pt x="374" y="63"/>
                      <a:pt x="341" y="93"/>
                      <a:pt x="299" y="110"/>
                    </a:cubicBezTo>
                    <a:cubicBezTo>
                      <a:pt x="281" y="118"/>
                      <a:pt x="261" y="123"/>
                      <a:pt x="241" y="125"/>
                    </a:cubicBezTo>
                    <a:cubicBezTo>
                      <a:pt x="238" y="126"/>
                      <a:pt x="236" y="126"/>
                      <a:pt x="236" y="126"/>
                    </a:cubicBezTo>
                    <a:cubicBezTo>
                      <a:pt x="236" y="126"/>
                      <a:pt x="236" y="151"/>
                      <a:pt x="236" y="152"/>
                    </a:cubicBezTo>
                    <a:cubicBezTo>
                      <a:pt x="236" y="152"/>
                      <a:pt x="241" y="152"/>
                      <a:pt x="289" y="152"/>
                    </a:cubicBezTo>
                    <a:cubicBezTo>
                      <a:pt x="321" y="152"/>
                      <a:pt x="343" y="152"/>
                      <a:pt x="344" y="152"/>
                    </a:cubicBezTo>
                    <a:cubicBezTo>
                      <a:pt x="346" y="153"/>
                      <a:pt x="349" y="154"/>
                      <a:pt x="350" y="156"/>
                    </a:cubicBezTo>
                    <a:cubicBezTo>
                      <a:pt x="352" y="157"/>
                      <a:pt x="353" y="159"/>
                      <a:pt x="353" y="161"/>
                    </a:cubicBezTo>
                    <a:cubicBezTo>
                      <a:pt x="354" y="166"/>
                      <a:pt x="426" y="496"/>
                      <a:pt x="426" y="496"/>
                    </a:cubicBezTo>
                    <a:cubicBezTo>
                      <a:pt x="426" y="497"/>
                      <a:pt x="426" y="497"/>
                      <a:pt x="426" y="496"/>
                    </a:cubicBezTo>
                    <a:cubicBezTo>
                      <a:pt x="427" y="496"/>
                      <a:pt x="427" y="496"/>
                      <a:pt x="427" y="497"/>
                    </a:cubicBezTo>
                    <a:cubicBezTo>
                      <a:pt x="427" y="498"/>
                      <a:pt x="427" y="499"/>
                      <a:pt x="426" y="498"/>
                    </a:cubicBezTo>
                    <a:cubicBezTo>
                      <a:pt x="426" y="498"/>
                      <a:pt x="426" y="498"/>
                      <a:pt x="426" y="498"/>
                    </a:cubicBezTo>
                    <a:cubicBezTo>
                      <a:pt x="426" y="500"/>
                      <a:pt x="424" y="502"/>
                      <a:pt x="422" y="503"/>
                    </a:cubicBezTo>
                    <a:cubicBezTo>
                      <a:pt x="422" y="503"/>
                      <a:pt x="370" y="503"/>
                      <a:pt x="213" y="503"/>
                    </a:cubicBezTo>
                    <a:lnTo>
                      <a:pt x="5" y="503"/>
                    </a:lnTo>
                    <a:lnTo>
                      <a:pt x="4" y="503"/>
                    </a:lnTo>
                    <a:close/>
                    <a:moveTo>
                      <a:pt x="223" y="451"/>
                    </a:moveTo>
                    <a:cubicBezTo>
                      <a:pt x="283" y="446"/>
                      <a:pt x="332" y="403"/>
                      <a:pt x="342" y="346"/>
                    </a:cubicBezTo>
                    <a:cubicBezTo>
                      <a:pt x="348" y="314"/>
                      <a:pt x="341" y="281"/>
                      <a:pt x="323" y="253"/>
                    </a:cubicBezTo>
                    <a:cubicBezTo>
                      <a:pt x="318" y="246"/>
                      <a:pt x="314" y="241"/>
                      <a:pt x="307" y="234"/>
                    </a:cubicBezTo>
                    <a:cubicBezTo>
                      <a:pt x="288" y="215"/>
                      <a:pt x="263" y="202"/>
                      <a:pt x="236" y="197"/>
                    </a:cubicBezTo>
                    <a:cubicBezTo>
                      <a:pt x="199" y="191"/>
                      <a:pt x="162" y="200"/>
                      <a:pt x="132" y="223"/>
                    </a:cubicBezTo>
                    <a:cubicBezTo>
                      <a:pt x="126" y="227"/>
                      <a:pt x="118" y="235"/>
                      <a:pt x="113" y="241"/>
                    </a:cubicBezTo>
                    <a:cubicBezTo>
                      <a:pt x="88" y="270"/>
                      <a:pt x="77" y="308"/>
                      <a:pt x="84" y="346"/>
                    </a:cubicBezTo>
                    <a:cubicBezTo>
                      <a:pt x="90" y="381"/>
                      <a:pt x="112" y="412"/>
                      <a:pt x="143" y="431"/>
                    </a:cubicBezTo>
                    <a:cubicBezTo>
                      <a:pt x="162" y="443"/>
                      <a:pt x="185" y="450"/>
                      <a:pt x="209" y="451"/>
                    </a:cubicBezTo>
                    <a:cubicBezTo>
                      <a:pt x="212" y="451"/>
                      <a:pt x="220" y="451"/>
                      <a:pt x="223" y="451"/>
                    </a:cubicBezTo>
                    <a:close/>
                    <a:moveTo>
                      <a:pt x="209" y="355"/>
                    </a:moveTo>
                    <a:cubicBezTo>
                      <a:pt x="197" y="354"/>
                      <a:pt x="186" y="345"/>
                      <a:pt x="182" y="334"/>
                    </a:cubicBezTo>
                    <a:cubicBezTo>
                      <a:pt x="180" y="329"/>
                      <a:pt x="180" y="323"/>
                      <a:pt x="181" y="318"/>
                    </a:cubicBezTo>
                    <a:cubicBezTo>
                      <a:pt x="183" y="305"/>
                      <a:pt x="193" y="295"/>
                      <a:pt x="207" y="292"/>
                    </a:cubicBezTo>
                    <a:cubicBezTo>
                      <a:pt x="210" y="291"/>
                      <a:pt x="217" y="291"/>
                      <a:pt x="220" y="292"/>
                    </a:cubicBezTo>
                    <a:cubicBezTo>
                      <a:pt x="226" y="293"/>
                      <a:pt x="231" y="296"/>
                      <a:pt x="236" y="300"/>
                    </a:cubicBezTo>
                    <a:cubicBezTo>
                      <a:pt x="237" y="302"/>
                      <a:pt x="238" y="303"/>
                      <a:pt x="238" y="303"/>
                    </a:cubicBezTo>
                    <a:cubicBezTo>
                      <a:pt x="239" y="303"/>
                      <a:pt x="253" y="295"/>
                      <a:pt x="270" y="285"/>
                    </a:cubicBezTo>
                    <a:cubicBezTo>
                      <a:pt x="287" y="276"/>
                      <a:pt x="301" y="268"/>
                      <a:pt x="302" y="267"/>
                    </a:cubicBezTo>
                    <a:cubicBezTo>
                      <a:pt x="302" y="267"/>
                      <a:pt x="303" y="267"/>
                      <a:pt x="304" y="267"/>
                    </a:cubicBezTo>
                    <a:cubicBezTo>
                      <a:pt x="308" y="267"/>
                      <a:pt x="311" y="272"/>
                      <a:pt x="309" y="276"/>
                    </a:cubicBezTo>
                    <a:cubicBezTo>
                      <a:pt x="309" y="277"/>
                      <a:pt x="308" y="277"/>
                      <a:pt x="308" y="278"/>
                    </a:cubicBezTo>
                    <a:cubicBezTo>
                      <a:pt x="307" y="278"/>
                      <a:pt x="293" y="286"/>
                      <a:pt x="277" y="295"/>
                    </a:cubicBezTo>
                    <a:cubicBezTo>
                      <a:pt x="260" y="305"/>
                      <a:pt x="246" y="313"/>
                      <a:pt x="245" y="313"/>
                    </a:cubicBezTo>
                    <a:cubicBezTo>
                      <a:pt x="245" y="313"/>
                      <a:pt x="245" y="314"/>
                      <a:pt x="245" y="314"/>
                    </a:cubicBezTo>
                    <a:cubicBezTo>
                      <a:pt x="245" y="315"/>
                      <a:pt x="245" y="316"/>
                      <a:pt x="245" y="317"/>
                    </a:cubicBezTo>
                    <a:cubicBezTo>
                      <a:pt x="246" y="320"/>
                      <a:pt x="246" y="325"/>
                      <a:pt x="245" y="329"/>
                    </a:cubicBezTo>
                    <a:cubicBezTo>
                      <a:pt x="244" y="335"/>
                      <a:pt x="241" y="342"/>
                      <a:pt x="236" y="346"/>
                    </a:cubicBezTo>
                    <a:cubicBezTo>
                      <a:pt x="229" y="353"/>
                      <a:pt x="219" y="356"/>
                      <a:pt x="209" y="355"/>
                    </a:cubicBezTo>
                    <a:close/>
                  </a:path>
                </a:pathLst>
              </a:custGeom>
              <a:solidFill>
                <a:srgbClr val="1F1F1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115" name="Group 114"/>
          <p:cNvGrpSpPr/>
          <p:nvPr/>
        </p:nvGrpSpPr>
        <p:grpSpPr>
          <a:xfrm>
            <a:off x="6423063" y="2377812"/>
            <a:ext cx="2263737" cy="1118749"/>
            <a:chOff x="6423063" y="2377812"/>
            <a:chExt cx="2263737" cy="1118749"/>
          </a:xfrm>
        </p:grpSpPr>
        <p:sp>
          <p:nvSpPr>
            <p:cNvPr id="110" name="Rectangle 107"/>
            <p:cNvSpPr>
              <a:spLocks noChangeArrowheads="1"/>
            </p:cNvSpPr>
            <p:nvPr/>
          </p:nvSpPr>
          <p:spPr bwMode="auto">
            <a:xfrm>
              <a:off x="6473157" y="2377812"/>
              <a:ext cx="2213643" cy="1066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9pPr>
            </a:lstStyle>
            <a:p>
              <a:pPr>
                <a:lnSpc>
                  <a:spcPct val="100000"/>
                </a:lnSpc>
                <a:buClrTx/>
                <a:buFontTx/>
                <a:buNone/>
              </a:pPr>
              <a:r>
                <a:rPr lang="en-US" altLang="en-US" sz="1600" dirty="0">
                  <a:latin typeface="+mn-lt"/>
                </a:rPr>
                <a:t>Tissue collection</a:t>
              </a:r>
            </a:p>
          </p:txBody>
        </p:sp>
        <p:sp>
          <p:nvSpPr>
            <p:cNvPr id="111" name="Line 108"/>
            <p:cNvSpPr>
              <a:spLocks noChangeShapeType="1"/>
            </p:cNvSpPr>
            <p:nvPr/>
          </p:nvSpPr>
          <p:spPr bwMode="auto">
            <a:xfrm>
              <a:off x="6423063" y="2425520"/>
              <a:ext cx="4771" cy="1071041"/>
            </a:xfrm>
            <a:prstGeom prst="line">
              <a:avLst/>
            </a:prstGeom>
            <a:noFill/>
            <a:ln w="12600" cap="sq">
              <a:solidFill>
                <a:srgbClr val="000000"/>
              </a:solidFill>
              <a:miter lim="800000"/>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3" name="Group 2"/>
          <p:cNvGrpSpPr/>
          <p:nvPr/>
        </p:nvGrpSpPr>
        <p:grpSpPr>
          <a:xfrm>
            <a:off x="1616500" y="2086794"/>
            <a:ext cx="4656284" cy="1352518"/>
            <a:chOff x="1616500" y="2086794"/>
            <a:chExt cx="4656284" cy="1352518"/>
          </a:xfrm>
        </p:grpSpPr>
        <p:grpSp>
          <p:nvGrpSpPr>
            <p:cNvPr id="39" name="Group 36"/>
            <p:cNvGrpSpPr>
              <a:grpSpLocks/>
            </p:cNvGrpSpPr>
            <p:nvPr/>
          </p:nvGrpSpPr>
          <p:grpSpPr bwMode="auto">
            <a:xfrm>
              <a:off x="2022017" y="2745162"/>
              <a:ext cx="4250767" cy="694150"/>
              <a:chOff x="835" y="788"/>
              <a:chExt cx="1782" cy="291"/>
            </a:xfrm>
          </p:grpSpPr>
          <p:grpSp>
            <p:nvGrpSpPr>
              <p:cNvPr id="40" name="Group 37"/>
              <p:cNvGrpSpPr>
                <a:grpSpLocks/>
              </p:cNvGrpSpPr>
              <p:nvPr/>
            </p:nvGrpSpPr>
            <p:grpSpPr bwMode="auto">
              <a:xfrm>
                <a:off x="835" y="788"/>
                <a:ext cx="214" cy="291"/>
                <a:chOff x="835" y="788"/>
                <a:chExt cx="214" cy="291"/>
              </a:xfrm>
            </p:grpSpPr>
            <p:sp>
              <p:nvSpPr>
                <p:cNvPr id="59" name="Freeform 38"/>
                <p:cNvSpPr>
                  <a:spLocks noChangeArrowheads="1"/>
                </p:cNvSpPr>
                <p:nvPr/>
              </p:nvSpPr>
              <p:spPr bwMode="auto">
                <a:xfrm>
                  <a:off x="835" y="788"/>
                  <a:ext cx="214" cy="291"/>
                </a:xfrm>
                <a:custGeom>
                  <a:avLst/>
                  <a:gdLst>
                    <a:gd name="G0" fmla="+- 1 0 0"/>
                    <a:gd name="G1" fmla="*/ 1 39693 55456"/>
                    <a:gd name="G2" fmla="*/ 1 35987 55552"/>
                    <a:gd name="G3" fmla="*/ G2 1 180"/>
                    <a:gd name="G4" fmla="*/ G1 1 G3"/>
                    <a:gd name="G5" fmla="+- 1 0 0"/>
                    <a:gd name="G6" fmla="+- 1 0 0"/>
                    <a:gd name="G7" fmla="+- 1 0 0"/>
                    <a:gd name="G8" fmla="+- 1 0 0"/>
                    <a:gd name="G9" fmla="*/ 1 25611 45568"/>
                    <a:gd name="G10" fmla="*/ 1 35987 55552"/>
                    <a:gd name="G11" fmla="*/ G10 1 180"/>
                    <a:gd name="G12" fmla="*/ G9 1 G11"/>
                    <a:gd name="G13" fmla="+- 1 0 0"/>
                    <a:gd name="G14" fmla="+- 1 0 0"/>
                    <a:gd name="G15" fmla="+- 1 0 0"/>
                    <a:gd name="G16" fmla="+- 1 0 0"/>
                    <a:gd name="G17" fmla="+- 340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T0" fmla="*/ 8 256 1"/>
                    <a:gd name="T1" fmla="*/ 0 256 1"/>
                    <a:gd name="G30" fmla="+- 0 T0 T1"/>
                    <a:gd name="G31" fmla="cos 753 G30"/>
                    <a:gd name="G32" fmla="+- 755 0 0"/>
                    <a:gd name="G33" fmla="+- 0 0 0"/>
                    <a:gd name="G34" fmla="+- 2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24577 2"/>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84 0 0"/>
                    <a:gd name="G84" fmla="+- 0 0 0"/>
                    <a:gd name="G85" fmla="+- 169 0 0"/>
                    <a:gd name="G86" fmla="+- 148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1 0 0"/>
                    <a:gd name="G105" fmla="+- 1 0 0"/>
                    <a:gd name="T2" fmla="*/ 443 w 570"/>
                    <a:gd name="T3" fmla="*/ 3 h 758"/>
                    <a:gd name="T4" fmla="*/ 548 w 570"/>
                    <a:gd name="T5" fmla="*/ 55 h 758"/>
                    <a:gd name="T6" fmla="*/ 566 w 570"/>
                    <a:gd name="T7" fmla="*/ 84 h 758"/>
                    <a:gd name="T8" fmla="*/ 568 w 570"/>
                    <a:gd name="T9" fmla="*/ 101 h 758"/>
                    <a:gd name="T10" fmla="*/ 520 w 570"/>
                    <a:gd name="T11" fmla="*/ 108 h 758"/>
                    <a:gd name="T12" fmla="*/ 511 w 570"/>
                    <a:gd name="T13" fmla="*/ 106 h 758"/>
                    <a:gd name="T14" fmla="*/ 500 w 570"/>
                    <a:gd name="T15" fmla="*/ 119 h 758"/>
                    <a:gd name="T16" fmla="*/ 497 w 570"/>
                    <a:gd name="T17" fmla="*/ 143 h 758"/>
                    <a:gd name="T18" fmla="*/ 504 w 570"/>
                    <a:gd name="T19" fmla="*/ 190 h 758"/>
                    <a:gd name="T20" fmla="*/ 471 w 570"/>
                    <a:gd name="T21" fmla="*/ 192 h 758"/>
                    <a:gd name="T22" fmla="*/ 464 w 570"/>
                    <a:gd name="T23" fmla="*/ 191 h 758"/>
                    <a:gd name="T24" fmla="*/ 327 w 570"/>
                    <a:gd name="T25" fmla="*/ 384 h 758"/>
                    <a:gd name="T26" fmla="*/ 186 w 570"/>
                    <a:gd name="T27" fmla="*/ 580 h 758"/>
                    <a:gd name="T28" fmla="*/ 147 w 570"/>
                    <a:gd name="T29" fmla="*/ 587 h 758"/>
                    <a:gd name="T30" fmla="*/ 139 w 570"/>
                    <a:gd name="T31" fmla="*/ 587 h 758"/>
                    <a:gd name="T32" fmla="*/ 75 w 570"/>
                    <a:gd name="T33" fmla="*/ 670 h 758"/>
                    <a:gd name="T34" fmla="*/ 10 w 570"/>
                    <a:gd name="T35" fmla="*/ 753 h 758"/>
                    <a:gd name="T36" fmla="*/ 3 w 570"/>
                    <a:gd name="T37" fmla="*/ 756 h 758"/>
                    <a:gd name="T38" fmla="*/ 0 w 570"/>
                    <a:gd name="T39" fmla="*/ 756 h 758"/>
                    <a:gd name="T40" fmla="*/ 61 w 570"/>
                    <a:gd name="T41" fmla="*/ 666 h 758"/>
                    <a:gd name="T42" fmla="*/ 121 w 570"/>
                    <a:gd name="T43" fmla="*/ 576 h 758"/>
                    <a:gd name="T44" fmla="*/ 115 w 570"/>
                    <a:gd name="T45" fmla="*/ 569 h 758"/>
                    <a:gd name="T46" fmla="*/ 101 w 570"/>
                    <a:gd name="T47" fmla="*/ 544 h 758"/>
                    <a:gd name="T48" fmla="*/ 106 w 570"/>
                    <a:gd name="T49" fmla="*/ 519 h 758"/>
                    <a:gd name="T50" fmla="*/ 243 w 570"/>
                    <a:gd name="T51" fmla="*/ 324 h 758"/>
                    <a:gd name="T52" fmla="*/ 377 w 570"/>
                    <a:gd name="T53" fmla="*/ 134 h 758"/>
                    <a:gd name="T54" fmla="*/ 374 w 570"/>
                    <a:gd name="T55" fmla="*/ 125 h 758"/>
                    <a:gd name="T56" fmla="*/ 365 w 570"/>
                    <a:gd name="T57" fmla="*/ 97 h 758"/>
                    <a:gd name="T58" fmla="*/ 409 w 570"/>
                    <a:gd name="T59" fmla="*/ 86 h 758"/>
                    <a:gd name="T60" fmla="*/ 420 w 570"/>
                    <a:gd name="T61" fmla="*/ 89 h 758"/>
                    <a:gd name="T62" fmla="*/ 429 w 570"/>
                    <a:gd name="T63" fmla="*/ 74 h 758"/>
                    <a:gd name="T64" fmla="*/ 438 w 570"/>
                    <a:gd name="T65" fmla="*/ 57 h 758"/>
                    <a:gd name="T66" fmla="*/ 433 w 570"/>
                    <a:gd name="T67" fmla="*/ 48 h 758"/>
                    <a:gd name="T68" fmla="*/ 424 w 570"/>
                    <a:gd name="T69" fmla="*/ 11 h 758"/>
                    <a:gd name="T70" fmla="*/ 443 w 570"/>
                    <a:gd name="T71" fmla="*/ 3 h 758"/>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758">
                      <a:moveTo>
                        <a:pt x="443" y="3"/>
                      </a:moveTo>
                      <a:cubicBezTo>
                        <a:pt x="471" y="0"/>
                        <a:pt x="520" y="25"/>
                        <a:pt x="548" y="55"/>
                      </a:cubicBezTo>
                      <a:cubicBezTo>
                        <a:pt x="555" y="64"/>
                        <a:pt x="564" y="76"/>
                        <a:pt x="566" y="84"/>
                      </a:cubicBezTo>
                      <a:cubicBezTo>
                        <a:pt x="568" y="89"/>
                        <a:pt x="569" y="97"/>
                        <a:pt x="568" y="101"/>
                      </a:cubicBezTo>
                      <a:cubicBezTo>
                        <a:pt x="563" y="113"/>
                        <a:pt x="544" y="116"/>
                        <a:pt x="520" y="108"/>
                      </a:cubicBezTo>
                      <a:cubicBezTo>
                        <a:pt x="516" y="107"/>
                        <a:pt x="511" y="106"/>
                        <a:pt x="511" y="106"/>
                      </a:cubicBezTo>
                      <a:cubicBezTo>
                        <a:pt x="511" y="106"/>
                        <a:pt x="506" y="112"/>
                        <a:pt x="500" y="119"/>
                      </a:cubicBezTo>
                      <a:cubicBezTo>
                        <a:pt x="487" y="133"/>
                        <a:pt x="487" y="132"/>
                        <a:pt x="497" y="143"/>
                      </a:cubicBezTo>
                      <a:cubicBezTo>
                        <a:pt x="514" y="163"/>
                        <a:pt x="517" y="183"/>
                        <a:pt x="504" y="190"/>
                      </a:cubicBezTo>
                      <a:cubicBezTo>
                        <a:pt x="497" y="194"/>
                        <a:pt x="484" y="195"/>
                        <a:pt x="471" y="192"/>
                      </a:cubicBezTo>
                      <a:cubicBezTo>
                        <a:pt x="468" y="191"/>
                        <a:pt x="465" y="190"/>
                        <a:pt x="464" y="191"/>
                      </a:cubicBezTo>
                      <a:cubicBezTo>
                        <a:pt x="464" y="191"/>
                        <a:pt x="402" y="278"/>
                        <a:pt x="327" y="384"/>
                      </a:cubicBezTo>
                      <a:cubicBezTo>
                        <a:pt x="251" y="490"/>
                        <a:pt x="188" y="578"/>
                        <a:pt x="186" y="580"/>
                      </a:cubicBezTo>
                      <a:cubicBezTo>
                        <a:pt x="177" y="587"/>
                        <a:pt x="162" y="590"/>
                        <a:pt x="147" y="587"/>
                      </a:cubicBezTo>
                      <a:cubicBezTo>
                        <a:pt x="144" y="586"/>
                        <a:pt x="140" y="586"/>
                        <a:pt x="139" y="587"/>
                      </a:cubicBezTo>
                      <a:cubicBezTo>
                        <a:pt x="138" y="588"/>
                        <a:pt x="109" y="625"/>
                        <a:pt x="75" y="670"/>
                      </a:cubicBezTo>
                      <a:cubicBezTo>
                        <a:pt x="30" y="729"/>
                        <a:pt x="12" y="752"/>
                        <a:pt x="10" y="753"/>
                      </a:cubicBezTo>
                      <a:cubicBezTo>
                        <a:pt x="8" y="753"/>
                        <a:pt x="5" y="755"/>
                        <a:pt x="3" y="756"/>
                      </a:cubicBezTo>
                      <a:cubicBezTo>
                        <a:pt x="1" y="757"/>
                        <a:pt x="0" y="757"/>
                        <a:pt x="0" y="756"/>
                      </a:cubicBezTo>
                      <a:cubicBezTo>
                        <a:pt x="1" y="755"/>
                        <a:pt x="28" y="715"/>
                        <a:pt x="61" y="666"/>
                      </a:cubicBezTo>
                      <a:cubicBezTo>
                        <a:pt x="94" y="617"/>
                        <a:pt x="121" y="577"/>
                        <a:pt x="121" y="576"/>
                      </a:cubicBezTo>
                      <a:cubicBezTo>
                        <a:pt x="121" y="575"/>
                        <a:pt x="118" y="572"/>
                        <a:pt x="115" y="569"/>
                      </a:cubicBezTo>
                      <a:cubicBezTo>
                        <a:pt x="107" y="560"/>
                        <a:pt x="103" y="552"/>
                        <a:pt x="101" y="544"/>
                      </a:cubicBezTo>
                      <a:cubicBezTo>
                        <a:pt x="100" y="534"/>
                        <a:pt x="101" y="529"/>
                        <a:pt x="106" y="519"/>
                      </a:cubicBezTo>
                      <a:cubicBezTo>
                        <a:pt x="108" y="515"/>
                        <a:pt x="170" y="427"/>
                        <a:pt x="243" y="324"/>
                      </a:cubicBezTo>
                      <a:cubicBezTo>
                        <a:pt x="316" y="220"/>
                        <a:pt x="377" y="135"/>
                        <a:pt x="377" y="134"/>
                      </a:cubicBezTo>
                      <a:cubicBezTo>
                        <a:pt x="378" y="132"/>
                        <a:pt x="377" y="130"/>
                        <a:pt x="374" y="125"/>
                      </a:cubicBezTo>
                      <a:cubicBezTo>
                        <a:pt x="368" y="117"/>
                        <a:pt x="364" y="104"/>
                        <a:pt x="365" y="97"/>
                      </a:cubicBezTo>
                      <a:cubicBezTo>
                        <a:pt x="368" y="84"/>
                        <a:pt x="385" y="80"/>
                        <a:pt x="409" y="86"/>
                      </a:cubicBezTo>
                      <a:lnTo>
                        <a:pt x="420" y="89"/>
                      </a:lnTo>
                      <a:lnTo>
                        <a:pt x="429" y="74"/>
                      </a:lnTo>
                      <a:cubicBezTo>
                        <a:pt x="434" y="65"/>
                        <a:pt x="438" y="58"/>
                        <a:pt x="438" y="57"/>
                      </a:cubicBezTo>
                      <a:cubicBezTo>
                        <a:pt x="438" y="56"/>
                        <a:pt x="436" y="52"/>
                        <a:pt x="433" y="48"/>
                      </a:cubicBezTo>
                      <a:cubicBezTo>
                        <a:pt x="422" y="33"/>
                        <a:pt x="419" y="19"/>
                        <a:pt x="424" y="11"/>
                      </a:cubicBezTo>
                      <a:cubicBezTo>
                        <a:pt x="427" y="7"/>
                        <a:pt x="435" y="3"/>
                        <a:pt x="443" y="3"/>
                      </a:cubicBezTo>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0" name="Freeform 39"/>
                <p:cNvSpPr>
                  <a:spLocks noChangeArrowheads="1"/>
                </p:cNvSpPr>
                <p:nvPr/>
              </p:nvSpPr>
              <p:spPr bwMode="auto">
                <a:xfrm>
                  <a:off x="835" y="789"/>
                  <a:ext cx="214" cy="28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522 0 0"/>
                    <a:gd name="G16" fmla="+- 103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0 0 0"/>
                    <a:gd name="G37" fmla="*/ 1 54239 35328"/>
                    <a:gd name="T0" fmla="*/ 5 256 1"/>
                    <a:gd name="T1" fmla="*/ 0 256 1"/>
                    <a:gd name="G38" fmla="+- 0 T0 T1"/>
                    <a:gd name="G39" fmla="sin 750 G38"/>
                    <a:gd name="G40" fmla="+- 376 0 0"/>
                    <a:gd name="G41" fmla="*/ 1 46283 55552"/>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24577 2"/>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63 0 0"/>
                    <a:gd name="G101" fmla="*/ 1 167 2"/>
                    <a:gd name="G102" fmla="+- 0 0 0"/>
                    <a:gd name="G103" fmla="+- 168 0 0"/>
                    <a:gd name="G104" fmla="+- 1 0 0"/>
                    <a:gd name="G105" fmla="+- 1 0 0"/>
                    <a:gd name="G106" fmla="+- 1 0 0"/>
                    <a:gd name="G107" fmla="+- 1 0 0"/>
                    <a:gd name="G108" fmla="+- 1 0 0"/>
                    <a:gd name="G109" fmla="+- 1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T2" fmla="*/ 437 w 569"/>
                    <a:gd name="T3" fmla="*/ 0 h 753"/>
                    <a:gd name="T4" fmla="*/ 441 w 569"/>
                    <a:gd name="T5" fmla="*/ 0 h 753"/>
                    <a:gd name="T6" fmla="*/ 450 w 569"/>
                    <a:gd name="T7" fmla="*/ 2 h 753"/>
                    <a:gd name="T8" fmla="*/ 490 w 569"/>
                    <a:gd name="T9" fmla="*/ 14 h 753"/>
                    <a:gd name="T10" fmla="*/ 536 w 569"/>
                    <a:gd name="T11" fmla="*/ 44 h 753"/>
                    <a:gd name="T12" fmla="*/ 557 w 569"/>
                    <a:gd name="T13" fmla="*/ 69 h 753"/>
                    <a:gd name="T14" fmla="*/ 559 w 569"/>
                    <a:gd name="T15" fmla="*/ 70 h 753"/>
                    <a:gd name="T16" fmla="*/ 562 w 569"/>
                    <a:gd name="T17" fmla="*/ 75 h 753"/>
                    <a:gd name="T18" fmla="*/ 566 w 569"/>
                    <a:gd name="T19" fmla="*/ 90 h 753"/>
                    <a:gd name="T20" fmla="*/ 565 w 569"/>
                    <a:gd name="T21" fmla="*/ 94 h 753"/>
                    <a:gd name="T22" fmla="*/ 526 w 569"/>
                    <a:gd name="T23" fmla="*/ 105 h 753"/>
                    <a:gd name="T24" fmla="*/ 513 w 569"/>
                    <a:gd name="T25" fmla="*/ 102 h 753"/>
                    <a:gd name="T26" fmla="*/ 509 w 569"/>
                    <a:gd name="T27" fmla="*/ 101 h 753"/>
                    <a:gd name="T28" fmla="*/ 497 w 569"/>
                    <a:gd name="T29" fmla="*/ 114 h 753"/>
                    <a:gd name="T30" fmla="*/ 485 w 569"/>
                    <a:gd name="T31" fmla="*/ 129 h 753"/>
                    <a:gd name="T32" fmla="*/ 494 w 569"/>
                    <a:gd name="T33" fmla="*/ 141 h 753"/>
                    <a:gd name="T34" fmla="*/ 506 w 569"/>
                    <a:gd name="T35" fmla="*/ 160 h 753"/>
                    <a:gd name="T36" fmla="*/ 505 w 569"/>
                    <a:gd name="T37" fmla="*/ 183 h 753"/>
                    <a:gd name="T38" fmla="*/ 470 w 569"/>
                    <a:gd name="T39" fmla="*/ 187 h 753"/>
                    <a:gd name="T40" fmla="*/ 463 w 569"/>
                    <a:gd name="T41" fmla="*/ 186 h 753"/>
                    <a:gd name="T42" fmla="*/ 325 w 569"/>
                    <a:gd name="T43" fmla="*/ 378 h 753"/>
                    <a:gd name="T44" fmla="*/ 185 w 569"/>
                    <a:gd name="T45" fmla="*/ 574 h 753"/>
                    <a:gd name="T46" fmla="*/ 146 w 569"/>
                    <a:gd name="T47" fmla="*/ 582 h 753"/>
                    <a:gd name="T48" fmla="*/ 137 w 569"/>
                    <a:gd name="T49" fmla="*/ 582 h 753"/>
                    <a:gd name="T50" fmla="*/ 85 w 569"/>
                    <a:gd name="T51" fmla="*/ 650 h 753"/>
                    <a:gd name="T52" fmla="*/ 22 w 569"/>
                    <a:gd name="T53" fmla="*/ 732 h 753"/>
                    <a:gd name="T54" fmla="*/ 11 w 569"/>
                    <a:gd name="T55" fmla="*/ 748 h 753"/>
                    <a:gd name="T56" fmla="*/ 5 w 569"/>
                    <a:gd name="T57" fmla="*/ 751 h 753"/>
                    <a:gd name="T58" fmla="*/ 1 w 569"/>
                    <a:gd name="T59" fmla="*/ 751 h 753"/>
                    <a:gd name="T60" fmla="*/ 122 w 569"/>
                    <a:gd name="T61" fmla="*/ 572 h 753"/>
                    <a:gd name="T62" fmla="*/ 117 w 569"/>
                    <a:gd name="T63" fmla="*/ 565 h 753"/>
                    <a:gd name="T64" fmla="*/ 106 w 569"/>
                    <a:gd name="T65" fmla="*/ 519 h 753"/>
                    <a:gd name="T66" fmla="*/ 243 w 569"/>
                    <a:gd name="T67" fmla="*/ 323 h 753"/>
                    <a:gd name="T68" fmla="*/ 379 w 569"/>
                    <a:gd name="T69" fmla="*/ 131 h 753"/>
                    <a:gd name="T70" fmla="*/ 376 w 569"/>
                    <a:gd name="T71" fmla="*/ 123 h 753"/>
                    <a:gd name="T72" fmla="*/ 366 w 569"/>
                    <a:gd name="T73" fmla="*/ 97 h 753"/>
                    <a:gd name="T74" fmla="*/ 377 w 569"/>
                    <a:gd name="T75" fmla="*/ 85 h 753"/>
                    <a:gd name="T76" fmla="*/ 410 w 569"/>
                    <a:gd name="T77" fmla="*/ 86 h 753"/>
                    <a:gd name="T78" fmla="*/ 421 w 569"/>
                    <a:gd name="T79" fmla="*/ 86 h 753"/>
                    <a:gd name="T80" fmla="*/ 440 w 569"/>
                    <a:gd name="T81" fmla="*/ 53 h 753"/>
                    <a:gd name="T82" fmla="*/ 434 w 569"/>
                    <a:gd name="T83" fmla="*/ 45 h 753"/>
                    <a:gd name="T84" fmla="*/ 422 w 569"/>
                    <a:gd name="T85" fmla="*/ 20 h 753"/>
                    <a:gd name="T86" fmla="*/ 437 w 569"/>
                    <a:gd name="T87" fmla="*/ 0 h 753"/>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9" h="753">
                      <a:moveTo>
                        <a:pt x="437" y="0"/>
                      </a:moveTo>
                      <a:cubicBezTo>
                        <a:pt x="439" y="0"/>
                        <a:pt x="440" y="0"/>
                        <a:pt x="441" y="0"/>
                      </a:cubicBezTo>
                      <a:cubicBezTo>
                        <a:pt x="441" y="1"/>
                        <a:pt x="445" y="1"/>
                        <a:pt x="450" y="2"/>
                      </a:cubicBezTo>
                      <a:cubicBezTo>
                        <a:pt x="462" y="3"/>
                        <a:pt x="473" y="6"/>
                        <a:pt x="490" y="14"/>
                      </a:cubicBezTo>
                      <a:cubicBezTo>
                        <a:pt x="505" y="21"/>
                        <a:pt x="525" y="34"/>
                        <a:pt x="536" y="44"/>
                      </a:cubicBezTo>
                      <a:cubicBezTo>
                        <a:pt x="543" y="51"/>
                        <a:pt x="556" y="66"/>
                        <a:pt x="557" y="69"/>
                      </a:cubicBezTo>
                      <a:cubicBezTo>
                        <a:pt x="558" y="70"/>
                        <a:pt x="558" y="71"/>
                        <a:pt x="559" y="70"/>
                      </a:cubicBezTo>
                      <a:cubicBezTo>
                        <a:pt x="559" y="70"/>
                        <a:pt x="561" y="72"/>
                        <a:pt x="562" y="75"/>
                      </a:cubicBezTo>
                      <a:cubicBezTo>
                        <a:pt x="565" y="81"/>
                        <a:pt x="568" y="90"/>
                        <a:pt x="566" y="90"/>
                      </a:cubicBezTo>
                      <a:cubicBezTo>
                        <a:pt x="566" y="90"/>
                        <a:pt x="565" y="92"/>
                        <a:pt x="565" y="94"/>
                      </a:cubicBezTo>
                      <a:cubicBezTo>
                        <a:pt x="564" y="106"/>
                        <a:pt x="548" y="111"/>
                        <a:pt x="526" y="105"/>
                      </a:cubicBezTo>
                      <a:cubicBezTo>
                        <a:pt x="521" y="104"/>
                        <a:pt x="515" y="103"/>
                        <a:pt x="513" y="102"/>
                      </a:cubicBezTo>
                      <a:lnTo>
                        <a:pt x="509" y="101"/>
                      </a:lnTo>
                      <a:lnTo>
                        <a:pt x="497" y="114"/>
                      </a:lnTo>
                      <a:cubicBezTo>
                        <a:pt x="491" y="121"/>
                        <a:pt x="486" y="128"/>
                        <a:pt x="485" y="129"/>
                      </a:cubicBezTo>
                      <a:cubicBezTo>
                        <a:pt x="485" y="130"/>
                        <a:pt x="489" y="135"/>
                        <a:pt x="494" y="141"/>
                      </a:cubicBezTo>
                      <a:cubicBezTo>
                        <a:pt x="501" y="149"/>
                        <a:pt x="503" y="152"/>
                        <a:pt x="506" y="160"/>
                      </a:cubicBezTo>
                      <a:cubicBezTo>
                        <a:pt x="510" y="172"/>
                        <a:pt x="510" y="178"/>
                        <a:pt x="505" y="183"/>
                      </a:cubicBezTo>
                      <a:cubicBezTo>
                        <a:pt x="499" y="189"/>
                        <a:pt x="485" y="190"/>
                        <a:pt x="470" y="187"/>
                      </a:cubicBezTo>
                      <a:cubicBezTo>
                        <a:pt x="467" y="186"/>
                        <a:pt x="463" y="185"/>
                        <a:pt x="463" y="186"/>
                      </a:cubicBezTo>
                      <a:cubicBezTo>
                        <a:pt x="462" y="186"/>
                        <a:pt x="400" y="272"/>
                        <a:pt x="325" y="378"/>
                      </a:cubicBezTo>
                      <a:cubicBezTo>
                        <a:pt x="250" y="483"/>
                        <a:pt x="187" y="572"/>
                        <a:pt x="185" y="574"/>
                      </a:cubicBezTo>
                      <a:cubicBezTo>
                        <a:pt x="177" y="582"/>
                        <a:pt x="162" y="586"/>
                        <a:pt x="146" y="582"/>
                      </a:cubicBezTo>
                      <a:cubicBezTo>
                        <a:pt x="142" y="581"/>
                        <a:pt x="138" y="581"/>
                        <a:pt x="137" y="582"/>
                      </a:cubicBezTo>
                      <a:cubicBezTo>
                        <a:pt x="136" y="582"/>
                        <a:pt x="113" y="613"/>
                        <a:pt x="85" y="650"/>
                      </a:cubicBezTo>
                      <a:cubicBezTo>
                        <a:pt x="57" y="686"/>
                        <a:pt x="29" y="723"/>
                        <a:pt x="22" y="732"/>
                      </a:cubicBezTo>
                      <a:cubicBezTo>
                        <a:pt x="15" y="741"/>
                        <a:pt x="10" y="748"/>
                        <a:pt x="11" y="748"/>
                      </a:cubicBezTo>
                      <a:cubicBezTo>
                        <a:pt x="11" y="748"/>
                        <a:pt x="9" y="750"/>
                        <a:pt x="5" y="751"/>
                      </a:cubicBezTo>
                      <a:cubicBezTo>
                        <a:pt x="2" y="752"/>
                        <a:pt x="0" y="752"/>
                        <a:pt x="1" y="751"/>
                      </a:cubicBezTo>
                      <a:cubicBezTo>
                        <a:pt x="5" y="749"/>
                        <a:pt x="123" y="574"/>
                        <a:pt x="122" y="572"/>
                      </a:cubicBezTo>
                      <a:cubicBezTo>
                        <a:pt x="122" y="571"/>
                        <a:pt x="119" y="568"/>
                        <a:pt x="117" y="565"/>
                      </a:cubicBezTo>
                      <a:cubicBezTo>
                        <a:pt x="102" y="551"/>
                        <a:pt x="98" y="534"/>
                        <a:pt x="106" y="519"/>
                      </a:cubicBezTo>
                      <a:cubicBezTo>
                        <a:pt x="107" y="515"/>
                        <a:pt x="169" y="427"/>
                        <a:pt x="243" y="323"/>
                      </a:cubicBezTo>
                      <a:cubicBezTo>
                        <a:pt x="317" y="219"/>
                        <a:pt x="378" y="133"/>
                        <a:pt x="379" y="131"/>
                      </a:cubicBezTo>
                      <a:cubicBezTo>
                        <a:pt x="380" y="129"/>
                        <a:pt x="380" y="129"/>
                        <a:pt x="376" y="123"/>
                      </a:cubicBezTo>
                      <a:cubicBezTo>
                        <a:pt x="371" y="116"/>
                        <a:pt x="366" y="103"/>
                        <a:pt x="366" y="97"/>
                      </a:cubicBezTo>
                      <a:cubicBezTo>
                        <a:pt x="367" y="90"/>
                        <a:pt x="369" y="88"/>
                        <a:pt x="377" y="85"/>
                      </a:cubicBezTo>
                      <a:cubicBezTo>
                        <a:pt x="386" y="81"/>
                        <a:pt x="395" y="82"/>
                        <a:pt x="410" y="86"/>
                      </a:cubicBezTo>
                      <a:cubicBezTo>
                        <a:pt x="418" y="88"/>
                        <a:pt x="420" y="88"/>
                        <a:pt x="421" y="86"/>
                      </a:cubicBezTo>
                      <a:cubicBezTo>
                        <a:pt x="427" y="78"/>
                        <a:pt x="440" y="54"/>
                        <a:pt x="440" y="53"/>
                      </a:cubicBezTo>
                      <a:cubicBezTo>
                        <a:pt x="439" y="52"/>
                        <a:pt x="437" y="48"/>
                        <a:pt x="434" y="45"/>
                      </a:cubicBezTo>
                      <a:cubicBezTo>
                        <a:pt x="428" y="37"/>
                        <a:pt x="423" y="26"/>
                        <a:pt x="422" y="20"/>
                      </a:cubicBezTo>
                      <a:cubicBezTo>
                        <a:pt x="422" y="10"/>
                        <a:pt x="428" y="2"/>
                        <a:pt x="437" y="0"/>
                      </a:cubicBezTo>
                    </a:path>
                  </a:pathLst>
                </a:custGeom>
                <a:solidFill>
                  <a:srgbClr val="BCBCB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41" name="Group 40"/>
              <p:cNvGrpSpPr>
                <a:grpSpLocks/>
              </p:cNvGrpSpPr>
              <p:nvPr/>
            </p:nvGrpSpPr>
            <p:grpSpPr bwMode="auto">
              <a:xfrm>
                <a:off x="1620" y="788"/>
                <a:ext cx="214" cy="291"/>
                <a:chOff x="1620" y="788"/>
                <a:chExt cx="214" cy="291"/>
              </a:xfrm>
            </p:grpSpPr>
            <p:sp>
              <p:nvSpPr>
                <p:cNvPr id="57" name="Freeform 41"/>
                <p:cNvSpPr>
                  <a:spLocks noChangeArrowheads="1"/>
                </p:cNvSpPr>
                <p:nvPr/>
              </p:nvSpPr>
              <p:spPr bwMode="auto">
                <a:xfrm>
                  <a:off x="1620" y="788"/>
                  <a:ext cx="214" cy="291"/>
                </a:xfrm>
                <a:custGeom>
                  <a:avLst/>
                  <a:gdLst>
                    <a:gd name="G0" fmla="+- 1 0 0"/>
                    <a:gd name="G1" fmla="*/ 1 39693 55456"/>
                    <a:gd name="G2" fmla="*/ 1 35987 55552"/>
                    <a:gd name="G3" fmla="*/ G2 1 180"/>
                    <a:gd name="G4" fmla="*/ G1 1 G3"/>
                    <a:gd name="G5" fmla="+- 1 0 0"/>
                    <a:gd name="G6" fmla="+- 1 0 0"/>
                    <a:gd name="G7" fmla="+- 1 0 0"/>
                    <a:gd name="G8" fmla="+- 1 0 0"/>
                    <a:gd name="G9" fmla="*/ 1 25611 45568"/>
                    <a:gd name="G10" fmla="*/ 1 35987 55552"/>
                    <a:gd name="G11" fmla="*/ G10 1 180"/>
                    <a:gd name="G12" fmla="*/ G9 1 G11"/>
                    <a:gd name="G13" fmla="+- 1 0 0"/>
                    <a:gd name="G14" fmla="+- 1 0 0"/>
                    <a:gd name="G15" fmla="+- 1 0 0"/>
                    <a:gd name="G16" fmla="+- 1 0 0"/>
                    <a:gd name="G17" fmla="+- 340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T0" fmla="*/ 8 256 1"/>
                    <a:gd name="T1" fmla="*/ 0 256 1"/>
                    <a:gd name="G30" fmla="+- 0 T0 T1"/>
                    <a:gd name="G31" fmla="cos 753 G30"/>
                    <a:gd name="G32" fmla="+- 755 0 0"/>
                    <a:gd name="G33" fmla="+- 0 0 0"/>
                    <a:gd name="G34" fmla="+- 2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24577 2"/>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84 0 0"/>
                    <a:gd name="G84" fmla="+- 0 0 0"/>
                    <a:gd name="G85" fmla="+- 169 0 0"/>
                    <a:gd name="G86" fmla="+- 148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1 0 0"/>
                    <a:gd name="G105" fmla="+- 1 0 0"/>
                    <a:gd name="T2" fmla="*/ 443 w 570"/>
                    <a:gd name="T3" fmla="*/ 3 h 758"/>
                    <a:gd name="T4" fmla="*/ 548 w 570"/>
                    <a:gd name="T5" fmla="*/ 55 h 758"/>
                    <a:gd name="T6" fmla="*/ 566 w 570"/>
                    <a:gd name="T7" fmla="*/ 84 h 758"/>
                    <a:gd name="T8" fmla="*/ 568 w 570"/>
                    <a:gd name="T9" fmla="*/ 101 h 758"/>
                    <a:gd name="T10" fmla="*/ 520 w 570"/>
                    <a:gd name="T11" fmla="*/ 108 h 758"/>
                    <a:gd name="T12" fmla="*/ 511 w 570"/>
                    <a:gd name="T13" fmla="*/ 106 h 758"/>
                    <a:gd name="T14" fmla="*/ 500 w 570"/>
                    <a:gd name="T15" fmla="*/ 119 h 758"/>
                    <a:gd name="T16" fmla="*/ 497 w 570"/>
                    <a:gd name="T17" fmla="*/ 143 h 758"/>
                    <a:gd name="T18" fmla="*/ 504 w 570"/>
                    <a:gd name="T19" fmla="*/ 190 h 758"/>
                    <a:gd name="T20" fmla="*/ 471 w 570"/>
                    <a:gd name="T21" fmla="*/ 192 h 758"/>
                    <a:gd name="T22" fmla="*/ 464 w 570"/>
                    <a:gd name="T23" fmla="*/ 191 h 758"/>
                    <a:gd name="T24" fmla="*/ 327 w 570"/>
                    <a:gd name="T25" fmla="*/ 384 h 758"/>
                    <a:gd name="T26" fmla="*/ 186 w 570"/>
                    <a:gd name="T27" fmla="*/ 580 h 758"/>
                    <a:gd name="T28" fmla="*/ 147 w 570"/>
                    <a:gd name="T29" fmla="*/ 587 h 758"/>
                    <a:gd name="T30" fmla="*/ 139 w 570"/>
                    <a:gd name="T31" fmla="*/ 587 h 758"/>
                    <a:gd name="T32" fmla="*/ 75 w 570"/>
                    <a:gd name="T33" fmla="*/ 670 h 758"/>
                    <a:gd name="T34" fmla="*/ 10 w 570"/>
                    <a:gd name="T35" fmla="*/ 753 h 758"/>
                    <a:gd name="T36" fmla="*/ 3 w 570"/>
                    <a:gd name="T37" fmla="*/ 756 h 758"/>
                    <a:gd name="T38" fmla="*/ 0 w 570"/>
                    <a:gd name="T39" fmla="*/ 756 h 758"/>
                    <a:gd name="T40" fmla="*/ 61 w 570"/>
                    <a:gd name="T41" fmla="*/ 666 h 758"/>
                    <a:gd name="T42" fmla="*/ 121 w 570"/>
                    <a:gd name="T43" fmla="*/ 576 h 758"/>
                    <a:gd name="T44" fmla="*/ 115 w 570"/>
                    <a:gd name="T45" fmla="*/ 569 h 758"/>
                    <a:gd name="T46" fmla="*/ 101 w 570"/>
                    <a:gd name="T47" fmla="*/ 544 h 758"/>
                    <a:gd name="T48" fmla="*/ 106 w 570"/>
                    <a:gd name="T49" fmla="*/ 519 h 758"/>
                    <a:gd name="T50" fmla="*/ 243 w 570"/>
                    <a:gd name="T51" fmla="*/ 324 h 758"/>
                    <a:gd name="T52" fmla="*/ 377 w 570"/>
                    <a:gd name="T53" fmla="*/ 134 h 758"/>
                    <a:gd name="T54" fmla="*/ 374 w 570"/>
                    <a:gd name="T55" fmla="*/ 125 h 758"/>
                    <a:gd name="T56" fmla="*/ 365 w 570"/>
                    <a:gd name="T57" fmla="*/ 97 h 758"/>
                    <a:gd name="T58" fmla="*/ 409 w 570"/>
                    <a:gd name="T59" fmla="*/ 86 h 758"/>
                    <a:gd name="T60" fmla="*/ 420 w 570"/>
                    <a:gd name="T61" fmla="*/ 89 h 758"/>
                    <a:gd name="T62" fmla="*/ 429 w 570"/>
                    <a:gd name="T63" fmla="*/ 74 h 758"/>
                    <a:gd name="T64" fmla="*/ 438 w 570"/>
                    <a:gd name="T65" fmla="*/ 57 h 758"/>
                    <a:gd name="T66" fmla="*/ 433 w 570"/>
                    <a:gd name="T67" fmla="*/ 48 h 758"/>
                    <a:gd name="T68" fmla="*/ 424 w 570"/>
                    <a:gd name="T69" fmla="*/ 11 h 758"/>
                    <a:gd name="T70" fmla="*/ 443 w 570"/>
                    <a:gd name="T71" fmla="*/ 3 h 758"/>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758">
                      <a:moveTo>
                        <a:pt x="443" y="3"/>
                      </a:moveTo>
                      <a:cubicBezTo>
                        <a:pt x="471" y="0"/>
                        <a:pt x="520" y="25"/>
                        <a:pt x="548" y="55"/>
                      </a:cubicBezTo>
                      <a:cubicBezTo>
                        <a:pt x="555" y="64"/>
                        <a:pt x="564" y="76"/>
                        <a:pt x="566" y="84"/>
                      </a:cubicBezTo>
                      <a:cubicBezTo>
                        <a:pt x="568" y="89"/>
                        <a:pt x="569" y="97"/>
                        <a:pt x="568" y="101"/>
                      </a:cubicBezTo>
                      <a:cubicBezTo>
                        <a:pt x="563" y="113"/>
                        <a:pt x="544" y="116"/>
                        <a:pt x="520" y="108"/>
                      </a:cubicBezTo>
                      <a:cubicBezTo>
                        <a:pt x="516" y="107"/>
                        <a:pt x="511" y="106"/>
                        <a:pt x="511" y="106"/>
                      </a:cubicBezTo>
                      <a:cubicBezTo>
                        <a:pt x="511" y="106"/>
                        <a:pt x="506" y="112"/>
                        <a:pt x="500" y="119"/>
                      </a:cubicBezTo>
                      <a:cubicBezTo>
                        <a:pt x="487" y="133"/>
                        <a:pt x="487" y="132"/>
                        <a:pt x="497" y="143"/>
                      </a:cubicBezTo>
                      <a:cubicBezTo>
                        <a:pt x="514" y="163"/>
                        <a:pt x="517" y="183"/>
                        <a:pt x="504" y="190"/>
                      </a:cubicBezTo>
                      <a:cubicBezTo>
                        <a:pt x="497" y="194"/>
                        <a:pt x="484" y="195"/>
                        <a:pt x="471" y="192"/>
                      </a:cubicBezTo>
                      <a:cubicBezTo>
                        <a:pt x="468" y="191"/>
                        <a:pt x="465" y="190"/>
                        <a:pt x="464" y="191"/>
                      </a:cubicBezTo>
                      <a:cubicBezTo>
                        <a:pt x="464" y="191"/>
                        <a:pt x="402" y="278"/>
                        <a:pt x="327" y="384"/>
                      </a:cubicBezTo>
                      <a:cubicBezTo>
                        <a:pt x="251" y="490"/>
                        <a:pt x="188" y="578"/>
                        <a:pt x="186" y="580"/>
                      </a:cubicBezTo>
                      <a:cubicBezTo>
                        <a:pt x="177" y="587"/>
                        <a:pt x="162" y="590"/>
                        <a:pt x="147" y="587"/>
                      </a:cubicBezTo>
                      <a:cubicBezTo>
                        <a:pt x="144" y="586"/>
                        <a:pt x="140" y="586"/>
                        <a:pt x="139" y="587"/>
                      </a:cubicBezTo>
                      <a:cubicBezTo>
                        <a:pt x="138" y="588"/>
                        <a:pt x="109" y="625"/>
                        <a:pt x="75" y="670"/>
                      </a:cubicBezTo>
                      <a:cubicBezTo>
                        <a:pt x="30" y="729"/>
                        <a:pt x="12" y="752"/>
                        <a:pt x="10" y="753"/>
                      </a:cubicBezTo>
                      <a:cubicBezTo>
                        <a:pt x="8" y="753"/>
                        <a:pt x="5" y="755"/>
                        <a:pt x="3" y="756"/>
                      </a:cubicBezTo>
                      <a:cubicBezTo>
                        <a:pt x="1" y="757"/>
                        <a:pt x="0" y="757"/>
                        <a:pt x="0" y="756"/>
                      </a:cubicBezTo>
                      <a:cubicBezTo>
                        <a:pt x="1" y="755"/>
                        <a:pt x="28" y="715"/>
                        <a:pt x="61" y="666"/>
                      </a:cubicBezTo>
                      <a:cubicBezTo>
                        <a:pt x="94" y="617"/>
                        <a:pt x="121" y="577"/>
                        <a:pt x="121" y="576"/>
                      </a:cubicBezTo>
                      <a:cubicBezTo>
                        <a:pt x="121" y="575"/>
                        <a:pt x="118" y="572"/>
                        <a:pt x="115" y="569"/>
                      </a:cubicBezTo>
                      <a:cubicBezTo>
                        <a:pt x="107" y="560"/>
                        <a:pt x="103" y="552"/>
                        <a:pt x="101" y="544"/>
                      </a:cubicBezTo>
                      <a:cubicBezTo>
                        <a:pt x="100" y="534"/>
                        <a:pt x="101" y="529"/>
                        <a:pt x="106" y="519"/>
                      </a:cubicBezTo>
                      <a:cubicBezTo>
                        <a:pt x="108" y="515"/>
                        <a:pt x="170" y="427"/>
                        <a:pt x="243" y="324"/>
                      </a:cubicBezTo>
                      <a:cubicBezTo>
                        <a:pt x="316" y="220"/>
                        <a:pt x="377" y="135"/>
                        <a:pt x="377" y="134"/>
                      </a:cubicBezTo>
                      <a:cubicBezTo>
                        <a:pt x="378" y="132"/>
                        <a:pt x="377" y="130"/>
                        <a:pt x="374" y="125"/>
                      </a:cubicBezTo>
                      <a:cubicBezTo>
                        <a:pt x="368" y="117"/>
                        <a:pt x="364" y="104"/>
                        <a:pt x="365" y="97"/>
                      </a:cubicBezTo>
                      <a:cubicBezTo>
                        <a:pt x="368" y="84"/>
                        <a:pt x="385" y="80"/>
                        <a:pt x="409" y="86"/>
                      </a:cubicBezTo>
                      <a:lnTo>
                        <a:pt x="420" y="89"/>
                      </a:lnTo>
                      <a:lnTo>
                        <a:pt x="429" y="74"/>
                      </a:lnTo>
                      <a:cubicBezTo>
                        <a:pt x="434" y="65"/>
                        <a:pt x="438" y="58"/>
                        <a:pt x="438" y="57"/>
                      </a:cubicBezTo>
                      <a:cubicBezTo>
                        <a:pt x="438" y="56"/>
                        <a:pt x="436" y="52"/>
                        <a:pt x="433" y="48"/>
                      </a:cubicBezTo>
                      <a:cubicBezTo>
                        <a:pt x="422" y="33"/>
                        <a:pt x="419" y="19"/>
                        <a:pt x="424" y="11"/>
                      </a:cubicBezTo>
                      <a:cubicBezTo>
                        <a:pt x="427" y="7"/>
                        <a:pt x="435" y="3"/>
                        <a:pt x="443" y="3"/>
                      </a:cubicBezTo>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8" name="Freeform 42"/>
                <p:cNvSpPr>
                  <a:spLocks noChangeArrowheads="1"/>
                </p:cNvSpPr>
                <p:nvPr/>
              </p:nvSpPr>
              <p:spPr bwMode="auto">
                <a:xfrm>
                  <a:off x="1620" y="789"/>
                  <a:ext cx="214" cy="28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522 0 0"/>
                    <a:gd name="G16" fmla="+- 103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0 0 0"/>
                    <a:gd name="G37" fmla="*/ 1 54239 35328"/>
                    <a:gd name="T0" fmla="*/ 5 256 1"/>
                    <a:gd name="T1" fmla="*/ 0 256 1"/>
                    <a:gd name="G38" fmla="+- 0 T0 T1"/>
                    <a:gd name="G39" fmla="sin 750 G38"/>
                    <a:gd name="G40" fmla="+- 376 0 0"/>
                    <a:gd name="G41" fmla="*/ 1 46283 55552"/>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24577 2"/>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63 0 0"/>
                    <a:gd name="G101" fmla="*/ 1 167 2"/>
                    <a:gd name="G102" fmla="+- 0 0 0"/>
                    <a:gd name="G103" fmla="+- 168 0 0"/>
                    <a:gd name="G104" fmla="+- 1 0 0"/>
                    <a:gd name="G105" fmla="+- 1 0 0"/>
                    <a:gd name="G106" fmla="+- 1 0 0"/>
                    <a:gd name="G107" fmla="+- 1 0 0"/>
                    <a:gd name="G108" fmla="+- 1 0 0"/>
                    <a:gd name="G109" fmla="+- 1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T2" fmla="*/ 437 w 569"/>
                    <a:gd name="T3" fmla="*/ 0 h 753"/>
                    <a:gd name="T4" fmla="*/ 441 w 569"/>
                    <a:gd name="T5" fmla="*/ 0 h 753"/>
                    <a:gd name="T6" fmla="*/ 450 w 569"/>
                    <a:gd name="T7" fmla="*/ 2 h 753"/>
                    <a:gd name="T8" fmla="*/ 490 w 569"/>
                    <a:gd name="T9" fmla="*/ 14 h 753"/>
                    <a:gd name="T10" fmla="*/ 536 w 569"/>
                    <a:gd name="T11" fmla="*/ 44 h 753"/>
                    <a:gd name="T12" fmla="*/ 557 w 569"/>
                    <a:gd name="T13" fmla="*/ 69 h 753"/>
                    <a:gd name="T14" fmla="*/ 559 w 569"/>
                    <a:gd name="T15" fmla="*/ 70 h 753"/>
                    <a:gd name="T16" fmla="*/ 562 w 569"/>
                    <a:gd name="T17" fmla="*/ 75 h 753"/>
                    <a:gd name="T18" fmla="*/ 566 w 569"/>
                    <a:gd name="T19" fmla="*/ 90 h 753"/>
                    <a:gd name="T20" fmla="*/ 565 w 569"/>
                    <a:gd name="T21" fmla="*/ 94 h 753"/>
                    <a:gd name="T22" fmla="*/ 526 w 569"/>
                    <a:gd name="T23" fmla="*/ 105 h 753"/>
                    <a:gd name="T24" fmla="*/ 513 w 569"/>
                    <a:gd name="T25" fmla="*/ 102 h 753"/>
                    <a:gd name="T26" fmla="*/ 509 w 569"/>
                    <a:gd name="T27" fmla="*/ 101 h 753"/>
                    <a:gd name="T28" fmla="*/ 497 w 569"/>
                    <a:gd name="T29" fmla="*/ 114 h 753"/>
                    <a:gd name="T30" fmla="*/ 485 w 569"/>
                    <a:gd name="T31" fmla="*/ 129 h 753"/>
                    <a:gd name="T32" fmla="*/ 494 w 569"/>
                    <a:gd name="T33" fmla="*/ 141 h 753"/>
                    <a:gd name="T34" fmla="*/ 506 w 569"/>
                    <a:gd name="T35" fmla="*/ 160 h 753"/>
                    <a:gd name="T36" fmla="*/ 505 w 569"/>
                    <a:gd name="T37" fmla="*/ 183 h 753"/>
                    <a:gd name="T38" fmla="*/ 470 w 569"/>
                    <a:gd name="T39" fmla="*/ 187 h 753"/>
                    <a:gd name="T40" fmla="*/ 463 w 569"/>
                    <a:gd name="T41" fmla="*/ 186 h 753"/>
                    <a:gd name="T42" fmla="*/ 325 w 569"/>
                    <a:gd name="T43" fmla="*/ 378 h 753"/>
                    <a:gd name="T44" fmla="*/ 185 w 569"/>
                    <a:gd name="T45" fmla="*/ 574 h 753"/>
                    <a:gd name="T46" fmla="*/ 146 w 569"/>
                    <a:gd name="T47" fmla="*/ 582 h 753"/>
                    <a:gd name="T48" fmla="*/ 137 w 569"/>
                    <a:gd name="T49" fmla="*/ 582 h 753"/>
                    <a:gd name="T50" fmla="*/ 85 w 569"/>
                    <a:gd name="T51" fmla="*/ 650 h 753"/>
                    <a:gd name="T52" fmla="*/ 22 w 569"/>
                    <a:gd name="T53" fmla="*/ 732 h 753"/>
                    <a:gd name="T54" fmla="*/ 11 w 569"/>
                    <a:gd name="T55" fmla="*/ 748 h 753"/>
                    <a:gd name="T56" fmla="*/ 5 w 569"/>
                    <a:gd name="T57" fmla="*/ 751 h 753"/>
                    <a:gd name="T58" fmla="*/ 1 w 569"/>
                    <a:gd name="T59" fmla="*/ 751 h 753"/>
                    <a:gd name="T60" fmla="*/ 122 w 569"/>
                    <a:gd name="T61" fmla="*/ 572 h 753"/>
                    <a:gd name="T62" fmla="*/ 117 w 569"/>
                    <a:gd name="T63" fmla="*/ 565 h 753"/>
                    <a:gd name="T64" fmla="*/ 106 w 569"/>
                    <a:gd name="T65" fmla="*/ 519 h 753"/>
                    <a:gd name="T66" fmla="*/ 243 w 569"/>
                    <a:gd name="T67" fmla="*/ 323 h 753"/>
                    <a:gd name="T68" fmla="*/ 379 w 569"/>
                    <a:gd name="T69" fmla="*/ 131 h 753"/>
                    <a:gd name="T70" fmla="*/ 376 w 569"/>
                    <a:gd name="T71" fmla="*/ 123 h 753"/>
                    <a:gd name="T72" fmla="*/ 366 w 569"/>
                    <a:gd name="T73" fmla="*/ 97 h 753"/>
                    <a:gd name="T74" fmla="*/ 377 w 569"/>
                    <a:gd name="T75" fmla="*/ 85 h 753"/>
                    <a:gd name="T76" fmla="*/ 410 w 569"/>
                    <a:gd name="T77" fmla="*/ 86 h 753"/>
                    <a:gd name="T78" fmla="*/ 421 w 569"/>
                    <a:gd name="T79" fmla="*/ 86 h 753"/>
                    <a:gd name="T80" fmla="*/ 440 w 569"/>
                    <a:gd name="T81" fmla="*/ 53 h 753"/>
                    <a:gd name="T82" fmla="*/ 434 w 569"/>
                    <a:gd name="T83" fmla="*/ 45 h 753"/>
                    <a:gd name="T84" fmla="*/ 422 w 569"/>
                    <a:gd name="T85" fmla="*/ 20 h 753"/>
                    <a:gd name="T86" fmla="*/ 437 w 569"/>
                    <a:gd name="T87" fmla="*/ 0 h 753"/>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9" h="753">
                      <a:moveTo>
                        <a:pt x="437" y="0"/>
                      </a:moveTo>
                      <a:cubicBezTo>
                        <a:pt x="439" y="0"/>
                        <a:pt x="440" y="0"/>
                        <a:pt x="441" y="0"/>
                      </a:cubicBezTo>
                      <a:cubicBezTo>
                        <a:pt x="441" y="1"/>
                        <a:pt x="445" y="1"/>
                        <a:pt x="450" y="2"/>
                      </a:cubicBezTo>
                      <a:cubicBezTo>
                        <a:pt x="462" y="3"/>
                        <a:pt x="473" y="6"/>
                        <a:pt x="490" y="14"/>
                      </a:cubicBezTo>
                      <a:cubicBezTo>
                        <a:pt x="505" y="21"/>
                        <a:pt x="525" y="34"/>
                        <a:pt x="536" y="44"/>
                      </a:cubicBezTo>
                      <a:cubicBezTo>
                        <a:pt x="543" y="51"/>
                        <a:pt x="556" y="66"/>
                        <a:pt x="557" y="69"/>
                      </a:cubicBezTo>
                      <a:cubicBezTo>
                        <a:pt x="558" y="70"/>
                        <a:pt x="558" y="71"/>
                        <a:pt x="559" y="70"/>
                      </a:cubicBezTo>
                      <a:cubicBezTo>
                        <a:pt x="559" y="70"/>
                        <a:pt x="561" y="72"/>
                        <a:pt x="562" y="75"/>
                      </a:cubicBezTo>
                      <a:cubicBezTo>
                        <a:pt x="565" y="81"/>
                        <a:pt x="568" y="90"/>
                        <a:pt x="566" y="90"/>
                      </a:cubicBezTo>
                      <a:cubicBezTo>
                        <a:pt x="566" y="90"/>
                        <a:pt x="565" y="92"/>
                        <a:pt x="565" y="94"/>
                      </a:cubicBezTo>
                      <a:cubicBezTo>
                        <a:pt x="564" y="106"/>
                        <a:pt x="548" y="111"/>
                        <a:pt x="526" y="105"/>
                      </a:cubicBezTo>
                      <a:cubicBezTo>
                        <a:pt x="521" y="104"/>
                        <a:pt x="515" y="103"/>
                        <a:pt x="513" y="102"/>
                      </a:cubicBezTo>
                      <a:lnTo>
                        <a:pt x="509" y="101"/>
                      </a:lnTo>
                      <a:lnTo>
                        <a:pt x="497" y="114"/>
                      </a:lnTo>
                      <a:cubicBezTo>
                        <a:pt x="491" y="121"/>
                        <a:pt x="486" y="128"/>
                        <a:pt x="485" y="129"/>
                      </a:cubicBezTo>
                      <a:cubicBezTo>
                        <a:pt x="485" y="130"/>
                        <a:pt x="489" y="135"/>
                        <a:pt x="494" y="141"/>
                      </a:cubicBezTo>
                      <a:cubicBezTo>
                        <a:pt x="501" y="149"/>
                        <a:pt x="503" y="152"/>
                        <a:pt x="506" y="160"/>
                      </a:cubicBezTo>
                      <a:cubicBezTo>
                        <a:pt x="510" y="172"/>
                        <a:pt x="510" y="178"/>
                        <a:pt x="505" y="183"/>
                      </a:cubicBezTo>
                      <a:cubicBezTo>
                        <a:pt x="499" y="189"/>
                        <a:pt x="485" y="190"/>
                        <a:pt x="470" y="187"/>
                      </a:cubicBezTo>
                      <a:cubicBezTo>
                        <a:pt x="467" y="186"/>
                        <a:pt x="463" y="185"/>
                        <a:pt x="463" y="186"/>
                      </a:cubicBezTo>
                      <a:cubicBezTo>
                        <a:pt x="462" y="186"/>
                        <a:pt x="400" y="272"/>
                        <a:pt x="325" y="378"/>
                      </a:cubicBezTo>
                      <a:cubicBezTo>
                        <a:pt x="250" y="483"/>
                        <a:pt x="187" y="572"/>
                        <a:pt x="185" y="574"/>
                      </a:cubicBezTo>
                      <a:cubicBezTo>
                        <a:pt x="177" y="582"/>
                        <a:pt x="162" y="586"/>
                        <a:pt x="146" y="582"/>
                      </a:cubicBezTo>
                      <a:cubicBezTo>
                        <a:pt x="142" y="581"/>
                        <a:pt x="138" y="581"/>
                        <a:pt x="137" y="582"/>
                      </a:cubicBezTo>
                      <a:cubicBezTo>
                        <a:pt x="136" y="582"/>
                        <a:pt x="113" y="613"/>
                        <a:pt x="85" y="650"/>
                      </a:cubicBezTo>
                      <a:cubicBezTo>
                        <a:pt x="57" y="686"/>
                        <a:pt x="29" y="723"/>
                        <a:pt x="22" y="732"/>
                      </a:cubicBezTo>
                      <a:cubicBezTo>
                        <a:pt x="15" y="741"/>
                        <a:pt x="10" y="748"/>
                        <a:pt x="11" y="748"/>
                      </a:cubicBezTo>
                      <a:cubicBezTo>
                        <a:pt x="11" y="748"/>
                        <a:pt x="9" y="750"/>
                        <a:pt x="5" y="751"/>
                      </a:cubicBezTo>
                      <a:cubicBezTo>
                        <a:pt x="2" y="752"/>
                        <a:pt x="0" y="752"/>
                        <a:pt x="1" y="751"/>
                      </a:cubicBezTo>
                      <a:cubicBezTo>
                        <a:pt x="5" y="749"/>
                        <a:pt x="123" y="574"/>
                        <a:pt x="122" y="572"/>
                      </a:cubicBezTo>
                      <a:cubicBezTo>
                        <a:pt x="122" y="571"/>
                        <a:pt x="119" y="568"/>
                        <a:pt x="117" y="565"/>
                      </a:cubicBezTo>
                      <a:cubicBezTo>
                        <a:pt x="102" y="551"/>
                        <a:pt x="98" y="534"/>
                        <a:pt x="106" y="519"/>
                      </a:cubicBezTo>
                      <a:cubicBezTo>
                        <a:pt x="107" y="515"/>
                        <a:pt x="169" y="427"/>
                        <a:pt x="243" y="323"/>
                      </a:cubicBezTo>
                      <a:cubicBezTo>
                        <a:pt x="317" y="219"/>
                        <a:pt x="378" y="133"/>
                        <a:pt x="379" y="131"/>
                      </a:cubicBezTo>
                      <a:cubicBezTo>
                        <a:pt x="380" y="129"/>
                        <a:pt x="380" y="129"/>
                        <a:pt x="376" y="123"/>
                      </a:cubicBezTo>
                      <a:cubicBezTo>
                        <a:pt x="371" y="116"/>
                        <a:pt x="366" y="103"/>
                        <a:pt x="366" y="97"/>
                      </a:cubicBezTo>
                      <a:cubicBezTo>
                        <a:pt x="367" y="90"/>
                        <a:pt x="369" y="88"/>
                        <a:pt x="377" y="85"/>
                      </a:cubicBezTo>
                      <a:cubicBezTo>
                        <a:pt x="386" y="81"/>
                        <a:pt x="395" y="82"/>
                        <a:pt x="410" y="86"/>
                      </a:cubicBezTo>
                      <a:cubicBezTo>
                        <a:pt x="418" y="88"/>
                        <a:pt x="420" y="88"/>
                        <a:pt x="421" y="86"/>
                      </a:cubicBezTo>
                      <a:cubicBezTo>
                        <a:pt x="427" y="78"/>
                        <a:pt x="440" y="54"/>
                        <a:pt x="440" y="53"/>
                      </a:cubicBezTo>
                      <a:cubicBezTo>
                        <a:pt x="439" y="52"/>
                        <a:pt x="437" y="48"/>
                        <a:pt x="434" y="45"/>
                      </a:cubicBezTo>
                      <a:cubicBezTo>
                        <a:pt x="428" y="37"/>
                        <a:pt x="423" y="26"/>
                        <a:pt x="422" y="20"/>
                      </a:cubicBezTo>
                      <a:cubicBezTo>
                        <a:pt x="422" y="10"/>
                        <a:pt x="428" y="2"/>
                        <a:pt x="437" y="0"/>
                      </a:cubicBezTo>
                    </a:path>
                  </a:pathLst>
                </a:custGeom>
                <a:solidFill>
                  <a:srgbClr val="BCBCB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42" name="Group 43"/>
              <p:cNvGrpSpPr>
                <a:grpSpLocks/>
              </p:cNvGrpSpPr>
              <p:nvPr/>
            </p:nvGrpSpPr>
            <p:grpSpPr bwMode="auto">
              <a:xfrm>
                <a:off x="1882" y="788"/>
                <a:ext cx="214" cy="291"/>
                <a:chOff x="1882" y="788"/>
                <a:chExt cx="214" cy="291"/>
              </a:xfrm>
            </p:grpSpPr>
            <p:sp>
              <p:nvSpPr>
                <p:cNvPr id="55" name="Freeform 44"/>
                <p:cNvSpPr>
                  <a:spLocks noChangeArrowheads="1"/>
                </p:cNvSpPr>
                <p:nvPr/>
              </p:nvSpPr>
              <p:spPr bwMode="auto">
                <a:xfrm>
                  <a:off x="1882" y="788"/>
                  <a:ext cx="214" cy="291"/>
                </a:xfrm>
                <a:custGeom>
                  <a:avLst/>
                  <a:gdLst>
                    <a:gd name="G0" fmla="+- 1 0 0"/>
                    <a:gd name="G1" fmla="*/ 1 39693 55456"/>
                    <a:gd name="G2" fmla="*/ 1 35987 55552"/>
                    <a:gd name="G3" fmla="*/ G2 1 180"/>
                    <a:gd name="G4" fmla="*/ G1 1 G3"/>
                    <a:gd name="G5" fmla="+- 1 0 0"/>
                    <a:gd name="G6" fmla="+- 1 0 0"/>
                    <a:gd name="G7" fmla="+- 1 0 0"/>
                    <a:gd name="G8" fmla="+- 1 0 0"/>
                    <a:gd name="G9" fmla="*/ 1 25611 45568"/>
                    <a:gd name="G10" fmla="*/ 1 35987 55552"/>
                    <a:gd name="G11" fmla="*/ G10 1 180"/>
                    <a:gd name="G12" fmla="*/ G9 1 G11"/>
                    <a:gd name="G13" fmla="+- 1 0 0"/>
                    <a:gd name="G14" fmla="+- 1 0 0"/>
                    <a:gd name="G15" fmla="+- 1 0 0"/>
                    <a:gd name="G16" fmla="+- 1 0 0"/>
                    <a:gd name="G17" fmla="+- 340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T0" fmla="*/ 8 256 1"/>
                    <a:gd name="T1" fmla="*/ 0 256 1"/>
                    <a:gd name="G30" fmla="+- 0 T0 T1"/>
                    <a:gd name="G31" fmla="cos 753 G30"/>
                    <a:gd name="G32" fmla="+- 755 0 0"/>
                    <a:gd name="G33" fmla="+- 0 0 0"/>
                    <a:gd name="G34" fmla="+- 2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24577 2"/>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84 0 0"/>
                    <a:gd name="G84" fmla="+- 0 0 0"/>
                    <a:gd name="G85" fmla="+- 169 0 0"/>
                    <a:gd name="G86" fmla="+- 148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1 0 0"/>
                    <a:gd name="G105" fmla="+- 1 0 0"/>
                    <a:gd name="T2" fmla="*/ 443 w 570"/>
                    <a:gd name="T3" fmla="*/ 3 h 758"/>
                    <a:gd name="T4" fmla="*/ 548 w 570"/>
                    <a:gd name="T5" fmla="*/ 55 h 758"/>
                    <a:gd name="T6" fmla="*/ 566 w 570"/>
                    <a:gd name="T7" fmla="*/ 84 h 758"/>
                    <a:gd name="T8" fmla="*/ 568 w 570"/>
                    <a:gd name="T9" fmla="*/ 101 h 758"/>
                    <a:gd name="T10" fmla="*/ 520 w 570"/>
                    <a:gd name="T11" fmla="*/ 108 h 758"/>
                    <a:gd name="T12" fmla="*/ 511 w 570"/>
                    <a:gd name="T13" fmla="*/ 106 h 758"/>
                    <a:gd name="T14" fmla="*/ 500 w 570"/>
                    <a:gd name="T15" fmla="*/ 119 h 758"/>
                    <a:gd name="T16" fmla="*/ 497 w 570"/>
                    <a:gd name="T17" fmla="*/ 143 h 758"/>
                    <a:gd name="T18" fmla="*/ 504 w 570"/>
                    <a:gd name="T19" fmla="*/ 190 h 758"/>
                    <a:gd name="T20" fmla="*/ 471 w 570"/>
                    <a:gd name="T21" fmla="*/ 192 h 758"/>
                    <a:gd name="T22" fmla="*/ 464 w 570"/>
                    <a:gd name="T23" fmla="*/ 191 h 758"/>
                    <a:gd name="T24" fmla="*/ 327 w 570"/>
                    <a:gd name="T25" fmla="*/ 384 h 758"/>
                    <a:gd name="T26" fmla="*/ 186 w 570"/>
                    <a:gd name="T27" fmla="*/ 580 h 758"/>
                    <a:gd name="T28" fmla="*/ 147 w 570"/>
                    <a:gd name="T29" fmla="*/ 587 h 758"/>
                    <a:gd name="T30" fmla="*/ 139 w 570"/>
                    <a:gd name="T31" fmla="*/ 587 h 758"/>
                    <a:gd name="T32" fmla="*/ 75 w 570"/>
                    <a:gd name="T33" fmla="*/ 670 h 758"/>
                    <a:gd name="T34" fmla="*/ 10 w 570"/>
                    <a:gd name="T35" fmla="*/ 753 h 758"/>
                    <a:gd name="T36" fmla="*/ 3 w 570"/>
                    <a:gd name="T37" fmla="*/ 756 h 758"/>
                    <a:gd name="T38" fmla="*/ 0 w 570"/>
                    <a:gd name="T39" fmla="*/ 756 h 758"/>
                    <a:gd name="T40" fmla="*/ 61 w 570"/>
                    <a:gd name="T41" fmla="*/ 666 h 758"/>
                    <a:gd name="T42" fmla="*/ 121 w 570"/>
                    <a:gd name="T43" fmla="*/ 576 h 758"/>
                    <a:gd name="T44" fmla="*/ 115 w 570"/>
                    <a:gd name="T45" fmla="*/ 569 h 758"/>
                    <a:gd name="T46" fmla="*/ 101 w 570"/>
                    <a:gd name="T47" fmla="*/ 544 h 758"/>
                    <a:gd name="T48" fmla="*/ 106 w 570"/>
                    <a:gd name="T49" fmla="*/ 519 h 758"/>
                    <a:gd name="T50" fmla="*/ 243 w 570"/>
                    <a:gd name="T51" fmla="*/ 324 h 758"/>
                    <a:gd name="T52" fmla="*/ 377 w 570"/>
                    <a:gd name="T53" fmla="*/ 134 h 758"/>
                    <a:gd name="T54" fmla="*/ 374 w 570"/>
                    <a:gd name="T55" fmla="*/ 125 h 758"/>
                    <a:gd name="T56" fmla="*/ 365 w 570"/>
                    <a:gd name="T57" fmla="*/ 97 h 758"/>
                    <a:gd name="T58" fmla="*/ 409 w 570"/>
                    <a:gd name="T59" fmla="*/ 86 h 758"/>
                    <a:gd name="T60" fmla="*/ 420 w 570"/>
                    <a:gd name="T61" fmla="*/ 89 h 758"/>
                    <a:gd name="T62" fmla="*/ 429 w 570"/>
                    <a:gd name="T63" fmla="*/ 74 h 758"/>
                    <a:gd name="T64" fmla="*/ 438 w 570"/>
                    <a:gd name="T65" fmla="*/ 57 h 758"/>
                    <a:gd name="T66" fmla="*/ 433 w 570"/>
                    <a:gd name="T67" fmla="*/ 48 h 758"/>
                    <a:gd name="T68" fmla="*/ 424 w 570"/>
                    <a:gd name="T69" fmla="*/ 11 h 758"/>
                    <a:gd name="T70" fmla="*/ 443 w 570"/>
                    <a:gd name="T71" fmla="*/ 3 h 758"/>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758">
                      <a:moveTo>
                        <a:pt x="443" y="3"/>
                      </a:moveTo>
                      <a:cubicBezTo>
                        <a:pt x="471" y="0"/>
                        <a:pt x="520" y="25"/>
                        <a:pt x="548" y="55"/>
                      </a:cubicBezTo>
                      <a:cubicBezTo>
                        <a:pt x="555" y="64"/>
                        <a:pt x="564" y="76"/>
                        <a:pt x="566" y="84"/>
                      </a:cubicBezTo>
                      <a:cubicBezTo>
                        <a:pt x="568" y="89"/>
                        <a:pt x="569" y="97"/>
                        <a:pt x="568" y="101"/>
                      </a:cubicBezTo>
                      <a:cubicBezTo>
                        <a:pt x="563" y="113"/>
                        <a:pt x="544" y="116"/>
                        <a:pt x="520" y="108"/>
                      </a:cubicBezTo>
                      <a:cubicBezTo>
                        <a:pt x="516" y="107"/>
                        <a:pt x="511" y="106"/>
                        <a:pt x="511" y="106"/>
                      </a:cubicBezTo>
                      <a:cubicBezTo>
                        <a:pt x="511" y="106"/>
                        <a:pt x="506" y="112"/>
                        <a:pt x="500" y="119"/>
                      </a:cubicBezTo>
                      <a:cubicBezTo>
                        <a:pt x="487" y="133"/>
                        <a:pt x="487" y="132"/>
                        <a:pt x="497" y="143"/>
                      </a:cubicBezTo>
                      <a:cubicBezTo>
                        <a:pt x="514" y="163"/>
                        <a:pt x="517" y="183"/>
                        <a:pt x="504" y="190"/>
                      </a:cubicBezTo>
                      <a:cubicBezTo>
                        <a:pt x="497" y="194"/>
                        <a:pt x="484" y="195"/>
                        <a:pt x="471" y="192"/>
                      </a:cubicBezTo>
                      <a:cubicBezTo>
                        <a:pt x="468" y="191"/>
                        <a:pt x="465" y="190"/>
                        <a:pt x="464" y="191"/>
                      </a:cubicBezTo>
                      <a:cubicBezTo>
                        <a:pt x="464" y="191"/>
                        <a:pt x="402" y="278"/>
                        <a:pt x="327" y="384"/>
                      </a:cubicBezTo>
                      <a:cubicBezTo>
                        <a:pt x="251" y="490"/>
                        <a:pt x="188" y="578"/>
                        <a:pt x="186" y="580"/>
                      </a:cubicBezTo>
                      <a:cubicBezTo>
                        <a:pt x="177" y="587"/>
                        <a:pt x="162" y="590"/>
                        <a:pt x="147" y="587"/>
                      </a:cubicBezTo>
                      <a:cubicBezTo>
                        <a:pt x="144" y="586"/>
                        <a:pt x="140" y="586"/>
                        <a:pt x="139" y="587"/>
                      </a:cubicBezTo>
                      <a:cubicBezTo>
                        <a:pt x="138" y="588"/>
                        <a:pt x="109" y="625"/>
                        <a:pt x="75" y="670"/>
                      </a:cubicBezTo>
                      <a:cubicBezTo>
                        <a:pt x="30" y="729"/>
                        <a:pt x="12" y="752"/>
                        <a:pt x="10" y="753"/>
                      </a:cubicBezTo>
                      <a:cubicBezTo>
                        <a:pt x="8" y="753"/>
                        <a:pt x="5" y="755"/>
                        <a:pt x="3" y="756"/>
                      </a:cubicBezTo>
                      <a:cubicBezTo>
                        <a:pt x="1" y="757"/>
                        <a:pt x="0" y="757"/>
                        <a:pt x="0" y="756"/>
                      </a:cubicBezTo>
                      <a:cubicBezTo>
                        <a:pt x="1" y="755"/>
                        <a:pt x="28" y="715"/>
                        <a:pt x="61" y="666"/>
                      </a:cubicBezTo>
                      <a:cubicBezTo>
                        <a:pt x="94" y="617"/>
                        <a:pt x="121" y="577"/>
                        <a:pt x="121" y="576"/>
                      </a:cubicBezTo>
                      <a:cubicBezTo>
                        <a:pt x="121" y="575"/>
                        <a:pt x="118" y="572"/>
                        <a:pt x="115" y="569"/>
                      </a:cubicBezTo>
                      <a:cubicBezTo>
                        <a:pt x="107" y="560"/>
                        <a:pt x="103" y="552"/>
                        <a:pt x="101" y="544"/>
                      </a:cubicBezTo>
                      <a:cubicBezTo>
                        <a:pt x="100" y="534"/>
                        <a:pt x="101" y="529"/>
                        <a:pt x="106" y="519"/>
                      </a:cubicBezTo>
                      <a:cubicBezTo>
                        <a:pt x="108" y="515"/>
                        <a:pt x="170" y="427"/>
                        <a:pt x="243" y="324"/>
                      </a:cubicBezTo>
                      <a:cubicBezTo>
                        <a:pt x="316" y="220"/>
                        <a:pt x="377" y="135"/>
                        <a:pt x="377" y="134"/>
                      </a:cubicBezTo>
                      <a:cubicBezTo>
                        <a:pt x="378" y="132"/>
                        <a:pt x="377" y="130"/>
                        <a:pt x="374" y="125"/>
                      </a:cubicBezTo>
                      <a:cubicBezTo>
                        <a:pt x="368" y="117"/>
                        <a:pt x="364" y="104"/>
                        <a:pt x="365" y="97"/>
                      </a:cubicBezTo>
                      <a:cubicBezTo>
                        <a:pt x="368" y="84"/>
                        <a:pt x="385" y="80"/>
                        <a:pt x="409" y="86"/>
                      </a:cubicBezTo>
                      <a:lnTo>
                        <a:pt x="420" y="89"/>
                      </a:lnTo>
                      <a:lnTo>
                        <a:pt x="429" y="74"/>
                      </a:lnTo>
                      <a:cubicBezTo>
                        <a:pt x="434" y="65"/>
                        <a:pt x="438" y="58"/>
                        <a:pt x="438" y="57"/>
                      </a:cubicBezTo>
                      <a:cubicBezTo>
                        <a:pt x="438" y="56"/>
                        <a:pt x="436" y="52"/>
                        <a:pt x="433" y="48"/>
                      </a:cubicBezTo>
                      <a:cubicBezTo>
                        <a:pt x="422" y="33"/>
                        <a:pt x="419" y="19"/>
                        <a:pt x="424" y="11"/>
                      </a:cubicBezTo>
                      <a:cubicBezTo>
                        <a:pt x="427" y="7"/>
                        <a:pt x="435" y="3"/>
                        <a:pt x="443" y="3"/>
                      </a:cubicBezTo>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6" name="Freeform 45"/>
                <p:cNvSpPr>
                  <a:spLocks noChangeArrowheads="1"/>
                </p:cNvSpPr>
                <p:nvPr/>
              </p:nvSpPr>
              <p:spPr bwMode="auto">
                <a:xfrm>
                  <a:off x="1882" y="789"/>
                  <a:ext cx="214" cy="28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522 0 0"/>
                    <a:gd name="G16" fmla="+- 103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0 0 0"/>
                    <a:gd name="G37" fmla="*/ 1 54239 35328"/>
                    <a:gd name="T0" fmla="*/ 5 256 1"/>
                    <a:gd name="T1" fmla="*/ 0 256 1"/>
                    <a:gd name="G38" fmla="+- 0 T0 T1"/>
                    <a:gd name="G39" fmla="sin 750 G38"/>
                    <a:gd name="G40" fmla="+- 376 0 0"/>
                    <a:gd name="G41" fmla="*/ 1 46283 55552"/>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24577 2"/>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63 0 0"/>
                    <a:gd name="G101" fmla="*/ 1 167 2"/>
                    <a:gd name="G102" fmla="+- 0 0 0"/>
                    <a:gd name="G103" fmla="+- 168 0 0"/>
                    <a:gd name="G104" fmla="+- 1 0 0"/>
                    <a:gd name="G105" fmla="+- 1 0 0"/>
                    <a:gd name="G106" fmla="+- 1 0 0"/>
                    <a:gd name="G107" fmla="+- 1 0 0"/>
                    <a:gd name="G108" fmla="+- 1 0 0"/>
                    <a:gd name="G109" fmla="+- 1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T2" fmla="*/ 437 w 569"/>
                    <a:gd name="T3" fmla="*/ 0 h 753"/>
                    <a:gd name="T4" fmla="*/ 441 w 569"/>
                    <a:gd name="T5" fmla="*/ 0 h 753"/>
                    <a:gd name="T6" fmla="*/ 450 w 569"/>
                    <a:gd name="T7" fmla="*/ 2 h 753"/>
                    <a:gd name="T8" fmla="*/ 490 w 569"/>
                    <a:gd name="T9" fmla="*/ 14 h 753"/>
                    <a:gd name="T10" fmla="*/ 536 w 569"/>
                    <a:gd name="T11" fmla="*/ 44 h 753"/>
                    <a:gd name="T12" fmla="*/ 557 w 569"/>
                    <a:gd name="T13" fmla="*/ 69 h 753"/>
                    <a:gd name="T14" fmla="*/ 559 w 569"/>
                    <a:gd name="T15" fmla="*/ 70 h 753"/>
                    <a:gd name="T16" fmla="*/ 562 w 569"/>
                    <a:gd name="T17" fmla="*/ 75 h 753"/>
                    <a:gd name="T18" fmla="*/ 566 w 569"/>
                    <a:gd name="T19" fmla="*/ 90 h 753"/>
                    <a:gd name="T20" fmla="*/ 565 w 569"/>
                    <a:gd name="T21" fmla="*/ 94 h 753"/>
                    <a:gd name="T22" fmla="*/ 526 w 569"/>
                    <a:gd name="T23" fmla="*/ 105 h 753"/>
                    <a:gd name="T24" fmla="*/ 513 w 569"/>
                    <a:gd name="T25" fmla="*/ 102 h 753"/>
                    <a:gd name="T26" fmla="*/ 509 w 569"/>
                    <a:gd name="T27" fmla="*/ 101 h 753"/>
                    <a:gd name="T28" fmla="*/ 497 w 569"/>
                    <a:gd name="T29" fmla="*/ 114 h 753"/>
                    <a:gd name="T30" fmla="*/ 485 w 569"/>
                    <a:gd name="T31" fmla="*/ 129 h 753"/>
                    <a:gd name="T32" fmla="*/ 494 w 569"/>
                    <a:gd name="T33" fmla="*/ 141 h 753"/>
                    <a:gd name="T34" fmla="*/ 506 w 569"/>
                    <a:gd name="T35" fmla="*/ 160 h 753"/>
                    <a:gd name="T36" fmla="*/ 505 w 569"/>
                    <a:gd name="T37" fmla="*/ 183 h 753"/>
                    <a:gd name="T38" fmla="*/ 470 w 569"/>
                    <a:gd name="T39" fmla="*/ 187 h 753"/>
                    <a:gd name="T40" fmla="*/ 463 w 569"/>
                    <a:gd name="T41" fmla="*/ 186 h 753"/>
                    <a:gd name="T42" fmla="*/ 325 w 569"/>
                    <a:gd name="T43" fmla="*/ 378 h 753"/>
                    <a:gd name="T44" fmla="*/ 185 w 569"/>
                    <a:gd name="T45" fmla="*/ 574 h 753"/>
                    <a:gd name="T46" fmla="*/ 146 w 569"/>
                    <a:gd name="T47" fmla="*/ 582 h 753"/>
                    <a:gd name="T48" fmla="*/ 137 w 569"/>
                    <a:gd name="T49" fmla="*/ 582 h 753"/>
                    <a:gd name="T50" fmla="*/ 85 w 569"/>
                    <a:gd name="T51" fmla="*/ 650 h 753"/>
                    <a:gd name="T52" fmla="*/ 22 w 569"/>
                    <a:gd name="T53" fmla="*/ 732 h 753"/>
                    <a:gd name="T54" fmla="*/ 11 w 569"/>
                    <a:gd name="T55" fmla="*/ 748 h 753"/>
                    <a:gd name="T56" fmla="*/ 5 w 569"/>
                    <a:gd name="T57" fmla="*/ 751 h 753"/>
                    <a:gd name="T58" fmla="*/ 1 w 569"/>
                    <a:gd name="T59" fmla="*/ 751 h 753"/>
                    <a:gd name="T60" fmla="*/ 122 w 569"/>
                    <a:gd name="T61" fmla="*/ 572 h 753"/>
                    <a:gd name="T62" fmla="*/ 117 w 569"/>
                    <a:gd name="T63" fmla="*/ 565 h 753"/>
                    <a:gd name="T64" fmla="*/ 106 w 569"/>
                    <a:gd name="T65" fmla="*/ 519 h 753"/>
                    <a:gd name="T66" fmla="*/ 243 w 569"/>
                    <a:gd name="T67" fmla="*/ 323 h 753"/>
                    <a:gd name="T68" fmla="*/ 379 w 569"/>
                    <a:gd name="T69" fmla="*/ 131 h 753"/>
                    <a:gd name="T70" fmla="*/ 376 w 569"/>
                    <a:gd name="T71" fmla="*/ 123 h 753"/>
                    <a:gd name="T72" fmla="*/ 366 w 569"/>
                    <a:gd name="T73" fmla="*/ 97 h 753"/>
                    <a:gd name="T74" fmla="*/ 377 w 569"/>
                    <a:gd name="T75" fmla="*/ 85 h 753"/>
                    <a:gd name="T76" fmla="*/ 410 w 569"/>
                    <a:gd name="T77" fmla="*/ 86 h 753"/>
                    <a:gd name="T78" fmla="*/ 421 w 569"/>
                    <a:gd name="T79" fmla="*/ 86 h 753"/>
                    <a:gd name="T80" fmla="*/ 440 w 569"/>
                    <a:gd name="T81" fmla="*/ 53 h 753"/>
                    <a:gd name="T82" fmla="*/ 434 w 569"/>
                    <a:gd name="T83" fmla="*/ 45 h 753"/>
                    <a:gd name="T84" fmla="*/ 422 w 569"/>
                    <a:gd name="T85" fmla="*/ 20 h 753"/>
                    <a:gd name="T86" fmla="*/ 437 w 569"/>
                    <a:gd name="T87" fmla="*/ 0 h 753"/>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9" h="753">
                      <a:moveTo>
                        <a:pt x="437" y="0"/>
                      </a:moveTo>
                      <a:cubicBezTo>
                        <a:pt x="439" y="0"/>
                        <a:pt x="440" y="0"/>
                        <a:pt x="441" y="0"/>
                      </a:cubicBezTo>
                      <a:cubicBezTo>
                        <a:pt x="441" y="1"/>
                        <a:pt x="445" y="1"/>
                        <a:pt x="450" y="2"/>
                      </a:cubicBezTo>
                      <a:cubicBezTo>
                        <a:pt x="462" y="3"/>
                        <a:pt x="473" y="6"/>
                        <a:pt x="490" y="14"/>
                      </a:cubicBezTo>
                      <a:cubicBezTo>
                        <a:pt x="505" y="21"/>
                        <a:pt x="525" y="34"/>
                        <a:pt x="536" y="44"/>
                      </a:cubicBezTo>
                      <a:cubicBezTo>
                        <a:pt x="543" y="51"/>
                        <a:pt x="556" y="66"/>
                        <a:pt x="557" y="69"/>
                      </a:cubicBezTo>
                      <a:cubicBezTo>
                        <a:pt x="558" y="70"/>
                        <a:pt x="558" y="71"/>
                        <a:pt x="559" y="70"/>
                      </a:cubicBezTo>
                      <a:cubicBezTo>
                        <a:pt x="559" y="70"/>
                        <a:pt x="561" y="72"/>
                        <a:pt x="562" y="75"/>
                      </a:cubicBezTo>
                      <a:cubicBezTo>
                        <a:pt x="565" y="81"/>
                        <a:pt x="568" y="90"/>
                        <a:pt x="566" y="90"/>
                      </a:cubicBezTo>
                      <a:cubicBezTo>
                        <a:pt x="566" y="90"/>
                        <a:pt x="565" y="92"/>
                        <a:pt x="565" y="94"/>
                      </a:cubicBezTo>
                      <a:cubicBezTo>
                        <a:pt x="564" y="106"/>
                        <a:pt x="548" y="111"/>
                        <a:pt x="526" y="105"/>
                      </a:cubicBezTo>
                      <a:cubicBezTo>
                        <a:pt x="521" y="104"/>
                        <a:pt x="515" y="103"/>
                        <a:pt x="513" y="102"/>
                      </a:cubicBezTo>
                      <a:lnTo>
                        <a:pt x="509" y="101"/>
                      </a:lnTo>
                      <a:lnTo>
                        <a:pt x="497" y="114"/>
                      </a:lnTo>
                      <a:cubicBezTo>
                        <a:pt x="491" y="121"/>
                        <a:pt x="486" y="128"/>
                        <a:pt x="485" y="129"/>
                      </a:cubicBezTo>
                      <a:cubicBezTo>
                        <a:pt x="485" y="130"/>
                        <a:pt x="489" y="135"/>
                        <a:pt x="494" y="141"/>
                      </a:cubicBezTo>
                      <a:cubicBezTo>
                        <a:pt x="501" y="149"/>
                        <a:pt x="503" y="152"/>
                        <a:pt x="506" y="160"/>
                      </a:cubicBezTo>
                      <a:cubicBezTo>
                        <a:pt x="510" y="172"/>
                        <a:pt x="510" y="178"/>
                        <a:pt x="505" y="183"/>
                      </a:cubicBezTo>
                      <a:cubicBezTo>
                        <a:pt x="499" y="189"/>
                        <a:pt x="485" y="190"/>
                        <a:pt x="470" y="187"/>
                      </a:cubicBezTo>
                      <a:cubicBezTo>
                        <a:pt x="467" y="186"/>
                        <a:pt x="463" y="185"/>
                        <a:pt x="463" y="186"/>
                      </a:cubicBezTo>
                      <a:cubicBezTo>
                        <a:pt x="462" y="186"/>
                        <a:pt x="400" y="272"/>
                        <a:pt x="325" y="378"/>
                      </a:cubicBezTo>
                      <a:cubicBezTo>
                        <a:pt x="250" y="483"/>
                        <a:pt x="187" y="572"/>
                        <a:pt x="185" y="574"/>
                      </a:cubicBezTo>
                      <a:cubicBezTo>
                        <a:pt x="177" y="582"/>
                        <a:pt x="162" y="586"/>
                        <a:pt x="146" y="582"/>
                      </a:cubicBezTo>
                      <a:cubicBezTo>
                        <a:pt x="142" y="581"/>
                        <a:pt x="138" y="581"/>
                        <a:pt x="137" y="582"/>
                      </a:cubicBezTo>
                      <a:cubicBezTo>
                        <a:pt x="136" y="582"/>
                        <a:pt x="113" y="613"/>
                        <a:pt x="85" y="650"/>
                      </a:cubicBezTo>
                      <a:cubicBezTo>
                        <a:pt x="57" y="686"/>
                        <a:pt x="29" y="723"/>
                        <a:pt x="22" y="732"/>
                      </a:cubicBezTo>
                      <a:cubicBezTo>
                        <a:pt x="15" y="741"/>
                        <a:pt x="10" y="748"/>
                        <a:pt x="11" y="748"/>
                      </a:cubicBezTo>
                      <a:cubicBezTo>
                        <a:pt x="11" y="748"/>
                        <a:pt x="9" y="750"/>
                        <a:pt x="5" y="751"/>
                      </a:cubicBezTo>
                      <a:cubicBezTo>
                        <a:pt x="2" y="752"/>
                        <a:pt x="0" y="752"/>
                        <a:pt x="1" y="751"/>
                      </a:cubicBezTo>
                      <a:cubicBezTo>
                        <a:pt x="5" y="749"/>
                        <a:pt x="123" y="574"/>
                        <a:pt x="122" y="572"/>
                      </a:cubicBezTo>
                      <a:cubicBezTo>
                        <a:pt x="122" y="571"/>
                        <a:pt x="119" y="568"/>
                        <a:pt x="117" y="565"/>
                      </a:cubicBezTo>
                      <a:cubicBezTo>
                        <a:pt x="102" y="551"/>
                        <a:pt x="98" y="534"/>
                        <a:pt x="106" y="519"/>
                      </a:cubicBezTo>
                      <a:cubicBezTo>
                        <a:pt x="107" y="515"/>
                        <a:pt x="169" y="427"/>
                        <a:pt x="243" y="323"/>
                      </a:cubicBezTo>
                      <a:cubicBezTo>
                        <a:pt x="317" y="219"/>
                        <a:pt x="378" y="133"/>
                        <a:pt x="379" y="131"/>
                      </a:cubicBezTo>
                      <a:cubicBezTo>
                        <a:pt x="380" y="129"/>
                        <a:pt x="380" y="129"/>
                        <a:pt x="376" y="123"/>
                      </a:cubicBezTo>
                      <a:cubicBezTo>
                        <a:pt x="371" y="116"/>
                        <a:pt x="366" y="103"/>
                        <a:pt x="366" y="97"/>
                      </a:cubicBezTo>
                      <a:cubicBezTo>
                        <a:pt x="367" y="90"/>
                        <a:pt x="369" y="88"/>
                        <a:pt x="377" y="85"/>
                      </a:cubicBezTo>
                      <a:cubicBezTo>
                        <a:pt x="386" y="81"/>
                        <a:pt x="395" y="82"/>
                        <a:pt x="410" y="86"/>
                      </a:cubicBezTo>
                      <a:cubicBezTo>
                        <a:pt x="418" y="88"/>
                        <a:pt x="420" y="88"/>
                        <a:pt x="421" y="86"/>
                      </a:cubicBezTo>
                      <a:cubicBezTo>
                        <a:pt x="427" y="78"/>
                        <a:pt x="440" y="54"/>
                        <a:pt x="440" y="53"/>
                      </a:cubicBezTo>
                      <a:cubicBezTo>
                        <a:pt x="439" y="52"/>
                        <a:pt x="437" y="48"/>
                        <a:pt x="434" y="45"/>
                      </a:cubicBezTo>
                      <a:cubicBezTo>
                        <a:pt x="428" y="37"/>
                        <a:pt x="423" y="26"/>
                        <a:pt x="422" y="20"/>
                      </a:cubicBezTo>
                      <a:cubicBezTo>
                        <a:pt x="422" y="10"/>
                        <a:pt x="428" y="2"/>
                        <a:pt x="437" y="0"/>
                      </a:cubicBezTo>
                    </a:path>
                  </a:pathLst>
                </a:custGeom>
                <a:solidFill>
                  <a:srgbClr val="BCBCB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43" name="Group 46"/>
              <p:cNvGrpSpPr>
                <a:grpSpLocks/>
              </p:cNvGrpSpPr>
              <p:nvPr/>
            </p:nvGrpSpPr>
            <p:grpSpPr bwMode="auto">
              <a:xfrm>
                <a:off x="2143" y="788"/>
                <a:ext cx="214" cy="291"/>
                <a:chOff x="2143" y="788"/>
                <a:chExt cx="214" cy="291"/>
              </a:xfrm>
            </p:grpSpPr>
            <p:sp>
              <p:nvSpPr>
                <p:cNvPr id="53" name="Freeform 47"/>
                <p:cNvSpPr>
                  <a:spLocks noChangeArrowheads="1"/>
                </p:cNvSpPr>
                <p:nvPr/>
              </p:nvSpPr>
              <p:spPr bwMode="auto">
                <a:xfrm>
                  <a:off x="2143" y="788"/>
                  <a:ext cx="214" cy="291"/>
                </a:xfrm>
                <a:custGeom>
                  <a:avLst/>
                  <a:gdLst>
                    <a:gd name="G0" fmla="+- 1 0 0"/>
                    <a:gd name="G1" fmla="*/ 1 39693 55456"/>
                    <a:gd name="G2" fmla="*/ 1 35987 55552"/>
                    <a:gd name="G3" fmla="*/ G2 1 180"/>
                    <a:gd name="G4" fmla="*/ G1 1 G3"/>
                    <a:gd name="G5" fmla="+- 1 0 0"/>
                    <a:gd name="G6" fmla="+- 1 0 0"/>
                    <a:gd name="G7" fmla="+- 1 0 0"/>
                    <a:gd name="G8" fmla="+- 1 0 0"/>
                    <a:gd name="G9" fmla="*/ 1 25611 45568"/>
                    <a:gd name="G10" fmla="*/ 1 35987 55552"/>
                    <a:gd name="G11" fmla="*/ G10 1 180"/>
                    <a:gd name="G12" fmla="*/ G9 1 G11"/>
                    <a:gd name="G13" fmla="+- 1 0 0"/>
                    <a:gd name="G14" fmla="+- 1 0 0"/>
                    <a:gd name="G15" fmla="+- 1 0 0"/>
                    <a:gd name="G16" fmla="+- 1 0 0"/>
                    <a:gd name="G17" fmla="+- 340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T0" fmla="*/ 8 256 1"/>
                    <a:gd name="T1" fmla="*/ 0 256 1"/>
                    <a:gd name="G30" fmla="+- 0 T0 T1"/>
                    <a:gd name="G31" fmla="cos 753 G30"/>
                    <a:gd name="G32" fmla="+- 755 0 0"/>
                    <a:gd name="G33" fmla="+- 0 0 0"/>
                    <a:gd name="G34" fmla="+- 2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24577 2"/>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84 0 0"/>
                    <a:gd name="G84" fmla="+- 0 0 0"/>
                    <a:gd name="G85" fmla="+- 169 0 0"/>
                    <a:gd name="G86" fmla="+- 148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1 0 0"/>
                    <a:gd name="G105" fmla="+- 1 0 0"/>
                    <a:gd name="T2" fmla="*/ 443 w 570"/>
                    <a:gd name="T3" fmla="*/ 3 h 758"/>
                    <a:gd name="T4" fmla="*/ 548 w 570"/>
                    <a:gd name="T5" fmla="*/ 55 h 758"/>
                    <a:gd name="T6" fmla="*/ 566 w 570"/>
                    <a:gd name="T7" fmla="*/ 84 h 758"/>
                    <a:gd name="T8" fmla="*/ 568 w 570"/>
                    <a:gd name="T9" fmla="*/ 101 h 758"/>
                    <a:gd name="T10" fmla="*/ 520 w 570"/>
                    <a:gd name="T11" fmla="*/ 108 h 758"/>
                    <a:gd name="T12" fmla="*/ 511 w 570"/>
                    <a:gd name="T13" fmla="*/ 106 h 758"/>
                    <a:gd name="T14" fmla="*/ 500 w 570"/>
                    <a:gd name="T15" fmla="*/ 119 h 758"/>
                    <a:gd name="T16" fmla="*/ 497 w 570"/>
                    <a:gd name="T17" fmla="*/ 143 h 758"/>
                    <a:gd name="T18" fmla="*/ 504 w 570"/>
                    <a:gd name="T19" fmla="*/ 190 h 758"/>
                    <a:gd name="T20" fmla="*/ 471 w 570"/>
                    <a:gd name="T21" fmla="*/ 192 h 758"/>
                    <a:gd name="T22" fmla="*/ 464 w 570"/>
                    <a:gd name="T23" fmla="*/ 191 h 758"/>
                    <a:gd name="T24" fmla="*/ 327 w 570"/>
                    <a:gd name="T25" fmla="*/ 384 h 758"/>
                    <a:gd name="T26" fmla="*/ 186 w 570"/>
                    <a:gd name="T27" fmla="*/ 580 h 758"/>
                    <a:gd name="T28" fmla="*/ 147 w 570"/>
                    <a:gd name="T29" fmla="*/ 587 h 758"/>
                    <a:gd name="T30" fmla="*/ 139 w 570"/>
                    <a:gd name="T31" fmla="*/ 587 h 758"/>
                    <a:gd name="T32" fmla="*/ 75 w 570"/>
                    <a:gd name="T33" fmla="*/ 670 h 758"/>
                    <a:gd name="T34" fmla="*/ 10 w 570"/>
                    <a:gd name="T35" fmla="*/ 753 h 758"/>
                    <a:gd name="T36" fmla="*/ 3 w 570"/>
                    <a:gd name="T37" fmla="*/ 756 h 758"/>
                    <a:gd name="T38" fmla="*/ 0 w 570"/>
                    <a:gd name="T39" fmla="*/ 756 h 758"/>
                    <a:gd name="T40" fmla="*/ 61 w 570"/>
                    <a:gd name="T41" fmla="*/ 666 h 758"/>
                    <a:gd name="T42" fmla="*/ 121 w 570"/>
                    <a:gd name="T43" fmla="*/ 576 h 758"/>
                    <a:gd name="T44" fmla="*/ 115 w 570"/>
                    <a:gd name="T45" fmla="*/ 569 h 758"/>
                    <a:gd name="T46" fmla="*/ 101 w 570"/>
                    <a:gd name="T47" fmla="*/ 544 h 758"/>
                    <a:gd name="T48" fmla="*/ 106 w 570"/>
                    <a:gd name="T49" fmla="*/ 519 h 758"/>
                    <a:gd name="T50" fmla="*/ 243 w 570"/>
                    <a:gd name="T51" fmla="*/ 324 h 758"/>
                    <a:gd name="T52" fmla="*/ 377 w 570"/>
                    <a:gd name="T53" fmla="*/ 134 h 758"/>
                    <a:gd name="T54" fmla="*/ 374 w 570"/>
                    <a:gd name="T55" fmla="*/ 125 h 758"/>
                    <a:gd name="T56" fmla="*/ 365 w 570"/>
                    <a:gd name="T57" fmla="*/ 97 h 758"/>
                    <a:gd name="T58" fmla="*/ 409 w 570"/>
                    <a:gd name="T59" fmla="*/ 86 h 758"/>
                    <a:gd name="T60" fmla="*/ 420 w 570"/>
                    <a:gd name="T61" fmla="*/ 89 h 758"/>
                    <a:gd name="T62" fmla="*/ 429 w 570"/>
                    <a:gd name="T63" fmla="*/ 74 h 758"/>
                    <a:gd name="T64" fmla="*/ 438 w 570"/>
                    <a:gd name="T65" fmla="*/ 57 h 758"/>
                    <a:gd name="T66" fmla="*/ 433 w 570"/>
                    <a:gd name="T67" fmla="*/ 48 h 758"/>
                    <a:gd name="T68" fmla="*/ 424 w 570"/>
                    <a:gd name="T69" fmla="*/ 11 h 758"/>
                    <a:gd name="T70" fmla="*/ 443 w 570"/>
                    <a:gd name="T71" fmla="*/ 3 h 758"/>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758">
                      <a:moveTo>
                        <a:pt x="443" y="3"/>
                      </a:moveTo>
                      <a:cubicBezTo>
                        <a:pt x="471" y="0"/>
                        <a:pt x="520" y="25"/>
                        <a:pt x="548" y="55"/>
                      </a:cubicBezTo>
                      <a:cubicBezTo>
                        <a:pt x="555" y="64"/>
                        <a:pt x="564" y="76"/>
                        <a:pt x="566" y="84"/>
                      </a:cubicBezTo>
                      <a:cubicBezTo>
                        <a:pt x="568" y="89"/>
                        <a:pt x="569" y="97"/>
                        <a:pt x="568" y="101"/>
                      </a:cubicBezTo>
                      <a:cubicBezTo>
                        <a:pt x="563" y="113"/>
                        <a:pt x="544" y="116"/>
                        <a:pt x="520" y="108"/>
                      </a:cubicBezTo>
                      <a:cubicBezTo>
                        <a:pt x="516" y="107"/>
                        <a:pt x="511" y="106"/>
                        <a:pt x="511" y="106"/>
                      </a:cubicBezTo>
                      <a:cubicBezTo>
                        <a:pt x="511" y="106"/>
                        <a:pt x="506" y="112"/>
                        <a:pt x="500" y="119"/>
                      </a:cubicBezTo>
                      <a:cubicBezTo>
                        <a:pt x="487" y="133"/>
                        <a:pt x="487" y="132"/>
                        <a:pt x="497" y="143"/>
                      </a:cubicBezTo>
                      <a:cubicBezTo>
                        <a:pt x="514" y="163"/>
                        <a:pt x="517" y="183"/>
                        <a:pt x="504" y="190"/>
                      </a:cubicBezTo>
                      <a:cubicBezTo>
                        <a:pt x="497" y="194"/>
                        <a:pt x="484" y="195"/>
                        <a:pt x="471" y="192"/>
                      </a:cubicBezTo>
                      <a:cubicBezTo>
                        <a:pt x="468" y="191"/>
                        <a:pt x="465" y="190"/>
                        <a:pt x="464" y="191"/>
                      </a:cubicBezTo>
                      <a:cubicBezTo>
                        <a:pt x="464" y="191"/>
                        <a:pt x="402" y="278"/>
                        <a:pt x="327" y="384"/>
                      </a:cubicBezTo>
                      <a:cubicBezTo>
                        <a:pt x="251" y="490"/>
                        <a:pt x="188" y="578"/>
                        <a:pt x="186" y="580"/>
                      </a:cubicBezTo>
                      <a:cubicBezTo>
                        <a:pt x="177" y="587"/>
                        <a:pt x="162" y="590"/>
                        <a:pt x="147" y="587"/>
                      </a:cubicBezTo>
                      <a:cubicBezTo>
                        <a:pt x="144" y="586"/>
                        <a:pt x="140" y="586"/>
                        <a:pt x="139" y="587"/>
                      </a:cubicBezTo>
                      <a:cubicBezTo>
                        <a:pt x="138" y="588"/>
                        <a:pt x="109" y="625"/>
                        <a:pt x="75" y="670"/>
                      </a:cubicBezTo>
                      <a:cubicBezTo>
                        <a:pt x="30" y="729"/>
                        <a:pt x="12" y="752"/>
                        <a:pt x="10" y="753"/>
                      </a:cubicBezTo>
                      <a:cubicBezTo>
                        <a:pt x="8" y="753"/>
                        <a:pt x="5" y="755"/>
                        <a:pt x="3" y="756"/>
                      </a:cubicBezTo>
                      <a:cubicBezTo>
                        <a:pt x="1" y="757"/>
                        <a:pt x="0" y="757"/>
                        <a:pt x="0" y="756"/>
                      </a:cubicBezTo>
                      <a:cubicBezTo>
                        <a:pt x="1" y="755"/>
                        <a:pt x="28" y="715"/>
                        <a:pt x="61" y="666"/>
                      </a:cubicBezTo>
                      <a:cubicBezTo>
                        <a:pt x="94" y="617"/>
                        <a:pt x="121" y="577"/>
                        <a:pt x="121" y="576"/>
                      </a:cubicBezTo>
                      <a:cubicBezTo>
                        <a:pt x="121" y="575"/>
                        <a:pt x="118" y="572"/>
                        <a:pt x="115" y="569"/>
                      </a:cubicBezTo>
                      <a:cubicBezTo>
                        <a:pt x="107" y="560"/>
                        <a:pt x="103" y="552"/>
                        <a:pt x="101" y="544"/>
                      </a:cubicBezTo>
                      <a:cubicBezTo>
                        <a:pt x="100" y="534"/>
                        <a:pt x="101" y="529"/>
                        <a:pt x="106" y="519"/>
                      </a:cubicBezTo>
                      <a:cubicBezTo>
                        <a:pt x="108" y="515"/>
                        <a:pt x="170" y="427"/>
                        <a:pt x="243" y="324"/>
                      </a:cubicBezTo>
                      <a:cubicBezTo>
                        <a:pt x="316" y="220"/>
                        <a:pt x="377" y="135"/>
                        <a:pt x="377" y="134"/>
                      </a:cubicBezTo>
                      <a:cubicBezTo>
                        <a:pt x="378" y="132"/>
                        <a:pt x="377" y="130"/>
                        <a:pt x="374" y="125"/>
                      </a:cubicBezTo>
                      <a:cubicBezTo>
                        <a:pt x="368" y="117"/>
                        <a:pt x="364" y="104"/>
                        <a:pt x="365" y="97"/>
                      </a:cubicBezTo>
                      <a:cubicBezTo>
                        <a:pt x="368" y="84"/>
                        <a:pt x="385" y="80"/>
                        <a:pt x="409" y="86"/>
                      </a:cubicBezTo>
                      <a:lnTo>
                        <a:pt x="420" y="89"/>
                      </a:lnTo>
                      <a:lnTo>
                        <a:pt x="429" y="74"/>
                      </a:lnTo>
                      <a:cubicBezTo>
                        <a:pt x="434" y="65"/>
                        <a:pt x="438" y="58"/>
                        <a:pt x="438" y="57"/>
                      </a:cubicBezTo>
                      <a:cubicBezTo>
                        <a:pt x="438" y="56"/>
                        <a:pt x="436" y="52"/>
                        <a:pt x="433" y="48"/>
                      </a:cubicBezTo>
                      <a:cubicBezTo>
                        <a:pt x="422" y="33"/>
                        <a:pt x="419" y="19"/>
                        <a:pt x="424" y="11"/>
                      </a:cubicBezTo>
                      <a:cubicBezTo>
                        <a:pt x="427" y="7"/>
                        <a:pt x="435" y="3"/>
                        <a:pt x="443" y="3"/>
                      </a:cubicBezTo>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 name="Freeform 48"/>
                <p:cNvSpPr>
                  <a:spLocks noChangeArrowheads="1"/>
                </p:cNvSpPr>
                <p:nvPr/>
              </p:nvSpPr>
              <p:spPr bwMode="auto">
                <a:xfrm>
                  <a:off x="2143" y="789"/>
                  <a:ext cx="214" cy="28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522 0 0"/>
                    <a:gd name="G16" fmla="+- 103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0 0 0"/>
                    <a:gd name="G37" fmla="*/ 1 54239 35328"/>
                    <a:gd name="T0" fmla="*/ 5 256 1"/>
                    <a:gd name="T1" fmla="*/ 0 256 1"/>
                    <a:gd name="G38" fmla="+- 0 T0 T1"/>
                    <a:gd name="G39" fmla="sin 750 G38"/>
                    <a:gd name="G40" fmla="+- 376 0 0"/>
                    <a:gd name="G41" fmla="*/ 1 46283 55552"/>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24577 2"/>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63 0 0"/>
                    <a:gd name="G101" fmla="*/ 1 167 2"/>
                    <a:gd name="G102" fmla="+- 0 0 0"/>
                    <a:gd name="G103" fmla="+- 168 0 0"/>
                    <a:gd name="G104" fmla="+- 1 0 0"/>
                    <a:gd name="G105" fmla="+- 1 0 0"/>
                    <a:gd name="G106" fmla="+- 1 0 0"/>
                    <a:gd name="G107" fmla="+- 1 0 0"/>
                    <a:gd name="G108" fmla="+- 1 0 0"/>
                    <a:gd name="G109" fmla="+- 1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T2" fmla="*/ 437 w 569"/>
                    <a:gd name="T3" fmla="*/ 0 h 753"/>
                    <a:gd name="T4" fmla="*/ 441 w 569"/>
                    <a:gd name="T5" fmla="*/ 0 h 753"/>
                    <a:gd name="T6" fmla="*/ 450 w 569"/>
                    <a:gd name="T7" fmla="*/ 2 h 753"/>
                    <a:gd name="T8" fmla="*/ 490 w 569"/>
                    <a:gd name="T9" fmla="*/ 14 h 753"/>
                    <a:gd name="T10" fmla="*/ 536 w 569"/>
                    <a:gd name="T11" fmla="*/ 44 h 753"/>
                    <a:gd name="T12" fmla="*/ 557 w 569"/>
                    <a:gd name="T13" fmla="*/ 69 h 753"/>
                    <a:gd name="T14" fmla="*/ 559 w 569"/>
                    <a:gd name="T15" fmla="*/ 70 h 753"/>
                    <a:gd name="T16" fmla="*/ 562 w 569"/>
                    <a:gd name="T17" fmla="*/ 75 h 753"/>
                    <a:gd name="T18" fmla="*/ 566 w 569"/>
                    <a:gd name="T19" fmla="*/ 90 h 753"/>
                    <a:gd name="T20" fmla="*/ 565 w 569"/>
                    <a:gd name="T21" fmla="*/ 94 h 753"/>
                    <a:gd name="T22" fmla="*/ 526 w 569"/>
                    <a:gd name="T23" fmla="*/ 105 h 753"/>
                    <a:gd name="T24" fmla="*/ 513 w 569"/>
                    <a:gd name="T25" fmla="*/ 102 h 753"/>
                    <a:gd name="T26" fmla="*/ 509 w 569"/>
                    <a:gd name="T27" fmla="*/ 101 h 753"/>
                    <a:gd name="T28" fmla="*/ 497 w 569"/>
                    <a:gd name="T29" fmla="*/ 114 h 753"/>
                    <a:gd name="T30" fmla="*/ 485 w 569"/>
                    <a:gd name="T31" fmla="*/ 129 h 753"/>
                    <a:gd name="T32" fmla="*/ 494 w 569"/>
                    <a:gd name="T33" fmla="*/ 141 h 753"/>
                    <a:gd name="T34" fmla="*/ 506 w 569"/>
                    <a:gd name="T35" fmla="*/ 160 h 753"/>
                    <a:gd name="T36" fmla="*/ 505 w 569"/>
                    <a:gd name="T37" fmla="*/ 183 h 753"/>
                    <a:gd name="T38" fmla="*/ 470 w 569"/>
                    <a:gd name="T39" fmla="*/ 187 h 753"/>
                    <a:gd name="T40" fmla="*/ 463 w 569"/>
                    <a:gd name="T41" fmla="*/ 186 h 753"/>
                    <a:gd name="T42" fmla="*/ 325 w 569"/>
                    <a:gd name="T43" fmla="*/ 378 h 753"/>
                    <a:gd name="T44" fmla="*/ 185 w 569"/>
                    <a:gd name="T45" fmla="*/ 574 h 753"/>
                    <a:gd name="T46" fmla="*/ 146 w 569"/>
                    <a:gd name="T47" fmla="*/ 582 h 753"/>
                    <a:gd name="T48" fmla="*/ 137 w 569"/>
                    <a:gd name="T49" fmla="*/ 582 h 753"/>
                    <a:gd name="T50" fmla="*/ 85 w 569"/>
                    <a:gd name="T51" fmla="*/ 650 h 753"/>
                    <a:gd name="T52" fmla="*/ 22 w 569"/>
                    <a:gd name="T53" fmla="*/ 732 h 753"/>
                    <a:gd name="T54" fmla="*/ 11 w 569"/>
                    <a:gd name="T55" fmla="*/ 748 h 753"/>
                    <a:gd name="T56" fmla="*/ 5 w 569"/>
                    <a:gd name="T57" fmla="*/ 751 h 753"/>
                    <a:gd name="T58" fmla="*/ 1 w 569"/>
                    <a:gd name="T59" fmla="*/ 751 h 753"/>
                    <a:gd name="T60" fmla="*/ 122 w 569"/>
                    <a:gd name="T61" fmla="*/ 572 h 753"/>
                    <a:gd name="T62" fmla="*/ 117 w 569"/>
                    <a:gd name="T63" fmla="*/ 565 h 753"/>
                    <a:gd name="T64" fmla="*/ 106 w 569"/>
                    <a:gd name="T65" fmla="*/ 519 h 753"/>
                    <a:gd name="T66" fmla="*/ 243 w 569"/>
                    <a:gd name="T67" fmla="*/ 323 h 753"/>
                    <a:gd name="T68" fmla="*/ 379 w 569"/>
                    <a:gd name="T69" fmla="*/ 131 h 753"/>
                    <a:gd name="T70" fmla="*/ 376 w 569"/>
                    <a:gd name="T71" fmla="*/ 123 h 753"/>
                    <a:gd name="T72" fmla="*/ 366 w 569"/>
                    <a:gd name="T73" fmla="*/ 97 h 753"/>
                    <a:gd name="T74" fmla="*/ 377 w 569"/>
                    <a:gd name="T75" fmla="*/ 85 h 753"/>
                    <a:gd name="T76" fmla="*/ 410 w 569"/>
                    <a:gd name="T77" fmla="*/ 86 h 753"/>
                    <a:gd name="T78" fmla="*/ 421 w 569"/>
                    <a:gd name="T79" fmla="*/ 86 h 753"/>
                    <a:gd name="T80" fmla="*/ 440 w 569"/>
                    <a:gd name="T81" fmla="*/ 53 h 753"/>
                    <a:gd name="T82" fmla="*/ 434 w 569"/>
                    <a:gd name="T83" fmla="*/ 45 h 753"/>
                    <a:gd name="T84" fmla="*/ 422 w 569"/>
                    <a:gd name="T85" fmla="*/ 20 h 753"/>
                    <a:gd name="T86" fmla="*/ 437 w 569"/>
                    <a:gd name="T87" fmla="*/ 0 h 753"/>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9" h="753">
                      <a:moveTo>
                        <a:pt x="437" y="0"/>
                      </a:moveTo>
                      <a:cubicBezTo>
                        <a:pt x="439" y="0"/>
                        <a:pt x="440" y="0"/>
                        <a:pt x="441" y="0"/>
                      </a:cubicBezTo>
                      <a:cubicBezTo>
                        <a:pt x="441" y="1"/>
                        <a:pt x="445" y="1"/>
                        <a:pt x="450" y="2"/>
                      </a:cubicBezTo>
                      <a:cubicBezTo>
                        <a:pt x="462" y="3"/>
                        <a:pt x="473" y="6"/>
                        <a:pt x="490" y="14"/>
                      </a:cubicBezTo>
                      <a:cubicBezTo>
                        <a:pt x="505" y="21"/>
                        <a:pt x="525" y="34"/>
                        <a:pt x="536" y="44"/>
                      </a:cubicBezTo>
                      <a:cubicBezTo>
                        <a:pt x="543" y="51"/>
                        <a:pt x="556" y="66"/>
                        <a:pt x="557" y="69"/>
                      </a:cubicBezTo>
                      <a:cubicBezTo>
                        <a:pt x="558" y="70"/>
                        <a:pt x="558" y="71"/>
                        <a:pt x="559" y="70"/>
                      </a:cubicBezTo>
                      <a:cubicBezTo>
                        <a:pt x="559" y="70"/>
                        <a:pt x="561" y="72"/>
                        <a:pt x="562" y="75"/>
                      </a:cubicBezTo>
                      <a:cubicBezTo>
                        <a:pt x="565" y="81"/>
                        <a:pt x="568" y="90"/>
                        <a:pt x="566" y="90"/>
                      </a:cubicBezTo>
                      <a:cubicBezTo>
                        <a:pt x="566" y="90"/>
                        <a:pt x="565" y="92"/>
                        <a:pt x="565" y="94"/>
                      </a:cubicBezTo>
                      <a:cubicBezTo>
                        <a:pt x="564" y="106"/>
                        <a:pt x="548" y="111"/>
                        <a:pt x="526" y="105"/>
                      </a:cubicBezTo>
                      <a:cubicBezTo>
                        <a:pt x="521" y="104"/>
                        <a:pt x="515" y="103"/>
                        <a:pt x="513" y="102"/>
                      </a:cubicBezTo>
                      <a:lnTo>
                        <a:pt x="509" y="101"/>
                      </a:lnTo>
                      <a:lnTo>
                        <a:pt x="497" y="114"/>
                      </a:lnTo>
                      <a:cubicBezTo>
                        <a:pt x="491" y="121"/>
                        <a:pt x="486" y="128"/>
                        <a:pt x="485" y="129"/>
                      </a:cubicBezTo>
                      <a:cubicBezTo>
                        <a:pt x="485" y="130"/>
                        <a:pt x="489" y="135"/>
                        <a:pt x="494" y="141"/>
                      </a:cubicBezTo>
                      <a:cubicBezTo>
                        <a:pt x="501" y="149"/>
                        <a:pt x="503" y="152"/>
                        <a:pt x="506" y="160"/>
                      </a:cubicBezTo>
                      <a:cubicBezTo>
                        <a:pt x="510" y="172"/>
                        <a:pt x="510" y="178"/>
                        <a:pt x="505" y="183"/>
                      </a:cubicBezTo>
                      <a:cubicBezTo>
                        <a:pt x="499" y="189"/>
                        <a:pt x="485" y="190"/>
                        <a:pt x="470" y="187"/>
                      </a:cubicBezTo>
                      <a:cubicBezTo>
                        <a:pt x="467" y="186"/>
                        <a:pt x="463" y="185"/>
                        <a:pt x="463" y="186"/>
                      </a:cubicBezTo>
                      <a:cubicBezTo>
                        <a:pt x="462" y="186"/>
                        <a:pt x="400" y="272"/>
                        <a:pt x="325" y="378"/>
                      </a:cubicBezTo>
                      <a:cubicBezTo>
                        <a:pt x="250" y="483"/>
                        <a:pt x="187" y="572"/>
                        <a:pt x="185" y="574"/>
                      </a:cubicBezTo>
                      <a:cubicBezTo>
                        <a:pt x="177" y="582"/>
                        <a:pt x="162" y="586"/>
                        <a:pt x="146" y="582"/>
                      </a:cubicBezTo>
                      <a:cubicBezTo>
                        <a:pt x="142" y="581"/>
                        <a:pt x="138" y="581"/>
                        <a:pt x="137" y="582"/>
                      </a:cubicBezTo>
                      <a:cubicBezTo>
                        <a:pt x="136" y="582"/>
                        <a:pt x="113" y="613"/>
                        <a:pt x="85" y="650"/>
                      </a:cubicBezTo>
                      <a:cubicBezTo>
                        <a:pt x="57" y="686"/>
                        <a:pt x="29" y="723"/>
                        <a:pt x="22" y="732"/>
                      </a:cubicBezTo>
                      <a:cubicBezTo>
                        <a:pt x="15" y="741"/>
                        <a:pt x="10" y="748"/>
                        <a:pt x="11" y="748"/>
                      </a:cubicBezTo>
                      <a:cubicBezTo>
                        <a:pt x="11" y="748"/>
                        <a:pt x="9" y="750"/>
                        <a:pt x="5" y="751"/>
                      </a:cubicBezTo>
                      <a:cubicBezTo>
                        <a:pt x="2" y="752"/>
                        <a:pt x="0" y="752"/>
                        <a:pt x="1" y="751"/>
                      </a:cubicBezTo>
                      <a:cubicBezTo>
                        <a:pt x="5" y="749"/>
                        <a:pt x="123" y="574"/>
                        <a:pt x="122" y="572"/>
                      </a:cubicBezTo>
                      <a:cubicBezTo>
                        <a:pt x="122" y="571"/>
                        <a:pt x="119" y="568"/>
                        <a:pt x="117" y="565"/>
                      </a:cubicBezTo>
                      <a:cubicBezTo>
                        <a:pt x="102" y="551"/>
                        <a:pt x="98" y="534"/>
                        <a:pt x="106" y="519"/>
                      </a:cubicBezTo>
                      <a:cubicBezTo>
                        <a:pt x="107" y="515"/>
                        <a:pt x="169" y="427"/>
                        <a:pt x="243" y="323"/>
                      </a:cubicBezTo>
                      <a:cubicBezTo>
                        <a:pt x="317" y="219"/>
                        <a:pt x="378" y="133"/>
                        <a:pt x="379" y="131"/>
                      </a:cubicBezTo>
                      <a:cubicBezTo>
                        <a:pt x="380" y="129"/>
                        <a:pt x="380" y="129"/>
                        <a:pt x="376" y="123"/>
                      </a:cubicBezTo>
                      <a:cubicBezTo>
                        <a:pt x="371" y="116"/>
                        <a:pt x="366" y="103"/>
                        <a:pt x="366" y="97"/>
                      </a:cubicBezTo>
                      <a:cubicBezTo>
                        <a:pt x="367" y="90"/>
                        <a:pt x="369" y="88"/>
                        <a:pt x="377" y="85"/>
                      </a:cubicBezTo>
                      <a:cubicBezTo>
                        <a:pt x="386" y="81"/>
                        <a:pt x="395" y="82"/>
                        <a:pt x="410" y="86"/>
                      </a:cubicBezTo>
                      <a:cubicBezTo>
                        <a:pt x="418" y="88"/>
                        <a:pt x="420" y="88"/>
                        <a:pt x="421" y="86"/>
                      </a:cubicBezTo>
                      <a:cubicBezTo>
                        <a:pt x="427" y="78"/>
                        <a:pt x="440" y="54"/>
                        <a:pt x="440" y="53"/>
                      </a:cubicBezTo>
                      <a:cubicBezTo>
                        <a:pt x="439" y="52"/>
                        <a:pt x="437" y="48"/>
                        <a:pt x="434" y="45"/>
                      </a:cubicBezTo>
                      <a:cubicBezTo>
                        <a:pt x="428" y="37"/>
                        <a:pt x="423" y="26"/>
                        <a:pt x="422" y="20"/>
                      </a:cubicBezTo>
                      <a:cubicBezTo>
                        <a:pt x="422" y="10"/>
                        <a:pt x="428" y="2"/>
                        <a:pt x="437" y="0"/>
                      </a:cubicBezTo>
                    </a:path>
                  </a:pathLst>
                </a:custGeom>
                <a:solidFill>
                  <a:srgbClr val="BCBCB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44" name="Group 49"/>
              <p:cNvGrpSpPr>
                <a:grpSpLocks/>
              </p:cNvGrpSpPr>
              <p:nvPr/>
            </p:nvGrpSpPr>
            <p:grpSpPr bwMode="auto">
              <a:xfrm>
                <a:off x="2403" y="788"/>
                <a:ext cx="214" cy="291"/>
                <a:chOff x="2403" y="788"/>
                <a:chExt cx="214" cy="291"/>
              </a:xfrm>
            </p:grpSpPr>
            <p:sp>
              <p:nvSpPr>
                <p:cNvPr id="51" name="Freeform 50"/>
                <p:cNvSpPr>
                  <a:spLocks noChangeArrowheads="1"/>
                </p:cNvSpPr>
                <p:nvPr/>
              </p:nvSpPr>
              <p:spPr bwMode="auto">
                <a:xfrm>
                  <a:off x="2403" y="788"/>
                  <a:ext cx="214" cy="291"/>
                </a:xfrm>
                <a:custGeom>
                  <a:avLst/>
                  <a:gdLst>
                    <a:gd name="G0" fmla="+- 1 0 0"/>
                    <a:gd name="G1" fmla="*/ 1 39693 55456"/>
                    <a:gd name="G2" fmla="*/ 1 35987 55552"/>
                    <a:gd name="G3" fmla="*/ G2 1 180"/>
                    <a:gd name="G4" fmla="*/ G1 1 G3"/>
                    <a:gd name="G5" fmla="+- 1 0 0"/>
                    <a:gd name="G6" fmla="+- 1 0 0"/>
                    <a:gd name="G7" fmla="+- 1 0 0"/>
                    <a:gd name="G8" fmla="+- 1 0 0"/>
                    <a:gd name="G9" fmla="*/ 1 25611 45568"/>
                    <a:gd name="G10" fmla="*/ 1 35987 55552"/>
                    <a:gd name="G11" fmla="*/ G10 1 180"/>
                    <a:gd name="G12" fmla="*/ G9 1 G11"/>
                    <a:gd name="G13" fmla="+- 1 0 0"/>
                    <a:gd name="G14" fmla="+- 1 0 0"/>
                    <a:gd name="G15" fmla="+- 1 0 0"/>
                    <a:gd name="G16" fmla="+- 1 0 0"/>
                    <a:gd name="G17" fmla="+- 340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T0" fmla="*/ 8 256 1"/>
                    <a:gd name="T1" fmla="*/ 0 256 1"/>
                    <a:gd name="G30" fmla="+- 0 T0 T1"/>
                    <a:gd name="G31" fmla="cos 753 G30"/>
                    <a:gd name="G32" fmla="+- 755 0 0"/>
                    <a:gd name="G33" fmla="+- 0 0 0"/>
                    <a:gd name="G34" fmla="+- 2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24577 2"/>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84 0 0"/>
                    <a:gd name="G84" fmla="+- 0 0 0"/>
                    <a:gd name="G85" fmla="+- 169 0 0"/>
                    <a:gd name="G86" fmla="+- 148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1 0 0"/>
                    <a:gd name="G105" fmla="+- 1 0 0"/>
                    <a:gd name="T2" fmla="*/ 443 w 570"/>
                    <a:gd name="T3" fmla="*/ 3 h 758"/>
                    <a:gd name="T4" fmla="*/ 548 w 570"/>
                    <a:gd name="T5" fmla="*/ 55 h 758"/>
                    <a:gd name="T6" fmla="*/ 566 w 570"/>
                    <a:gd name="T7" fmla="*/ 84 h 758"/>
                    <a:gd name="T8" fmla="*/ 568 w 570"/>
                    <a:gd name="T9" fmla="*/ 101 h 758"/>
                    <a:gd name="T10" fmla="*/ 520 w 570"/>
                    <a:gd name="T11" fmla="*/ 108 h 758"/>
                    <a:gd name="T12" fmla="*/ 511 w 570"/>
                    <a:gd name="T13" fmla="*/ 106 h 758"/>
                    <a:gd name="T14" fmla="*/ 500 w 570"/>
                    <a:gd name="T15" fmla="*/ 119 h 758"/>
                    <a:gd name="T16" fmla="*/ 497 w 570"/>
                    <a:gd name="T17" fmla="*/ 143 h 758"/>
                    <a:gd name="T18" fmla="*/ 504 w 570"/>
                    <a:gd name="T19" fmla="*/ 190 h 758"/>
                    <a:gd name="T20" fmla="*/ 471 w 570"/>
                    <a:gd name="T21" fmla="*/ 192 h 758"/>
                    <a:gd name="T22" fmla="*/ 464 w 570"/>
                    <a:gd name="T23" fmla="*/ 191 h 758"/>
                    <a:gd name="T24" fmla="*/ 327 w 570"/>
                    <a:gd name="T25" fmla="*/ 384 h 758"/>
                    <a:gd name="T26" fmla="*/ 186 w 570"/>
                    <a:gd name="T27" fmla="*/ 580 h 758"/>
                    <a:gd name="T28" fmla="*/ 147 w 570"/>
                    <a:gd name="T29" fmla="*/ 587 h 758"/>
                    <a:gd name="T30" fmla="*/ 139 w 570"/>
                    <a:gd name="T31" fmla="*/ 587 h 758"/>
                    <a:gd name="T32" fmla="*/ 75 w 570"/>
                    <a:gd name="T33" fmla="*/ 670 h 758"/>
                    <a:gd name="T34" fmla="*/ 10 w 570"/>
                    <a:gd name="T35" fmla="*/ 753 h 758"/>
                    <a:gd name="T36" fmla="*/ 3 w 570"/>
                    <a:gd name="T37" fmla="*/ 756 h 758"/>
                    <a:gd name="T38" fmla="*/ 0 w 570"/>
                    <a:gd name="T39" fmla="*/ 756 h 758"/>
                    <a:gd name="T40" fmla="*/ 61 w 570"/>
                    <a:gd name="T41" fmla="*/ 666 h 758"/>
                    <a:gd name="T42" fmla="*/ 121 w 570"/>
                    <a:gd name="T43" fmla="*/ 576 h 758"/>
                    <a:gd name="T44" fmla="*/ 115 w 570"/>
                    <a:gd name="T45" fmla="*/ 569 h 758"/>
                    <a:gd name="T46" fmla="*/ 101 w 570"/>
                    <a:gd name="T47" fmla="*/ 544 h 758"/>
                    <a:gd name="T48" fmla="*/ 106 w 570"/>
                    <a:gd name="T49" fmla="*/ 519 h 758"/>
                    <a:gd name="T50" fmla="*/ 243 w 570"/>
                    <a:gd name="T51" fmla="*/ 324 h 758"/>
                    <a:gd name="T52" fmla="*/ 377 w 570"/>
                    <a:gd name="T53" fmla="*/ 134 h 758"/>
                    <a:gd name="T54" fmla="*/ 374 w 570"/>
                    <a:gd name="T55" fmla="*/ 125 h 758"/>
                    <a:gd name="T56" fmla="*/ 365 w 570"/>
                    <a:gd name="T57" fmla="*/ 97 h 758"/>
                    <a:gd name="T58" fmla="*/ 409 w 570"/>
                    <a:gd name="T59" fmla="*/ 86 h 758"/>
                    <a:gd name="T60" fmla="*/ 420 w 570"/>
                    <a:gd name="T61" fmla="*/ 89 h 758"/>
                    <a:gd name="T62" fmla="*/ 429 w 570"/>
                    <a:gd name="T63" fmla="*/ 74 h 758"/>
                    <a:gd name="T64" fmla="*/ 438 w 570"/>
                    <a:gd name="T65" fmla="*/ 57 h 758"/>
                    <a:gd name="T66" fmla="*/ 433 w 570"/>
                    <a:gd name="T67" fmla="*/ 48 h 758"/>
                    <a:gd name="T68" fmla="*/ 424 w 570"/>
                    <a:gd name="T69" fmla="*/ 11 h 758"/>
                    <a:gd name="T70" fmla="*/ 443 w 570"/>
                    <a:gd name="T71" fmla="*/ 3 h 758"/>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758">
                      <a:moveTo>
                        <a:pt x="443" y="3"/>
                      </a:moveTo>
                      <a:cubicBezTo>
                        <a:pt x="471" y="0"/>
                        <a:pt x="520" y="25"/>
                        <a:pt x="548" y="55"/>
                      </a:cubicBezTo>
                      <a:cubicBezTo>
                        <a:pt x="555" y="64"/>
                        <a:pt x="564" y="76"/>
                        <a:pt x="566" y="84"/>
                      </a:cubicBezTo>
                      <a:cubicBezTo>
                        <a:pt x="568" y="89"/>
                        <a:pt x="569" y="97"/>
                        <a:pt x="568" y="101"/>
                      </a:cubicBezTo>
                      <a:cubicBezTo>
                        <a:pt x="563" y="113"/>
                        <a:pt x="544" y="116"/>
                        <a:pt x="520" y="108"/>
                      </a:cubicBezTo>
                      <a:cubicBezTo>
                        <a:pt x="516" y="107"/>
                        <a:pt x="511" y="106"/>
                        <a:pt x="511" y="106"/>
                      </a:cubicBezTo>
                      <a:cubicBezTo>
                        <a:pt x="511" y="106"/>
                        <a:pt x="506" y="112"/>
                        <a:pt x="500" y="119"/>
                      </a:cubicBezTo>
                      <a:cubicBezTo>
                        <a:pt x="487" y="133"/>
                        <a:pt x="487" y="132"/>
                        <a:pt x="497" y="143"/>
                      </a:cubicBezTo>
                      <a:cubicBezTo>
                        <a:pt x="514" y="163"/>
                        <a:pt x="517" y="183"/>
                        <a:pt x="504" y="190"/>
                      </a:cubicBezTo>
                      <a:cubicBezTo>
                        <a:pt x="497" y="194"/>
                        <a:pt x="484" y="195"/>
                        <a:pt x="471" y="192"/>
                      </a:cubicBezTo>
                      <a:cubicBezTo>
                        <a:pt x="468" y="191"/>
                        <a:pt x="465" y="190"/>
                        <a:pt x="464" y="191"/>
                      </a:cubicBezTo>
                      <a:cubicBezTo>
                        <a:pt x="464" y="191"/>
                        <a:pt x="402" y="278"/>
                        <a:pt x="327" y="384"/>
                      </a:cubicBezTo>
                      <a:cubicBezTo>
                        <a:pt x="251" y="490"/>
                        <a:pt x="188" y="578"/>
                        <a:pt x="186" y="580"/>
                      </a:cubicBezTo>
                      <a:cubicBezTo>
                        <a:pt x="177" y="587"/>
                        <a:pt x="162" y="590"/>
                        <a:pt x="147" y="587"/>
                      </a:cubicBezTo>
                      <a:cubicBezTo>
                        <a:pt x="144" y="586"/>
                        <a:pt x="140" y="586"/>
                        <a:pt x="139" y="587"/>
                      </a:cubicBezTo>
                      <a:cubicBezTo>
                        <a:pt x="138" y="588"/>
                        <a:pt x="109" y="625"/>
                        <a:pt x="75" y="670"/>
                      </a:cubicBezTo>
                      <a:cubicBezTo>
                        <a:pt x="30" y="729"/>
                        <a:pt x="12" y="752"/>
                        <a:pt x="10" y="753"/>
                      </a:cubicBezTo>
                      <a:cubicBezTo>
                        <a:pt x="8" y="753"/>
                        <a:pt x="5" y="755"/>
                        <a:pt x="3" y="756"/>
                      </a:cubicBezTo>
                      <a:cubicBezTo>
                        <a:pt x="1" y="757"/>
                        <a:pt x="0" y="757"/>
                        <a:pt x="0" y="756"/>
                      </a:cubicBezTo>
                      <a:cubicBezTo>
                        <a:pt x="1" y="755"/>
                        <a:pt x="28" y="715"/>
                        <a:pt x="61" y="666"/>
                      </a:cubicBezTo>
                      <a:cubicBezTo>
                        <a:pt x="94" y="617"/>
                        <a:pt x="121" y="577"/>
                        <a:pt x="121" y="576"/>
                      </a:cubicBezTo>
                      <a:cubicBezTo>
                        <a:pt x="121" y="575"/>
                        <a:pt x="118" y="572"/>
                        <a:pt x="115" y="569"/>
                      </a:cubicBezTo>
                      <a:cubicBezTo>
                        <a:pt x="107" y="560"/>
                        <a:pt x="103" y="552"/>
                        <a:pt x="101" y="544"/>
                      </a:cubicBezTo>
                      <a:cubicBezTo>
                        <a:pt x="100" y="534"/>
                        <a:pt x="101" y="529"/>
                        <a:pt x="106" y="519"/>
                      </a:cubicBezTo>
                      <a:cubicBezTo>
                        <a:pt x="108" y="515"/>
                        <a:pt x="170" y="427"/>
                        <a:pt x="243" y="324"/>
                      </a:cubicBezTo>
                      <a:cubicBezTo>
                        <a:pt x="316" y="220"/>
                        <a:pt x="377" y="135"/>
                        <a:pt x="377" y="134"/>
                      </a:cubicBezTo>
                      <a:cubicBezTo>
                        <a:pt x="378" y="132"/>
                        <a:pt x="377" y="130"/>
                        <a:pt x="374" y="125"/>
                      </a:cubicBezTo>
                      <a:cubicBezTo>
                        <a:pt x="368" y="117"/>
                        <a:pt x="364" y="104"/>
                        <a:pt x="365" y="97"/>
                      </a:cubicBezTo>
                      <a:cubicBezTo>
                        <a:pt x="368" y="84"/>
                        <a:pt x="385" y="80"/>
                        <a:pt x="409" y="86"/>
                      </a:cubicBezTo>
                      <a:lnTo>
                        <a:pt x="420" y="89"/>
                      </a:lnTo>
                      <a:lnTo>
                        <a:pt x="429" y="74"/>
                      </a:lnTo>
                      <a:cubicBezTo>
                        <a:pt x="434" y="65"/>
                        <a:pt x="438" y="58"/>
                        <a:pt x="438" y="57"/>
                      </a:cubicBezTo>
                      <a:cubicBezTo>
                        <a:pt x="438" y="56"/>
                        <a:pt x="436" y="52"/>
                        <a:pt x="433" y="48"/>
                      </a:cubicBezTo>
                      <a:cubicBezTo>
                        <a:pt x="422" y="33"/>
                        <a:pt x="419" y="19"/>
                        <a:pt x="424" y="11"/>
                      </a:cubicBezTo>
                      <a:cubicBezTo>
                        <a:pt x="427" y="7"/>
                        <a:pt x="435" y="3"/>
                        <a:pt x="443" y="3"/>
                      </a:cubicBezTo>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 name="Freeform 51"/>
                <p:cNvSpPr>
                  <a:spLocks noChangeArrowheads="1"/>
                </p:cNvSpPr>
                <p:nvPr/>
              </p:nvSpPr>
              <p:spPr bwMode="auto">
                <a:xfrm>
                  <a:off x="2403" y="789"/>
                  <a:ext cx="214" cy="28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522 0 0"/>
                    <a:gd name="G16" fmla="+- 103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0 0 0"/>
                    <a:gd name="G37" fmla="*/ 1 54239 35328"/>
                    <a:gd name="T0" fmla="*/ 5 256 1"/>
                    <a:gd name="T1" fmla="*/ 0 256 1"/>
                    <a:gd name="G38" fmla="+- 0 T0 T1"/>
                    <a:gd name="G39" fmla="sin 750 G38"/>
                    <a:gd name="G40" fmla="+- 376 0 0"/>
                    <a:gd name="G41" fmla="*/ 1 46283 55552"/>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24577 2"/>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63 0 0"/>
                    <a:gd name="G101" fmla="*/ 1 167 2"/>
                    <a:gd name="G102" fmla="+- 0 0 0"/>
                    <a:gd name="G103" fmla="+- 168 0 0"/>
                    <a:gd name="G104" fmla="+- 1 0 0"/>
                    <a:gd name="G105" fmla="+- 1 0 0"/>
                    <a:gd name="G106" fmla="+- 1 0 0"/>
                    <a:gd name="G107" fmla="+- 1 0 0"/>
                    <a:gd name="G108" fmla="+- 1 0 0"/>
                    <a:gd name="G109" fmla="+- 1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T2" fmla="*/ 437 w 569"/>
                    <a:gd name="T3" fmla="*/ 0 h 753"/>
                    <a:gd name="T4" fmla="*/ 441 w 569"/>
                    <a:gd name="T5" fmla="*/ 0 h 753"/>
                    <a:gd name="T6" fmla="*/ 450 w 569"/>
                    <a:gd name="T7" fmla="*/ 2 h 753"/>
                    <a:gd name="T8" fmla="*/ 490 w 569"/>
                    <a:gd name="T9" fmla="*/ 14 h 753"/>
                    <a:gd name="T10" fmla="*/ 536 w 569"/>
                    <a:gd name="T11" fmla="*/ 44 h 753"/>
                    <a:gd name="T12" fmla="*/ 557 w 569"/>
                    <a:gd name="T13" fmla="*/ 69 h 753"/>
                    <a:gd name="T14" fmla="*/ 559 w 569"/>
                    <a:gd name="T15" fmla="*/ 70 h 753"/>
                    <a:gd name="T16" fmla="*/ 562 w 569"/>
                    <a:gd name="T17" fmla="*/ 75 h 753"/>
                    <a:gd name="T18" fmla="*/ 566 w 569"/>
                    <a:gd name="T19" fmla="*/ 90 h 753"/>
                    <a:gd name="T20" fmla="*/ 565 w 569"/>
                    <a:gd name="T21" fmla="*/ 94 h 753"/>
                    <a:gd name="T22" fmla="*/ 526 w 569"/>
                    <a:gd name="T23" fmla="*/ 105 h 753"/>
                    <a:gd name="T24" fmla="*/ 513 w 569"/>
                    <a:gd name="T25" fmla="*/ 102 h 753"/>
                    <a:gd name="T26" fmla="*/ 509 w 569"/>
                    <a:gd name="T27" fmla="*/ 101 h 753"/>
                    <a:gd name="T28" fmla="*/ 497 w 569"/>
                    <a:gd name="T29" fmla="*/ 114 h 753"/>
                    <a:gd name="T30" fmla="*/ 485 w 569"/>
                    <a:gd name="T31" fmla="*/ 129 h 753"/>
                    <a:gd name="T32" fmla="*/ 494 w 569"/>
                    <a:gd name="T33" fmla="*/ 141 h 753"/>
                    <a:gd name="T34" fmla="*/ 506 w 569"/>
                    <a:gd name="T35" fmla="*/ 160 h 753"/>
                    <a:gd name="T36" fmla="*/ 505 w 569"/>
                    <a:gd name="T37" fmla="*/ 183 h 753"/>
                    <a:gd name="T38" fmla="*/ 470 w 569"/>
                    <a:gd name="T39" fmla="*/ 187 h 753"/>
                    <a:gd name="T40" fmla="*/ 463 w 569"/>
                    <a:gd name="T41" fmla="*/ 186 h 753"/>
                    <a:gd name="T42" fmla="*/ 325 w 569"/>
                    <a:gd name="T43" fmla="*/ 378 h 753"/>
                    <a:gd name="T44" fmla="*/ 185 w 569"/>
                    <a:gd name="T45" fmla="*/ 574 h 753"/>
                    <a:gd name="T46" fmla="*/ 146 w 569"/>
                    <a:gd name="T47" fmla="*/ 582 h 753"/>
                    <a:gd name="T48" fmla="*/ 137 w 569"/>
                    <a:gd name="T49" fmla="*/ 582 h 753"/>
                    <a:gd name="T50" fmla="*/ 85 w 569"/>
                    <a:gd name="T51" fmla="*/ 650 h 753"/>
                    <a:gd name="T52" fmla="*/ 22 w 569"/>
                    <a:gd name="T53" fmla="*/ 732 h 753"/>
                    <a:gd name="T54" fmla="*/ 11 w 569"/>
                    <a:gd name="T55" fmla="*/ 748 h 753"/>
                    <a:gd name="T56" fmla="*/ 5 w 569"/>
                    <a:gd name="T57" fmla="*/ 751 h 753"/>
                    <a:gd name="T58" fmla="*/ 1 w 569"/>
                    <a:gd name="T59" fmla="*/ 751 h 753"/>
                    <a:gd name="T60" fmla="*/ 122 w 569"/>
                    <a:gd name="T61" fmla="*/ 572 h 753"/>
                    <a:gd name="T62" fmla="*/ 117 w 569"/>
                    <a:gd name="T63" fmla="*/ 565 h 753"/>
                    <a:gd name="T64" fmla="*/ 106 w 569"/>
                    <a:gd name="T65" fmla="*/ 519 h 753"/>
                    <a:gd name="T66" fmla="*/ 243 w 569"/>
                    <a:gd name="T67" fmla="*/ 323 h 753"/>
                    <a:gd name="T68" fmla="*/ 379 w 569"/>
                    <a:gd name="T69" fmla="*/ 131 h 753"/>
                    <a:gd name="T70" fmla="*/ 376 w 569"/>
                    <a:gd name="T71" fmla="*/ 123 h 753"/>
                    <a:gd name="T72" fmla="*/ 366 w 569"/>
                    <a:gd name="T73" fmla="*/ 97 h 753"/>
                    <a:gd name="T74" fmla="*/ 377 w 569"/>
                    <a:gd name="T75" fmla="*/ 85 h 753"/>
                    <a:gd name="T76" fmla="*/ 410 w 569"/>
                    <a:gd name="T77" fmla="*/ 86 h 753"/>
                    <a:gd name="T78" fmla="*/ 421 w 569"/>
                    <a:gd name="T79" fmla="*/ 86 h 753"/>
                    <a:gd name="T80" fmla="*/ 440 w 569"/>
                    <a:gd name="T81" fmla="*/ 53 h 753"/>
                    <a:gd name="T82" fmla="*/ 434 w 569"/>
                    <a:gd name="T83" fmla="*/ 45 h 753"/>
                    <a:gd name="T84" fmla="*/ 422 w 569"/>
                    <a:gd name="T85" fmla="*/ 20 h 753"/>
                    <a:gd name="T86" fmla="*/ 437 w 569"/>
                    <a:gd name="T87" fmla="*/ 0 h 753"/>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9" h="753">
                      <a:moveTo>
                        <a:pt x="437" y="0"/>
                      </a:moveTo>
                      <a:cubicBezTo>
                        <a:pt x="439" y="0"/>
                        <a:pt x="440" y="0"/>
                        <a:pt x="441" y="0"/>
                      </a:cubicBezTo>
                      <a:cubicBezTo>
                        <a:pt x="441" y="1"/>
                        <a:pt x="445" y="1"/>
                        <a:pt x="450" y="2"/>
                      </a:cubicBezTo>
                      <a:cubicBezTo>
                        <a:pt x="462" y="3"/>
                        <a:pt x="473" y="6"/>
                        <a:pt x="490" y="14"/>
                      </a:cubicBezTo>
                      <a:cubicBezTo>
                        <a:pt x="505" y="21"/>
                        <a:pt x="525" y="34"/>
                        <a:pt x="536" y="44"/>
                      </a:cubicBezTo>
                      <a:cubicBezTo>
                        <a:pt x="543" y="51"/>
                        <a:pt x="556" y="66"/>
                        <a:pt x="557" y="69"/>
                      </a:cubicBezTo>
                      <a:cubicBezTo>
                        <a:pt x="558" y="70"/>
                        <a:pt x="558" y="71"/>
                        <a:pt x="559" y="70"/>
                      </a:cubicBezTo>
                      <a:cubicBezTo>
                        <a:pt x="559" y="70"/>
                        <a:pt x="561" y="72"/>
                        <a:pt x="562" y="75"/>
                      </a:cubicBezTo>
                      <a:cubicBezTo>
                        <a:pt x="565" y="81"/>
                        <a:pt x="568" y="90"/>
                        <a:pt x="566" y="90"/>
                      </a:cubicBezTo>
                      <a:cubicBezTo>
                        <a:pt x="566" y="90"/>
                        <a:pt x="565" y="92"/>
                        <a:pt x="565" y="94"/>
                      </a:cubicBezTo>
                      <a:cubicBezTo>
                        <a:pt x="564" y="106"/>
                        <a:pt x="548" y="111"/>
                        <a:pt x="526" y="105"/>
                      </a:cubicBezTo>
                      <a:cubicBezTo>
                        <a:pt x="521" y="104"/>
                        <a:pt x="515" y="103"/>
                        <a:pt x="513" y="102"/>
                      </a:cubicBezTo>
                      <a:lnTo>
                        <a:pt x="509" y="101"/>
                      </a:lnTo>
                      <a:lnTo>
                        <a:pt x="497" y="114"/>
                      </a:lnTo>
                      <a:cubicBezTo>
                        <a:pt x="491" y="121"/>
                        <a:pt x="486" y="128"/>
                        <a:pt x="485" y="129"/>
                      </a:cubicBezTo>
                      <a:cubicBezTo>
                        <a:pt x="485" y="130"/>
                        <a:pt x="489" y="135"/>
                        <a:pt x="494" y="141"/>
                      </a:cubicBezTo>
                      <a:cubicBezTo>
                        <a:pt x="501" y="149"/>
                        <a:pt x="503" y="152"/>
                        <a:pt x="506" y="160"/>
                      </a:cubicBezTo>
                      <a:cubicBezTo>
                        <a:pt x="510" y="172"/>
                        <a:pt x="510" y="178"/>
                        <a:pt x="505" y="183"/>
                      </a:cubicBezTo>
                      <a:cubicBezTo>
                        <a:pt x="499" y="189"/>
                        <a:pt x="485" y="190"/>
                        <a:pt x="470" y="187"/>
                      </a:cubicBezTo>
                      <a:cubicBezTo>
                        <a:pt x="467" y="186"/>
                        <a:pt x="463" y="185"/>
                        <a:pt x="463" y="186"/>
                      </a:cubicBezTo>
                      <a:cubicBezTo>
                        <a:pt x="462" y="186"/>
                        <a:pt x="400" y="272"/>
                        <a:pt x="325" y="378"/>
                      </a:cubicBezTo>
                      <a:cubicBezTo>
                        <a:pt x="250" y="483"/>
                        <a:pt x="187" y="572"/>
                        <a:pt x="185" y="574"/>
                      </a:cubicBezTo>
                      <a:cubicBezTo>
                        <a:pt x="177" y="582"/>
                        <a:pt x="162" y="586"/>
                        <a:pt x="146" y="582"/>
                      </a:cubicBezTo>
                      <a:cubicBezTo>
                        <a:pt x="142" y="581"/>
                        <a:pt x="138" y="581"/>
                        <a:pt x="137" y="582"/>
                      </a:cubicBezTo>
                      <a:cubicBezTo>
                        <a:pt x="136" y="582"/>
                        <a:pt x="113" y="613"/>
                        <a:pt x="85" y="650"/>
                      </a:cubicBezTo>
                      <a:cubicBezTo>
                        <a:pt x="57" y="686"/>
                        <a:pt x="29" y="723"/>
                        <a:pt x="22" y="732"/>
                      </a:cubicBezTo>
                      <a:cubicBezTo>
                        <a:pt x="15" y="741"/>
                        <a:pt x="10" y="748"/>
                        <a:pt x="11" y="748"/>
                      </a:cubicBezTo>
                      <a:cubicBezTo>
                        <a:pt x="11" y="748"/>
                        <a:pt x="9" y="750"/>
                        <a:pt x="5" y="751"/>
                      </a:cubicBezTo>
                      <a:cubicBezTo>
                        <a:pt x="2" y="752"/>
                        <a:pt x="0" y="752"/>
                        <a:pt x="1" y="751"/>
                      </a:cubicBezTo>
                      <a:cubicBezTo>
                        <a:pt x="5" y="749"/>
                        <a:pt x="123" y="574"/>
                        <a:pt x="122" y="572"/>
                      </a:cubicBezTo>
                      <a:cubicBezTo>
                        <a:pt x="122" y="571"/>
                        <a:pt x="119" y="568"/>
                        <a:pt x="117" y="565"/>
                      </a:cubicBezTo>
                      <a:cubicBezTo>
                        <a:pt x="102" y="551"/>
                        <a:pt x="98" y="534"/>
                        <a:pt x="106" y="519"/>
                      </a:cubicBezTo>
                      <a:cubicBezTo>
                        <a:pt x="107" y="515"/>
                        <a:pt x="169" y="427"/>
                        <a:pt x="243" y="323"/>
                      </a:cubicBezTo>
                      <a:cubicBezTo>
                        <a:pt x="317" y="219"/>
                        <a:pt x="378" y="133"/>
                        <a:pt x="379" y="131"/>
                      </a:cubicBezTo>
                      <a:cubicBezTo>
                        <a:pt x="380" y="129"/>
                        <a:pt x="380" y="129"/>
                        <a:pt x="376" y="123"/>
                      </a:cubicBezTo>
                      <a:cubicBezTo>
                        <a:pt x="371" y="116"/>
                        <a:pt x="366" y="103"/>
                        <a:pt x="366" y="97"/>
                      </a:cubicBezTo>
                      <a:cubicBezTo>
                        <a:pt x="367" y="90"/>
                        <a:pt x="369" y="88"/>
                        <a:pt x="377" y="85"/>
                      </a:cubicBezTo>
                      <a:cubicBezTo>
                        <a:pt x="386" y="81"/>
                        <a:pt x="395" y="82"/>
                        <a:pt x="410" y="86"/>
                      </a:cubicBezTo>
                      <a:cubicBezTo>
                        <a:pt x="418" y="88"/>
                        <a:pt x="420" y="88"/>
                        <a:pt x="421" y="86"/>
                      </a:cubicBezTo>
                      <a:cubicBezTo>
                        <a:pt x="427" y="78"/>
                        <a:pt x="440" y="54"/>
                        <a:pt x="440" y="53"/>
                      </a:cubicBezTo>
                      <a:cubicBezTo>
                        <a:pt x="439" y="52"/>
                        <a:pt x="437" y="48"/>
                        <a:pt x="434" y="45"/>
                      </a:cubicBezTo>
                      <a:cubicBezTo>
                        <a:pt x="428" y="37"/>
                        <a:pt x="423" y="26"/>
                        <a:pt x="422" y="20"/>
                      </a:cubicBezTo>
                      <a:cubicBezTo>
                        <a:pt x="422" y="10"/>
                        <a:pt x="428" y="2"/>
                        <a:pt x="437" y="0"/>
                      </a:cubicBezTo>
                    </a:path>
                  </a:pathLst>
                </a:custGeom>
                <a:solidFill>
                  <a:srgbClr val="BCBCB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45" name="Group 52"/>
              <p:cNvGrpSpPr>
                <a:grpSpLocks/>
              </p:cNvGrpSpPr>
              <p:nvPr/>
            </p:nvGrpSpPr>
            <p:grpSpPr bwMode="auto">
              <a:xfrm>
                <a:off x="1097" y="788"/>
                <a:ext cx="214" cy="291"/>
                <a:chOff x="1097" y="788"/>
                <a:chExt cx="214" cy="291"/>
              </a:xfrm>
            </p:grpSpPr>
            <p:sp>
              <p:nvSpPr>
                <p:cNvPr id="49" name="Freeform 53"/>
                <p:cNvSpPr>
                  <a:spLocks noChangeArrowheads="1"/>
                </p:cNvSpPr>
                <p:nvPr/>
              </p:nvSpPr>
              <p:spPr bwMode="auto">
                <a:xfrm>
                  <a:off x="1097" y="788"/>
                  <a:ext cx="214" cy="291"/>
                </a:xfrm>
                <a:custGeom>
                  <a:avLst/>
                  <a:gdLst>
                    <a:gd name="G0" fmla="+- 1 0 0"/>
                    <a:gd name="G1" fmla="*/ 1 39693 55456"/>
                    <a:gd name="G2" fmla="*/ 1 35987 55552"/>
                    <a:gd name="G3" fmla="*/ G2 1 180"/>
                    <a:gd name="G4" fmla="*/ G1 1 G3"/>
                    <a:gd name="G5" fmla="+- 1 0 0"/>
                    <a:gd name="G6" fmla="+- 1 0 0"/>
                    <a:gd name="G7" fmla="+- 1 0 0"/>
                    <a:gd name="G8" fmla="+- 1 0 0"/>
                    <a:gd name="G9" fmla="*/ 1 25611 45568"/>
                    <a:gd name="G10" fmla="*/ 1 35987 55552"/>
                    <a:gd name="G11" fmla="*/ G10 1 180"/>
                    <a:gd name="G12" fmla="*/ G9 1 G11"/>
                    <a:gd name="G13" fmla="+- 1 0 0"/>
                    <a:gd name="G14" fmla="+- 1 0 0"/>
                    <a:gd name="G15" fmla="+- 1 0 0"/>
                    <a:gd name="G16" fmla="+- 1 0 0"/>
                    <a:gd name="G17" fmla="+- 340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T0" fmla="*/ 8 256 1"/>
                    <a:gd name="T1" fmla="*/ 0 256 1"/>
                    <a:gd name="G30" fmla="+- 0 T0 T1"/>
                    <a:gd name="G31" fmla="cos 753 G30"/>
                    <a:gd name="G32" fmla="+- 755 0 0"/>
                    <a:gd name="G33" fmla="+- 0 0 0"/>
                    <a:gd name="G34" fmla="+- 2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24577 2"/>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84 0 0"/>
                    <a:gd name="G84" fmla="+- 0 0 0"/>
                    <a:gd name="G85" fmla="+- 169 0 0"/>
                    <a:gd name="G86" fmla="+- 148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1 0 0"/>
                    <a:gd name="G105" fmla="+- 1 0 0"/>
                    <a:gd name="T2" fmla="*/ 443 w 570"/>
                    <a:gd name="T3" fmla="*/ 3 h 758"/>
                    <a:gd name="T4" fmla="*/ 548 w 570"/>
                    <a:gd name="T5" fmla="*/ 55 h 758"/>
                    <a:gd name="T6" fmla="*/ 566 w 570"/>
                    <a:gd name="T7" fmla="*/ 84 h 758"/>
                    <a:gd name="T8" fmla="*/ 568 w 570"/>
                    <a:gd name="T9" fmla="*/ 101 h 758"/>
                    <a:gd name="T10" fmla="*/ 520 w 570"/>
                    <a:gd name="T11" fmla="*/ 108 h 758"/>
                    <a:gd name="T12" fmla="*/ 511 w 570"/>
                    <a:gd name="T13" fmla="*/ 106 h 758"/>
                    <a:gd name="T14" fmla="*/ 500 w 570"/>
                    <a:gd name="T15" fmla="*/ 119 h 758"/>
                    <a:gd name="T16" fmla="*/ 497 w 570"/>
                    <a:gd name="T17" fmla="*/ 143 h 758"/>
                    <a:gd name="T18" fmla="*/ 504 w 570"/>
                    <a:gd name="T19" fmla="*/ 190 h 758"/>
                    <a:gd name="T20" fmla="*/ 471 w 570"/>
                    <a:gd name="T21" fmla="*/ 192 h 758"/>
                    <a:gd name="T22" fmla="*/ 464 w 570"/>
                    <a:gd name="T23" fmla="*/ 191 h 758"/>
                    <a:gd name="T24" fmla="*/ 327 w 570"/>
                    <a:gd name="T25" fmla="*/ 384 h 758"/>
                    <a:gd name="T26" fmla="*/ 186 w 570"/>
                    <a:gd name="T27" fmla="*/ 580 h 758"/>
                    <a:gd name="T28" fmla="*/ 147 w 570"/>
                    <a:gd name="T29" fmla="*/ 587 h 758"/>
                    <a:gd name="T30" fmla="*/ 139 w 570"/>
                    <a:gd name="T31" fmla="*/ 587 h 758"/>
                    <a:gd name="T32" fmla="*/ 75 w 570"/>
                    <a:gd name="T33" fmla="*/ 670 h 758"/>
                    <a:gd name="T34" fmla="*/ 10 w 570"/>
                    <a:gd name="T35" fmla="*/ 753 h 758"/>
                    <a:gd name="T36" fmla="*/ 3 w 570"/>
                    <a:gd name="T37" fmla="*/ 756 h 758"/>
                    <a:gd name="T38" fmla="*/ 0 w 570"/>
                    <a:gd name="T39" fmla="*/ 756 h 758"/>
                    <a:gd name="T40" fmla="*/ 61 w 570"/>
                    <a:gd name="T41" fmla="*/ 666 h 758"/>
                    <a:gd name="T42" fmla="*/ 121 w 570"/>
                    <a:gd name="T43" fmla="*/ 576 h 758"/>
                    <a:gd name="T44" fmla="*/ 115 w 570"/>
                    <a:gd name="T45" fmla="*/ 569 h 758"/>
                    <a:gd name="T46" fmla="*/ 101 w 570"/>
                    <a:gd name="T47" fmla="*/ 544 h 758"/>
                    <a:gd name="T48" fmla="*/ 106 w 570"/>
                    <a:gd name="T49" fmla="*/ 519 h 758"/>
                    <a:gd name="T50" fmla="*/ 243 w 570"/>
                    <a:gd name="T51" fmla="*/ 324 h 758"/>
                    <a:gd name="T52" fmla="*/ 377 w 570"/>
                    <a:gd name="T53" fmla="*/ 134 h 758"/>
                    <a:gd name="T54" fmla="*/ 374 w 570"/>
                    <a:gd name="T55" fmla="*/ 125 h 758"/>
                    <a:gd name="T56" fmla="*/ 365 w 570"/>
                    <a:gd name="T57" fmla="*/ 97 h 758"/>
                    <a:gd name="T58" fmla="*/ 409 w 570"/>
                    <a:gd name="T59" fmla="*/ 86 h 758"/>
                    <a:gd name="T60" fmla="*/ 420 w 570"/>
                    <a:gd name="T61" fmla="*/ 89 h 758"/>
                    <a:gd name="T62" fmla="*/ 429 w 570"/>
                    <a:gd name="T63" fmla="*/ 74 h 758"/>
                    <a:gd name="T64" fmla="*/ 438 w 570"/>
                    <a:gd name="T65" fmla="*/ 57 h 758"/>
                    <a:gd name="T66" fmla="*/ 433 w 570"/>
                    <a:gd name="T67" fmla="*/ 48 h 758"/>
                    <a:gd name="T68" fmla="*/ 424 w 570"/>
                    <a:gd name="T69" fmla="*/ 11 h 758"/>
                    <a:gd name="T70" fmla="*/ 443 w 570"/>
                    <a:gd name="T71" fmla="*/ 3 h 758"/>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758">
                      <a:moveTo>
                        <a:pt x="443" y="3"/>
                      </a:moveTo>
                      <a:cubicBezTo>
                        <a:pt x="471" y="0"/>
                        <a:pt x="520" y="25"/>
                        <a:pt x="548" y="55"/>
                      </a:cubicBezTo>
                      <a:cubicBezTo>
                        <a:pt x="555" y="64"/>
                        <a:pt x="564" y="76"/>
                        <a:pt x="566" y="84"/>
                      </a:cubicBezTo>
                      <a:cubicBezTo>
                        <a:pt x="568" y="89"/>
                        <a:pt x="569" y="97"/>
                        <a:pt x="568" y="101"/>
                      </a:cubicBezTo>
                      <a:cubicBezTo>
                        <a:pt x="563" y="113"/>
                        <a:pt x="544" y="116"/>
                        <a:pt x="520" y="108"/>
                      </a:cubicBezTo>
                      <a:cubicBezTo>
                        <a:pt x="516" y="107"/>
                        <a:pt x="511" y="106"/>
                        <a:pt x="511" y="106"/>
                      </a:cubicBezTo>
                      <a:cubicBezTo>
                        <a:pt x="511" y="106"/>
                        <a:pt x="506" y="112"/>
                        <a:pt x="500" y="119"/>
                      </a:cubicBezTo>
                      <a:cubicBezTo>
                        <a:pt x="487" y="133"/>
                        <a:pt x="487" y="132"/>
                        <a:pt x="497" y="143"/>
                      </a:cubicBezTo>
                      <a:cubicBezTo>
                        <a:pt x="514" y="163"/>
                        <a:pt x="517" y="183"/>
                        <a:pt x="504" y="190"/>
                      </a:cubicBezTo>
                      <a:cubicBezTo>
                        <a:pt x="497" y="194"/>
                        <a:pt x="484" y="195"/>
                        <a:pt x="471" y="192"/>
                      </a:cubicBezTo>
                      <a:cubicBezTo>
                        <a:pt x="468" y="191"/>
                        <a:pt x="465" y="190"/>
                        <a:pt x="464" y="191"/>
                      </a:cubicBezTo>
                      <a:cubicBezTo>
                        <a:pt x="464" y="191"/>
                        <a:pt x="402" y="278"/>
                        <a:pt x="327" y="384"/>
                      </a:cubicBezTo>
                      <a:cubicBezTo>
                        <a:pt x="251" y="490"/>
                        <a:pt x="188" y="578"/>
                        <a:pt x="186" y="580"/>
                      </a:cubicBezTo>
                      <a:cubicBezTo>
                        <a:pt x="177" y="587"/>
                        <a:pt x="162" y="590"/>
                        <a:pt x="147" y="587"/>
                      </a:cubicBezTo>
                      <a:cubicBezTo>
                        <a:pt x="144" y="586"/>
                        <a:pt x="140" y="586"/>
                        <a:pt x="139" y="587"/>
                      </a:cubicBezTo>
                      <a:cubicBezTo>
                        <a:pt x="138" y="588"/>
                        <a:pt x="109" y="625"/>
                        <a:pt x="75" y="670"/>
                      </a:cubicBezTo>
                      <a:cubicBezTo>
                        <a:pt x="30" y="729"/>
                        <a:pt x="12" y="752"/>
                        <a:pt x="10" y="753"/>
                      </a:cubicBezTo>
                      <a:cubicBezTo>
                        <a:pt x="8" y="753"/>
                        <a:pt x="5" y="755"/>
                        <a:pt x="3" y="756"/>
                      </a:cubicBezTo>
                      <a:cubicBezTo>
                        <a:pt x="1" y="757"/>
                        <a:pt x="0" y="757"/>
                        <a:pt x="0" y="756"/>
                      </a:cubicBezTo>
                      <a:cubicBezTo>
                        <a:pt x="1" y="755"/>
                        <a:pt x="28" y="715"/>
                        <a:pt x="61" y="666"/>
                      </a:cubicBezTo>
                      <a:cubicBezTo>
                        <a:pt x="94" y="617"/>
                        <a:pt x="121" y="577"/>
                        <a:pt x="121" y="576"/>
                      </a:cubicBezTo>
                      <a:cubicBezTo>
                        <a:pt x="121" y="575"/>
                        <a:pt x="118" y="572"/>
                        <a:pt x="115" y="569"/>
                      </a:cubicBezTo>
                      <a:cubicBezTo>
                        <a:pt x="107" y="560"/>
                        <a:pt x="103" y="552"/>
                        <a:pt x="101" y="544"/>
                      </a:cubicBezTo>
                      <a:cubicBezTo>
                        <a:pt x="100" y="534"/>
                        <a:pt x="101" y="529"/>
                        <a:pt x="106" y="519"/>
                      </a:cubicBezTo>
                      <a:cubicBezTo>
                        <a:pt x="108" y="515"/>
                        <a:pt x="170" y="427"/>
                        <a:pt x="243" y="324"/>
                      </a:cubicBezTo>
                      <a:cubicBezTo>
                        <a:pt x="316" y="220"/>
                        <a:pt x="377" y="135"/>
                        <a:pt x="377" y="134"/>
                      </a:cubicBezTo>
                      <a:cubicBezTo>
                        <a:pt x="378" y="132"/>
                        <a:pt x="377" y="130"/>
                        <a:pt x="374" y="125"/>
                      </a:cubicBezTo>
                      <a:cubicBezTo>
                        <a:pt x="368" y="117"/>
                        <a:pt x="364" y="104"/>
                        <a:pt x="365" y="97"/>
                      </a:cubicBezTo>
                      <a:cubicBezTo>
                        <a:pt x="368" y="84"/>
                        <a:pt x="385" y="80"/>
                        <a:pt x="409" y="86"/>
                      </a:cubicBezTo>
                      <a:lnTo>
                        <a:pt x="420" y="89"/>
                      </a:lnTo>
                      <a:lnTo>
                        <a:pt x="429" y="74"/>
                      </a:lnTo>
                      <a:cubicBezTo>
                        <a:pt x="434" y="65"/>
                        <a:pt x="438" y="58"/>
                        <a:pt x="438" y="57"/>
                      </a:cubicBezTo>
                      <a:cubicBezTo>
                        <a:pt x="438" y="56"/>
                        <a:pt x="436" y="52"/>
                        <a:pt x="433" y="48"/>
                      </a:cubicBezTo>
                      <a:cubicBezTo>
                        <a:pt x="422" y="33"/>
                        <a:pt x="419" y="19"/>
                        <a:pt x="424" y="11"/>
                      </a:cubicBezTo>
                      <a:cubicBezTo>
                        <a:pt x="427" y="7"/>
                        <a:pt x="435" y="3"/>
                        <a:pt x="443" y="3"/>
                      </a:cubicBezTo>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 name="Freeform 54"/>
                <p:cNvSpPr>
                  <a:spLocks noChangeArrowheads="1"/>
                </p:cNvSpPr>
                <p:nvPr/>
              </p:nvSpPr>
              <p:spPr bwMode="auto">
                <a:xfrm>
                  <a:off x="1097" y="789"/>
                  <a:ext cx="214" cy="28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522 0 0"/>
                    <a:gd name="G16" fmla="+- 103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0 0 0"/>
                    <a:gd name="G37" fmla="*/ 1 54239 35328"/>
                    <a:gd name="T0" fmla="*/ 5 256 1"/>
                    <a:gd name="T1" fmla="*/ 0 256 1"/>
                    <a:gd name="G38" fmla="+- 0 T0 T1"/>
                    <a:gd name="G39" fmla="sin 750 G38"/>
                    <a:gd name="G40" fmla="+- 376 0 0"/>
                    <a:gd name="G41" fmla="*/ 1 46283 55552"/>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24577 2"/>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63 0 0"/>
                    <a:gd name="G101" fmla="*/ 1 167 2"/>
                    <a:gd name="G102" fmla="+- 0 0 0"/>
                    <a:gd name="G103" fmla="+- 168 0 0"/>
                    <a:gd name="G104" fmla="+- 1 0 0"/>
                    <a:gd name="G105" fmla="+- 1 0 0"/>
                    <a:gd name="G106" fmla="+- 1 0 0"/>
                    <a:gd name="G107" fmla="+- 1 0 0"/>
                    <a:gd name="G108" fmla="+- 1 0 0"/>
                    <a:gd name="G109" fmla="+- 1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T2" fmla="*/ 437 w 569"/>
                    <a:gd name="T3" fmla="*/ 0 h 753"/>
                    <a:gd name="T4" fmla="*/ 441 w 569"/>
                    <a:gd name="T5" fmla="*/ 0 h 753"/>
                    <a:gd name="T6" fmla="*/ 450 w 569"/>
                    <a:gd name="T7" fmla="*/ 2 h 753"/>
                    <a:gd name="T8" fmla="*/ 490 w 569"/>
                    <a:gd name="T9" fmla="*/ 14 h 753"/>
                    <a:gd name="T10" fmla="*/ 536 w 569"/>
                    <a:gd name="T11" fmla="*/ 44 h 753"/>
                    <a:gd name="T12" fmla="*/ 557 w 569"/>
                    <a:gd name="T13" fmla="*/ 69 h 753"/>
                    <a:gd name="T14" fmla="*/ 559 w 569"/>
                    <a:gd name="T15" fmla="*/ 70 h 753"/>
                    <a:gd name="T16" fmla="*/ 562 w 569"/>
                    <a:gd name="T17" fmla="*/ 75 h 753"/>
                    <a:gd name="T18" fmla="*/ 566 w 569"/>
                    <a:gd name="T19" fmla="*/ 90 h 753"/>
                    <a:gd name="T20" fmla="*/ 565 w 569"/>
                    <a:gd name="T21" fmla="*/ 94 h 753"/>
                    <a:gd name="T22" fmla="*/ 526 w 569"/>
                    <a:gd name="T23" fmla="*/ 105 h 753"/>
                    <a:gd name="T24" fmla="*/ 513 w 569"/>
                    <a:gd name="T25" fmla="*/ 102 h 753"/>
                    <a:gd name="T26" fmla="*/ 509 w 569"/>
                    <a:gd name="T27" fmla="*/ 101 h 753"/>
                    <a:gd name="T28" fmla="*/ 497 w 569"/>
                    <a:gd name="T29" fmla="*/ 114 h 753"/>
                    <a:gd name="T30" fmla="*/ 485 w 569"/>
                    <a:gd name="T31" fmla="*/ 129 h 753"/>
                    <a:gd name="T32" fmla="*/ 494 w 569"/>
                    <a:gd name="T33" fmla="*/ 141 h 753"/>
                    <a:gd name="T34" fmla="*/ 506 w 569"/>
                    <a:gd name="T35" fmla="*/ 160 h 753"/>
                    <a:gd name="T36" fmla="*/ 505 w 569"/>
                    <a:gd name="T37" fmla="*/ 183 h 753"/>
                    <a:gd name="T38" fmla="*/ 470 w 569"/>
                    <a:gd name="T39" fmla="*/ 187 h 753"/>
                    <a:gd name="T40" fmla="*/ 463 w 569"/>
                    <a:gd name="T41" fmla="*/ 186 h 753"/>
                    <a:gd name="T42" fmla="*/ 325 w 569"/>
                    <a:gd name="T43" fmla="*/ 378 h 753"/>
                    <a:gd name="T44" fmla="*/ 185 w 569"/>
                    <a:gd name="T45" fmla="*/ 574 h 753"/>
                    <a:gd name="T46" fmla="*/ 146 w 569"/>
                    <a:gd name="T47" fmla="*/ 582 h 753"/>
                    <a:gd name="T48" fmla="*/ 137 w 569"/>
                    <a:gd name="T49" fmla="*/ 582 h 753"/>
                    <a:gd name="T50" fmla="*/ 85 w 569"/>
                    <a:gd name="T51" fmla="*/ 650 h 753"/>
                    <a:gd name="T52" fmla="*/ 22 w 569"/>
                    <a:gd name="T53" fmla="*/ 732 h 753"/>
                    <a:gd name="T54" fmla="*/ 11 w 569"/>
                    <a:gd name="T55" fmla="*/ 748 h 753"/>
                    <a:gd name="T56" fmla="*/ 5 w 569"/>
                    <a:gd name="T57" fmla="*/ 751 h 753"/>
                    <a:gd name="T58" fmla="*/ 1 w 569"/>
                    <a:gd name="T59" fmla="*/ 751 h 753"/>
                    <a:gd name="T60" fmla="*/ 122 w 569"/>
                    <a:gd name="T61" fmla="*/ 572 h 753"/>
                    <a:gd name="T62" fmla="*/ 117 w 569"/>
                    <a:gd name="T63" fmla="*/ 565 h 753"/>
                    <a:gd name="T64" fmla="*/ 106 w 569"/>
                    <a:gd name="T65" fmla="*/ 519 h 753"/>
                    <a:gd name="T66" fmla="*/ 243 w 569"/>
                    <a:gd name="T67" fmla="*/ 323 h 753"/>
                    <a:gd name="T68" fmla="*/ 379 w 569"/>
                    <a:gd name="T69" fmla="*/ 131 h 753"/>
                    <a:gd name="T70" fmla="*/ 376 w 569"/>
                    <a:gd name="T71" fmla="*/ 123 h 753"/>
                    <a:gd name="T72" fmla="*/ 366 w 569"/>
                    <a:gd name="T73" fmla="*/ 97 h 753"/>
                    <a:gd name="T74" fmla="*/ 377 w 569"/>
                    <a:gd name="T75" fmla="*/ 85 h 753"/>
                    <a:gd name="T76" fmla="*/ 410 w 569"/>
                    <a:gd name="T77" fmla="*/ 86 h 753"/>
                    <a:gd name="T78" fmla="*/ 421 w 569"/>
                    <a:gd name="T79" fmla="*/ 86 h 753"/>
                    <a:gd name="T80" fmla="*/ 440 w 569"/>
                    <a:gd name="T81" fmla="*/ 53 h 753"/>
                    <a:gd name="T82" fmla="*/ 434 w 569"/>
                    <a:gd name="T83" fmla="*/ 45 h 753"/>
                    <a:gd name="T84" fmla="*/ 422 w 569"/>
                    <a:gd name="T85" fmla="*/ 20 h 753"/>
                    <a:gd name="T86" fmla="*/ 437 w 569"/>
                    <a:gd name="T87" fmla="*/ 0 h 753"/>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9" h="753">
                      <a:moveTo>
                        <a:pt x="437" y="0"/>
                      </a:moveTo>
                      <a:cubicBezTo>
                        <a:pt x="439" y="0"/>
                        <a:pt x="440" y="0"/>
                        <a:pt x="441" y="0"/>
                      </a:cubicBezTo>
                      <a:cubicBezTo>
                        <a:pt x="441" y="1"/>
                        <a:pt x="445" y="1"/>
                        <a:pt x="450" y="2"/>
                      </a:cubicBezTo>
                      <a:cubicBezTo>
                        <a:pt x="462" y="3"/>
                        <a:pt x="473" y="6"/>
                        <a:pt x="490" y="14"/>
                      </a:cubicBezTo>
                      <a:cubicBezTo>
                        <a:pt x="505" y="21"/>
                        <a:pt x="525" y="34"/>
                        <a:pt x="536" y="44"/>
                      </a:cubicBezTo>
                      <a:cubicBezTo>
                        <a:pt x="543" y="51"/>
                        <a:pt x="556" y="66"/>
                        <a:pt x="557" y="69"/>
                      </a:cubicBezTo>
                      <a:cubicBezTo>
                        <a:pt x="558" y="70"/>
                        <a:pt x="558" y="71"/>
                        <a:pt x="559" y="70"/>
                      </a:cubicBezTo>
                      <a:cubicBezTo>
                        <a:pt x="559" y="70"/>
                        <a:pt x="561" y="72"/>
                        <a:pt x="562" y="75"/>
                      </a:cubicBezTo>
                      <a:cubicBezTo>
                        <a:pt x="565" y="81"/>
                        <a:pt x="568" y="90"/>
                        <a:pt x="566" y="90"/>
                      </a:cubicBezTo>
                      <a:cubicBezTo>
                        <a:pt x="566" y="90"/>
                        <a:pt x="565" y="92"/>
                        <a:pt x="565" y="94"/>
                      </a:cubicBezTo>
                      <a:cubicBezTo>
                        <a:pt x="564" y="106"/>
                        <a:pt x="548" y="111"/>
                        <a:pt x="526" y="105"/>
                      </a:cubicBezTo>
                      <a:cubicBezTo>
                        <a:pt x="521" y="104"/>
                        <a:pt x="515" y="103"/>
                        <a:pt x="513" y="102"/>
                      </a:cubicBezTo>
                      <a:lnTo>
                        <a:pt x="509" y="101"/>
                      </a:lnTo>
                      <a:lnTo>
                        <a:pt x="497" y="114"/>
                      </a:lnTo>
                      <a:cubicBezTo>
                        <a:pt x="491" y="121"/>
                        <a:pt x="486" y="128"/>
                        <a:pt x="485" y="129"/>
                      </a:cubicBezTo>
                      <a:cubicBezTo>
                        <a:pt x="485" y="130"/>
                        <a:pt x="489" y="135"/>
                        <a:pt x="494" y="141"/>
                      </a:cubicBezTo>
                      <a:cubicBezTo>
                        <a:pt x="501" y="149"/>
                        <a:pt x="503" y="152"/>
                        <a:pt x="506" y="160"/>
                      </a:cubicBezTo>
                      <a:cubicBezTo>
                        <a:pt x="510" y="172"/>
                        <a:pt x="510" y="178"/>
                        <a:pt x="505" y="183"/>
                      </a:cubicBezTo>
                      <a:cubicBezTo>
                        <a:pt x="499" y="189"/>
                        <a:pt x="485" y="190"/>
                        <a:pt x="470" y="187"/>
                      </a:cubicBezTo>
                      <a:cubicBezTo>
                        <a:pt x="467" y="186"/>
                        <a:pt x="463" y="185"/>
                        <a:pt x="463" y="186"/>
                      </a:cubicBezTo>
                      <a:cubicBezTo>
                        <a:pt x="462" y="186"/>
                        <a:pt x="400" y="272"/>
                        <a:pt x="325" y="378"/>
                      </a:cubicBezTo>
                      <a:cubicBezTo>
                        <a:pt x="250" y="483"/>
                        <a:pt x="187" y="572"/>
                        <a:pt x="185" y="574"/>
                      </a:cubicBezTo>
                      <a:cubicBezTo>
                        <a:pt x="177" y="582"/>
                        <a:pt x="162" y="586"/>
                        <a:pt x="146" y="582"/>
                      </a:cubicBezTo>
                      <a:cubicBezTo>
                        <a:pt x="142" y="581"/>
                        <a:pt x="138" y="581"/>
                        <a:pt x="137" y="582"/>
                      </a:cubicBezTo>
                      <a:cubicBezTo>
                        <a:pt x="136" y="582"/>
                        <a:pt x="113" y="613"/>
                        <a:pt x="85" y="650"/>
                      </a:cubicBezTo>
                      <a:cubicBezTo>
                        <a:pt x="57" y="686"/>
                        <a:pt x="29" y="723"/>
                        <a:pt x="22" y="732"/>
                      </a:cubicBezTo>
                      <a:cubicBezTo>
                        <a:pt x="15" y="741"/>
                        <a:pt x="10" y="748"/>
                        <a:pt x="11" y="748"/>
                      </a:cubicBezTo>
                      <a:cubicBezTo>
                        <a:pt x="11" y="748"/>
                        <a:pt x="9" y="750"/>
                        <a:pt x="5" y="751"/>
                      </a:cubicBezTo>
                      <a:cubicBezTo>
                        <a:pt x="2" y="752"/>
                        <a:pt x="0" y="752"/>
                        <a:pt x="1" y="751"/>
                      </a:cubicBezTo>
                      <a:cubicBezTo>
                        <a:pt x="5" y="749"/>
                        <a:pt x="123" y="574"/>
                        <a:pt x="122" y="572"/>
                      </a:cubicBezTo>
                      <a:cubicBezTo>
                        <a:pt x="122" y="571"/>
                        <a:pt x="119" y="568"/>
                        <a:pt x="117" y="565"/>
                      </a:cubicBezTo>
                      <a:cubicBezTo>
                        <a:pt x="102" y="551"/>
                        <a:pt x="98" y="534"/>
                        <a:pt x="106" y="519"/>
                      </a:cubicBezTo>
                      <a:cubicBezTo>
                        <a:pt x="107" y="515"/>
                        <a:pt x="169" y="427"/>
                        <a:pt x="243" y="323"/>
                      </a:cubicBezTo>
                      <a:cubicBezTo>
                        <a:pt x="317" y="219"/>
                        <a:pt x="378" y="133"/>
                        <a:pt x="379" y="131"/>
                      </a:cubicBezTo>
                      <a:cubicBezTo>
                        <a:pt x="380" y="129"/>
                        <a:pt x="380" y="129"/>
                        <a:pt x="376" y="123"/>
                      </a:cubicBezTo>
                      <a:cubicBezTo>
                        <a:pt x="371" y="116"/>
                        <a:pt x="366" y="103"/>
                        <a:pt x="366" y="97"/>
                      </a:cubicBezTo>
                      <a:cubicBezTo>
                        <a:pt x="367" y="90"/>
                        <a:pt x="369" y="88"/>
                        <a:pt x="377" y="85"/>
                      </a:cubicBezTo>
                      <a:cubicBezTo>
                        <a:pt x="386" y="81"/>
                        <a:pt x="395" y="82"/>
                        <a:pt x="410" y="86"/>
                      </a:cubicBezTo>
                      <a:cubicBezTo>
                        <a:pt x="418" y="88"/>
                        <a:pt x="420" y="88"/>
                        <a:pt x="421" y="86"/>
                      </a:cubicBezTo>
                      <a:cubicBezTo>
                        <a:pt x="427" y="78"/>
                        <a:pt x="440" y="54"/>
                        <a:pt x="440" y="53"/>
                      </a:cubicBezTo>
                      <a:cubicBezTo>
                        <a:pt x="439" y="52"/>
                        <a:pt x="437" y="48"/>
                        <a:pt x="434" y="45"/>
                      </a:cubicBezTo>
                      <a:cubicBezTo>
                        <a:pt x="428" y="37"/>
                        <a:pt x="423" y="26"/>
                        <a:pt x="422" y="20"/>
                      </a:cubicBezTo>
                      <a:cubicBezTo>
                        <a:pt x="422" y="10"/>
                        <a:pt x="428" y="2"/>
                        <a:pt x="437" y="0"/>
                      </a:cubicBezTo>
                    </a:path>
                  </a:pathLst>
                </a:custGeom>
                <a:solidFill>
                  <a:srgbClr val="BCBCB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46" name="Group 55"/>
              <p:cNvGrpSpPr>
                <a:grpSpLocks/>
              </p:cNvGrpSpPr>
              <p:nvPr/>
            </p:nvGrpSpPr>
            <p:grpSpPr bwMode="auto">
              <a:xfrm>
                <a:off x="1358" y="788"/>
                <a:ext cx="214" cy="291"/>
                <a:chOff x="1358" y="788"/>
                <a:chExt cx="214" cy="291"/>
              </a:xfrm>
            </p:grpSpPr>
            <p:sp>
              <p:nvSpPr>
                <p:cNvPr id="47" name="Freeform 56"/>
                <p:cNvSpPr>
                  <a:spLocks noChangeArrowheads="1"/>
                </p:cNvSpPr>
                <p:nvPr/>
              </p:nvSpPr>
              <p:spPr bwMode="auto">
                <a:xfrm>
                  <a:off x="1358" y="788"/>
                  <a:ext cx="214" cy="291"/>
                </a:xfrm>
                <a:custGeom>
                  <a:avLst/>
                  <a:gdLst>
                    <a:gd name="G0" fmla="+- 1 0 0"/>
                    <a:gd name="G1" fmla="*/ 1 39693 55456"/>
                    <a:gd name="G2" fmla="*/ 1 35987 55552"/>
                    <a:gd name="G3" fmla="*/ G2 1 180"/>
                    <a:gd name="G4" fmla="*/ G1 1 G3"/>
                    <a:gd name="G5" fmla="+- 1 0 0"/>
                    <a:gd name="G6" fmla="+- 1 0 0"/>
                    <a:gd name="G7" fmla="+- 1 0 0"/>
                    <a:gd name="G8" fmla="+- 1 0 0"/>
                    <a:gd name="G9" fmla="*/ 1 25611 45568"/>
                    <a:gd name="G10" fmla="*/ 1 35987 55552"/>
                    <a:gd name="G11" fmla="*/ G10 1 180"/>
                    <a:gd name="G12" fmla="*/ G9 1 G11"/>
                    <a:gd name="G13" fmla="+- 1 0 0"/>
                    <a:gd name="G14" fmla="+- 1 0 0"/>
                    <a:gd name="G15" fmla="+- 1 0 0"/>
                    <a:gd name="G16" fmla="+- 1 0 0"/>
                    <a:gd name="G17" fmla="+- 340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T0" fmla="*/ 8 256 1"/>
                    <a:gd name="T1" fmla="*/ 0 256 1"/>
                    <a:gd name="G30" fmla="+- 0 T0 T1"/>
                    <a:gd name="G31" fmla="cos 753 G30"/>
                    <a:gd name="G32" fmla="+- 755 0 0"/>
                    <a:gd name="G33" fmla="+- 0 0 0"/>
                    <a:gd name="G34" fmla="+- 2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24577 2"/>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84 0 0"/>
                    <a:gd name="G84" fmla="+- 0 0 0"/>
                    <a:gd name="G85" fmla="+- 169 0 0"/>
                    <a:gd name="G86" fmla="+- 148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1 0 0"/>
                    <a:gd name="G105" fmla="+- 1 0 0"/>
                    <a:gd name="T2" fmla="*/ 443 w 570"/>
                    <a:gd name="T3" fmla="*/ 3 h 758"/>
                    <a:gd name="T4" fmla="*/ 548 w 570"/>
                    <a:gd name="T5" fmla="*/ 55 h 758"/>
                    <a:gd name="T6" fmla="*/ 566 w 570"/>
                    <a:gd name="T7" fmla="*/ 84 h 758"/>
                    <a:gd name="T8" fmla="*/ 568 w 570"/>
                    <a:gd name="T9" fmla="*/ 101 h 758"/>
                    <a:gd name="T10" fmla="*/ 520 w 570"/>
                    <a:gd name="T11" fmla="*/ 108 h 758"/>
                    <a:gd name="T12" fmla="*/ 511 w 570"/>
                    <a:gd name="T13" fmla="*/ 106 h 758"/>
                    <a:gd name="T14" fmla="*/ 500 w 570"/>
                    <a:gd name="T15" fmla="*/ 119 h 758"/>
                    <a:gd name="T16" fmla="*/ 497 w 570"/>
                    <a:gd name="T17" fmla="*/ 143 h 758"/>
                    <a:gd name="T18" fmla="*/ 504 w 570"/>
                    <a:gd name="T19" fmla="*/ 190 h 758"/>
                    <a:gd name="T20" fmla="*/ 471 w 570"/>
                    <a:gd name="T21" fmla="*/ 192 h 758"/>
                    <a:gd name="T22" fmla="*/ 464 w 570"/>
                    <a:gd name="T23" fmla="*/ 191 h 758"/>
                    <a:gd name="T24" fmla="*/ 327 w 570"/>
                    <a:gd name="T25" fmla="*/ 384 h 758"/>
                    <a:gd name="T26" fmla="*/ 186 w 570"/>
                    <a:gd name="T27" fmla="*/ 580 h 758"/>
                    <a:gd name="T28" fmla="*/ 147 w 570"/>
                    <a:gd name="T29" fmla="*/ 587 h 758"/>
                    <a:gd name="T30" fmla="*/ 139 w 570"/>
                    <a:gd name="T31" fmla="*/ 587 h 758"/>
                    <a:gd name="T32" fmla="*/ 75 w 570"/>
                    <a:gd name="T33" fmla="*/ 670 h 758"/>
                    <a:gd name="T34" fmla="*/ 10 w 570"/>
                    <a:gd name="T35" fmla="*/ 753 h 758"/>
                    <a:gd name="T36" fmla="*/ 3 w 570"/>
                    <a:gd name="T37" fmla="*/ 756 h 758"/>
                    <a:gd name="T38" fmla="*/ 0 w 570"/>
                    <a:gd name="T39" fmla="*/ 756 h 758"/>
                    <a:gd name="T40" fmla="*/ 61 w 570"/>
                    <a:gd name="T41" fmla="*/ 666 h 758"/>
                    <a:gd name="T42" fmla="*/ 121 w 570"/>
                    <a:gd name="T43" fmla="*/ 576 h 758"/>
                    <a:gd name="T44" fmla="*/ 115 w 570"/>
                    <a:gd name="T45" fmla="*/ 569 h 758"/>
                    <a:gd name="T46" fmla="*/ 101 w 570"/>
                    <a:gd name="T47" fmla="*/ 544 h 758"/>
                    <a:gd name="T48" fmla="*/ 106 w 570"/>
                    <a:gd name="T49" fmla="*/ 519 h 758"/>
                    <a:gd name="T50" fmla="*/ 243 w 570"/>
                    <a:gd name="T51" fmla="*/ 324 h 758"/>
                    <a:gd name="T52" fmla="*/ 377 w 570"/>
                    <a:gd name="T53" fmla="*/ 134 h 758"/>
                    <a:gd name="T54" fmla="*/ 374 w 570"/>
                    <a:gd name="T55" fmla="*/ 125 h 758"/>
                    <a:gd name="T56" fmla="*/ 365 w 570"/>
                    <a:gd name="T57" fmla="*/ 97 h 758"/>
                    <a:gd name="T58" fmla="*/ 409 w 570"/>
                    <a:gd name="T59" fmla="*/ 86 h 758"/>
                    <a:gd name="T60" fmla="*/ 420 w 570"/>
                    <a:gd name="T61" fmla="*/ 89 h 758"/>
                    <a:gd name="T62" fmla="*/ 429 w 570"/>
                    <a:gd name="T63" fmla="*/ 74 h 758"/>
                    <a:gd name="T64" fmla="*/ 438 w 570"/>
                    <a:gd name="T65" fmla="*/ 57 h 758"/>
                    <a:gd name="T66" fmla="*/ 433 w 570"/>
                    <a:gd name="T67" fmla="*/ 48 h 758"/>
                    <a:gd name="T68" fmla="*/ 424 w 570"/>
                    <a:gd name="T69" fmla="*/ 11 h 758"/>
                    <a:gd name="T70" fmla="*/ 443 w 570"/>
                    <a:gd name="T71" fmla="*/ 3 h 758"/>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758">
                      <a:moveTo>
                        <a:pt x="443" y="3"/>
                      </a:moveTo>
                      <a:cubicBezTo>
                        <a:pt x="471" y="0"/>
                        <a:pt x="520" y="25"/>
                        <a:pt x="548" y="55"/>
                      </a:cubicBezTo>
                      <a:cubicBezTo>
                        <a:pt x="555" y="64"/>
                        <a:pt x="564" y="76"/>
                        <a:pt x="566" y="84"/>
                      </a:cubicBezTo>
                      <a:cubicBezTo>
                        <a:pt x="568" y="89"/>
                        <a:pt x="569" y="97"/>
                        <a:pt x="568" y="101"/>
                      </a:cubicBezTo>
                      <a:cubicBezTo>
                        <a:pt x="563" y="113"/>
                        <a:pt x="544" y="116"/>
                        <a:pt x="520" y="108"/>
                      </a:cubicBezTo>
                      <a:cubicBezTo>
                        <a:pt x="516" y="107"/>
                        <a:pt x="511" y="106"/>
                        <a:pt x="511" y="106"/>
                      </a:cubicBezTo>
                      <a:cubicBezTo>
                        <a:pt x="511" y="106"/>
                        <a:pt x="506" y="112"/>
                        <a:pt x="500" y="119"/>
                      </a:cubicBezTo>
                      <a:cubicBezTo>
                        <a:pt x="487" y="133"/>
                        <a:pt x="487" y="132"/>
                        <a:pt x="497" y="143"/>
                      </a:cubicBezTo>
                      <a:cubicBezTo>
                        <a:pt x="514" y="163"/>
                        <a:pt x="517" y="183"/>
                        <a:pt x="504" y="190"/>
                      </a:cubicBezTo>
                      <a:cubicBezTo>
                        <a:pt x="497" y="194"/>
                        <a:pt x="484" y="195"/>
                        <a:pt x="471" y="192"/>
                      </a:cubicBezTo>
                      <a:cubicBezTo>
                        <a:pt x="468" y="191"/>
                        <a:pt x="465" y="190"/>
                        <a:pt x="464" y="191"/>
                      </a:cubicBezTo>
                      <a:cubicBezTo>
                        <a:pt x="464" y="191"/>
                        <a:pt x="402" y="278"/>
                        <a:pt x="327" y="384"/>
                      </a:cubicBezTo>
                      <a:cubicBezTo>
                        <a:pt x="251" y="490"/>
                        <a:pt x="188" y="578"/>
                        <a:pt x="186" y="580"/>
                      </a:cubicBezTo>
                      <a:cubicBezTo>
                        <a:pt x="177" y="587"/>
                        <a:pt x="162" y="590"/>
                        <a:pt x="147" y="587"/>
                      </a:cubicBezTo>
                      <a:cubicBezTo>
                        <a:pt x="144" y="586"/>
                        <a:pt x="140" y="586"/>
                        <a:pt x="139" y="587"/>
                      </a:cubicBezTo>
                      <a:cubicBezTo>
                        <a:pt x="138" y="588"/>
                        <a:pt x="109" y="625"/>
                        <a:pt x="75" y="670"/>
                      </a:cubicBezTo>
                      <a:cubicBezTo>
                        <a:pt x="30" y="729"/>
                        <a:pt x="12" y="752"/>
                        <a:pt x="10" y="753"/>
                      </a:cubicBezTo>
                      <a:cubicBezTo>
                        <a:pt x="8" y="753"/>
                        <a:pt x="5" y="755"/>
                        <a:pt x="3" y="756"/>
                      </a:cubicBezTo>
                      <a:cubicBezTo>
                        <a:pt x="1" y="757"/>
                        <a:pt x="0" y="757"/>
                        <a:pt x="0" y="756"/>
                      </a:cubicBezTo>
                      <a:cubicBezTo>
                        <a:pt x="1" y="755"/>
                        <a:pt x="28" y="715"/>
                        <a:pt x="61" y="666"/>
                      </a:cubicBezTo>
                      <a:cubicBezTo>
                        <a:pt x="94" y="617"/>
                        <a:pt x="121" y="577"/>
                        <a:pt x="121" y="576"/>
                      </a:cubicBezTo>
                      <a:cubicBezTo>
                        <a:pt x="121" y="575"/>
                        <a:pt x="118" y="572"/>
                        <a:pt x="115" y="569"/>
                      </a:cubicBezTo>
                      <a:cubicBezTo>
                        <a:pt x="107" y="560"/>
                        <a:pt x="103" y="552"/>
                        <a:pt x="101" y="544"/>
                      </a:cubicBezTo>
                      <a:cubicBezTo>
                        <a:pt x="100" y="534"/>
                        <a:pt x="101" y="529"/>
                        <a:pt x="106" y="519"/>
                      </a:cubicBezTo>
                      <a:cubicBezTo>
                        <a:pt x="108" y="515"/>
                        <a:pt x="170" y="427"/>
                        <a:pt x="243" y="324"/>
                      </a:cubicBezTo>
                      <a:cubicBezTo>
                        <a:pt x="316" y="220"/>
                        <a:pt x="377" y="135"/>
                        <a:pt x="377" y="134"/>
                      </a:cubicBezTo>
                      <a:cubicBezTo>
                        <a:pt x="378" y="132"/>
                        <a:pt x="377" y="130"/>
                        <a:pt x="374" y="125"/>
                      </a:cubicBezTo>
                      <a:cubicBezTo>
                        <a:pt x="368" y="117"/>
                        <a:pt x="364" y="104"/>
                        <a:pt x="365" y="97"/>
                      </a:cubicBezTo>
                      <a:cubicBezTo>
                        <a:pt x="368" y="84"/>
                        <a:pt x="385" y="80"/>
                        <a:pt x="409" y="86"/>
                      </a:cubicBezTo>
                      <a:lnTo>
                        <a:pt x="420" y="89"/>
                      </a:lnTo>
                      <a:lnTo>
                        <a:pt x="429" y="74"/>
                      </a:lnTo>
                      <a:cubicBezTo>
                        <a:pt x="434" y="65"/>
                        <a:pt x="438" y="58"/>
                        <a:pt x="438" y="57"/>
                      </a:cubicBezTo>
                      <a:cubicBezTo>
                        <a:pt x="438" y="56"/>
                        <a:pt x="436" y="52"/>
                        <a:pt x="433" y="48"/>
                      </a:cubicBezTo>
                      <a:cubicBezTo>
                        <a:pt x="422" y="33"/>
                        <a:pt x="419" y="19"/>
                        <a:pt x="424" y="11"/>
                      </a:cubicBezTo>
                      <a:cubicBezTo>
                        <a:pt x="427" y="7"/>
                        <a:pt x="435" y="3"/>
                        <a:pt x="443" y="3"/>
                      </a:cubicBezTo>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 name="Freeform 57"/>
                <p:cNvSpPr>
                  <a:spLocks noChangeArrowheads="1"/>
                </p:cNvSpPr>
                <p:nvPr/>
              </p:nvSpPr>
              <p:spPr bwMode="auto">
                <a:xfrm>
                  <a:off x="1358" y="789"/>
                  <a:ext cx="214" cy="28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522 0 0"/>
                    <a:gd name="G16" fmla="+- 103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0 0 0"/>
                    <a:gd name="G37" fmla="*/ 1 54239 35328"/>
                    <a:gd name="T0" fmla="*/ 5 256 1"/>
                    <a:gd name="T1" fmla="*/ 0 256 1"/>
                    <a:gd name="G38" fmla="+- 0 T0 T1"/>
                    <a:gd name="G39" fmla="sin 750 G38"/>
                    <a:gd name="G40" fmla="+- 376 0 0"/>
                    <a:gd name="G41" fmla="*/ 1 46283 55552"/>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24577 2"/>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63 0 0"/>
                    <a:gd name="G101" fmla="*/ 1 167 2"/>
                    <a:gd name="G102" fmla="+- 0 0 0"/>
                    <a:gd name="G103" fmla="+- 168 0 0"/>
                    <a:gd name="G104" fmla="+- 1 0 0"/>
                    <a:gd name="G105" fmla="+- 1 0 0"/>
                    <a:gd name="G106" fmla="+- 1 0 0"/>
                    <a:gd name="G107" fmla="+- 1 0 0"/>
                    <a:gd name="G108" fmla="+- 1 0 0"/>
                    <a:gd name="G109" fmla="+- 1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T2" fmla="*/ 437 w 569"/>
                    <a:gd name="T3" fmla="*/ 0 h 753"/>
                    <a:gd name="T4" fmla="*/ 441 w 569"/>
                    <a:gd name="T5" fmla="*/ 0 h 753"/>
                    <a:gd name="T6" fmla="*/ 450 w 569"/>
                    <a:gd name="T7" fmla="*/ 2 h 753"/>
                    <a:gd name="T8" fmla="*/ 490 w 569"/>
                    <a:gd name="T9" fmla="*/ 14 h 753"/>
                    <a:gd name="T10" fmla="*/ 536 w 569"/>
                    <a:gd name="T11" fmla="*/ 44 h 753"/>
                    <a:gd name="T12" fmla="*/ 557 w 569"/>
                    <a:gd name="T13" fmla="*/ 69 h 753"/>
                    <a:gd name="T14" fmla="*/ 559 w 569"/>
                    <a:gd name="T15" fmla="*/ 70 h 753"/>
                    <a:gd name="T16" fmla="*/ 562 w 569"/>
                    <a:gd name="T17" fmla="*/ 75 h 753"/>
                    <a:gd name="T18" fmla="*/ 566 w 569"/>
                    <a:gd name="T19" fmla="*/ 90 h 753"/>
                    <a:gd name="T20" fmla="*/ 565 w 569"/>
                    <a:gd name="T21" fmla="*/ 94 h 753"/>
                    <a:gd name="T22" fmla="*/ 526 w 569"/>
                    <a:gd name="T23" fmla="*/ 105 h 753"/>
                    <a:gd name="T24" fmla="*/ 513 w 569"/>
                    <a:gd name="T25" fmla="*/ 102 h 753"/>
                    <a:gd name="T26" fmla="*/ 509 w 569"/>
                    <a:gd name="T27" fmla="*/ 101 h 753"/>
                    <a:gd name="T28" fmla="*/ 497 w 569"/>
                    <a:gd name="T29" fmla="*/ 114 h 753"/>
                    <a:gd name="T30" fmla="*/ 485 w 569"/>
                    <a:gd name="T31" fmla="*/ 129 h 753"/>
                    <a:gd name="T32" fmla="*/ 494 w 569"/>
                    <a:gd name="T33" fmla="*/ 141 h 753"/>
                    <a:gd name="T34" fmla="*/ 506 w 569"/>
                    <a:gd name="T35" fmla="*/ 160 h 753"/>
                    <a:gd name="T36" fmla="*/ 505 w 569"/>
                    <a:gd name="T37" fmla="*/ 183 h 753"/>
                    <a:gd name="T38" fmla="*/ 470 w 569"/>
                    <a:gd name="T39" fmla="*/ 187 h 753"/>
                    <a:gd name="T40" fmla="*/ 463 w 569"/>
                    <a:gd name="T41" fmla="*/ 186 h 753"/>
                    <a:gd name="T42" fmla="*/ 325 w 569"/>
                    <a:gd name="T43" fmla="*/ 378 h 753"/>
                    <a:gd name="T44" fmla="*/ 185 w 569"/>
                    <a:gd name="T45" fmla="*/ 574 h 753"/>
                    <a:gd name="T46" fmla="*/ 146 w 569"/>
                    <a:gd name="T47" fmla="*/ 582 h 753"/>
                    <a:gd name="T48" fmla="*/ 137 w 569"/>
                    <a:gd name="T49" fmla="*/ 582 h 753"/>
                    <a:gd name="T50" fmla="*/ 85 w 569"/>
                    <a:gd name="T51" fmla="*/ 650 h 753"/>
                    <a:gd name="T52" fmla="*/ 22 w 569"/>
                    <a:gd name="T53" fmla="*/ 732 h 753"/>
                    <a:gd name="T54" fmla="*/ 11 w 569"/>
                    <a:gd name="T55" fmla="*/ 748 h 753"/>
                    <a:gd name="T56" fmla="*/ 5 w 569"/>
                    <a:gd name="T57" fmla="*/ 751 h 753"/>
                    <a:gd name="T58" fmla="*/ 1 w 569"/>
                    <a:gd name="T59" fmla="*/ 751 h 753"/>
                    <a:gd name="T60" fmla="*/ 122 w 569"/>
                    <a:gd name="T61" fmla="*/ 572 h 753"/>
                    <a:gd name="T62" fmla="*/ 117 w 569"/>
                    <a:gd name="T63" fmla="*/ 565 h 753"/>
                    <a:gd name="T64" fmla="*/ 106 w 569"/>
                    <a:gd name="T65" fmla="*/ 519 h 753"/>
                    <a:gd name="T66" fmla="*/ 243 w 569"/>
                    <a:gd name="T67" fmla="*/ 323 h 753"/>
                    <a:gd name="T68" fmla="*/ 379 w 569"/>
                    <a:gd name="T69" fmla="*/ 131 h 753"/>
                    <a:gd name="T70" fmla="*/ 376 w 569"/>
                    <a:gd name="T71" fmla="*/ 123 h 753"/>
                    <a:gd name="T72" fmla="*/ 366 w 569"/>
                    <a:gd name="T73" fmla="*/ 97 h 753"/>
                    <a:gd name="T74" fmla="*/ 377 w 569"/>
                    <a:gd name="T75" fmla="*/ 85 h 753"/>
                    <a:gd name="T76" fmla="*/ 410 w 569"/>
                    <a:gd name="T77" fmla="*/ 86 h 753"/>
                    <a:gd name="T78" fmla="*/ 421 w 569"/>
                    <a:gd name="T79" fmla="*/ 86 h 753"/>
                    <a:gd name="T80" fmla="*/ 440 w 569"/>
                    <a:gd name="T81" fmla="*/ 53 h 753"/>
                    <a:gd name="T82" fmla="*/ 434 w 569"/>
                    <a:gd name="T83" fmla="*/ 45 h 753"/>
                    <a:gd name="T84" fmla="*/ 422 w 569"/>
                    <a:gd name="T85" fmla="*/ 20 h 753"/>
                    <a:gd name="T86" fmla="*/ 437 w 569"/>
                    <a:gd name="T87" fmla="*/ 0 h 753"/>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9" h="753">
                      <a:moveTo>
                        <a:pt x="437" y="0"/>
                      </a:moveTo>
                      <a:cubicBezTo>
                        <a:pt x="439" y="0"/>
                        <a:pt x="440" y="0"/>
                        <a:pt x="441" y="0"/>
                      </a:cubicBezTo>
                      <a:cubicBezTo>
                        <a:pt x="441" y="1"/>
                        <a:pt x="445" y="1"/>
                        <a:pt x="450" y="2"/>
                      </a:cubicBezTo>
                      <a:cubicBezTo>
                        <a:pt x="462" y="3"/>
                        <a:pt x="473" y="6"/>
                        <a:pt x="490" y="14"/>
                      </a:cubicBezTo>
                      <a:cubicBezTo>
                        <a:pt x="505" y="21"/>
                        <a:pt x="525" y="34"/>
                        <a:pt x="536" y="44"/>
                      </a:cubicBezTo>
                      <a:cubicBezTo>
                        <a:pt x="543" y="51"/>
                        <a:pt x="556" y="66"/>
                        <a:pt x="557" y="69"/>
                      </a:cubicBezTo>
                      <a:cubicBezTo>
                        <a:pt x="558" y="70"/>
                        <a:pt x="558" y="71"/>
                        <a:pt x="559" y="70"/>
                      </a:cubicBezTo>
                      <a:cubicBezTo>
                        <a:pt x="559" y="70"/>
                        <a:pt x="561" y="72"/>
                        <a:pt x="562" y="75"/>
                      </a:cubicBezTo>
                      <a:cubicBezTo>
                        <a:pt x="565" y="81"/>
                        <a:pt x="568" y="90"/>
                        <a:pt x="566" y="90"/>
                      </a:cubicBezTo>
                      <a:cubicBezTo>
                        <a:pt x="566" y="90"/>
                        <a:pt x="565" y="92"/>
                        <a:pt x="565" y="94"/>
                      </a:cubicBezTo>
                      <a:cubicBezTo>
                        <a:pt x="564" y="106"/>
                        <a:pt x="548" y="111"/>
                        <a:pt x="526" y="105"/>
                      </a:cubicBezTo>
                      <a:cubicBezTo>
                        <a:pt x="521" y="104"/>
                        <a:pt x="515" y="103"/>
                        <a:pt x="513" y="102"/>
                      </a:cubicBezTo>
                      <a:lnTo>
                        <a:pt x="509" y="101"/>
                      </a:lnTo>
                      <a:lnTo>
                        <a:pt x="497" y="114"/>
                      </a:lnTo>
                      <a:cubicBezTo>
                        <a:pt x="491" y="121"/>
                        <a:pt x="486" y="128"/>
                        <a:pt x="485" y="129"/>
                      </a:cubicBezTo>
                      <a:cubicBezTo>
                        <a:pt x="485" y="130"/>
                        <a:pt x="489" y="135"/>
                        <a:pt x="494" y="141"/>
                      </a:cubicBezTo>
                      <a:cubicBezTo>
                        <a:pt x="501" y="149"/>
                        <a:pt x="503" y="152"/>
                        <a:pt x="506" y="160"/>
                      </a:cubicBezTo>
                      <a:cubicBezTo>
                        <a:pt x="510" y="172"/>
                        <a:pt x="510" y="178"/>
                        <a:pt x="505" y="183"/>
                      </a:cubicBezTo>
                      <a:cubicBezTo>
                        <a:pt x="499" y="189"/>
                        <a:pt x="485" y="190"/>
                        <a:pt x="470" y="187"/>
                      </a:cubicBezTo>
                      <a:cubicBezTo>
                        <a:pt x="467" y="186"/>
                        <a:pt x="463" y="185"/>
                        <a:pt x="463" y="186"/>
                      </a:cubicBezTo>
                      <a:cubicBezTo>
                        <a:pt x="462" y="186"/>
                        <a:pt x="400" y="272"/>
                        <a:pt x="325" y="378"/>
                      </a:cubicBezTo>
                      <a:cubicBezTo>
                        <a:pt x="250" y="483"/>
                        <a:pt x="187" y="572"/>
                        <a:pt x="185" y="574"/>
                      </a:cubicBezTo>
                      <a:cubicBezTo>
                        <a:pt x="177" y="582"/>
                        <a:pt x="162" y="586"/>
                        <a:pt x="146" y="582"/>
                      </a:cubicBezTo>
                      <a:cubicBezTo>
                        <a:pt x="142" y="581"/>
                        <a:pt x="138" y="581"/>
                        <a:pt x="137" y="582"/>
                      </a:cubicBezTo>
                      <a:cubicBezTo>
                        <a:pt x="136" y="582"/>
                        <a:pt x="113" y="613"/>
                        <a:pt x="85" y="650"/>
                      </a:cubicBezTo>
                      <a:cubicBezTo>
                        <a:pt x="57" y="686"/>
                        <a:pt x="29" y="723"/>
                        <a:pt x="22" y="732"/>
                      </a:cubicBezTo>
                      <a:cubicBezTo>
                        <a:pt x="15" y="741"/>
                        <a:pt x="10" y="748"/>
                        <a:pt x="11" y="748"/>
                      </a:cubicBezTo>
                      <a:cubicBezTo>
                        <a:pt x="11" y="748"/>
                        <a:pt x="9" y="750"/>
                        <a:pt x="5" y="751"/>
                      </a:cubicBezTo>
                      <a:cubicBezTo>
                        <a:pt x="2" y="752"/>
                        <a:pt x="0" y="752"/>
                        <a:pt x="1" y="751"/>
                      </a:cubicBezTo>
                      <a:cubicBezTo>
                        <a:pt x="5" y="749"/>
                        <a:pt x="123" y="574"/>
                        <a:pt x="122" y="572"/>
                      </a:cubicBezTo>
                      <a:cubicBezTo>
                        <a:pt x="122" y="571"/>
                        <a:pt x="119" y="568"/>
                        <a:pt x="117" y="565"/>
                      </a:cubicBezTo>
                      <a:cubicBezTo>
                        <a:pt x="102" y="551"/>
                        <a:pt x="98" y="534"/>
                        <a:pt x="106" y="519"/>
                      </a:cubicBezTo>
                      <a:cubicBezTo>
                        <a:pt x="107" y="515"/>
                        <a:pt x="169" y="427"/>
                        <a:pt x="243" y="323"/>
                      </a:cubicBezTo>
                      <a:cubicBezTo>
                        <a:pt x="317" y="219"/>
                        <a:pt x="378" y="133"/>
                        <a:pt x="379" y="131"/>
                      </a:cubicBezTo>
                      <a:cubicBezTo>
                        <a:pt x="380" y="129"/>
                        <a:pt x="380" y="129"/>
                        <a:pt x="376" y="123"/>
                      </a:cubicBezTo>
                      <a:cubicBezTo>
                        <a:pt x="371" y="116"/>
                        <a:pt x="366" y="103"/>
                        <a:pt x="366" y="97"/>
                      </a:cubicBezTo>
                      <a:cubicBezTo>
                        <a:pt x="367" y="90"/>
                        <a:pt x="369" y="88"/>
                        <a:pt x="377" y="85"/>
                      </a:cubicBezTo>
                      <a:cubicBezTo>
                        <a:pt x="386" y="81"/>
                        <a:pt x="395" y="82"/>
                        <a:pt x="410" y="86"/>
                      </a:cubicBezTo>
                      <a:cubicBezTo>
                        <a:pt x="418" y="88"/>
                        <a:pt x="420" y="88"/>
                        <a:pt x="421" y="86"/>
                      </a:cubicBezTo>
                      <a:cubicBezTo>
                        <a:pt x="427" y="78"/>
                        <a:pt x="440" y="54"/>
                        <a:pt x="440" y="53"/>
                      </a:cubicBezTo>
                      <a:cubicBezTo>
                        <a:pt x="439" y="52"/>
                        <a:pt x="437" y="48"/>
                        <a:pt x="434" y="45"/>
                      </a:cubicBezTo>
                      <a:cubicBezTo>
                        <a:pt x="428" y="37"/>
                        <a:pt x="423" y="26"/>
                        <a:pt x="422" y="20"/>
                      </a:cubicBezTo>
                      <a:cubicBezTo>
                        <a:pt x="422" y="10"/>
                        <a:pt x="428" y="2"/>
                        <a:pt x="437" y="0"/>
                      </a:cubicBezTo>
                    </a:path>
                  </a:pathLst>
                </a:custGeom>
                <a:solidFill>
                  <a:srgbClr val="BCBCB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sp>
          <p:nvSpPr>
            <p:cNvPr id="112" name="Rectangle 109"/>
            <p:cNvSpPr>
              <a:spLocks noChangeArrowheads="1"/>
            </p:cNvSpPr>
            <p:nvPr/>
          </p:nvSpPr>
          <p:spPr bwMode="auto">
            <a:xfrm>
              <a:off x="1616500" y="2086794"/>
              <a:ext cx="4632430" cy="5534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9pPr>
            </a:lstStyle>
            <a:p>
              <a:pPr algn="ctr">
                <a:lnSpc>
                  <a:spcPct val="100000"/>
                </a:lnSpc>
                <a:buClrTx/>
                <a:buFontTx/>
                <a:buNone/>
              </a:pPr>
              <a:r>
                <a:rPr lang="en-US" altLang="en-US" sz="1600" dirty="0" smtClean="0">
                  <a:latin typeface="+mn-lt"/>
                </a:rPr>
                <a:t>± 10 mg / kg D, </a:t>
              </a:r>
              <a:r>
                <a:rPr lang="en-US" altLang="en-US" sz="1600" dirty="0">
                  <a:latin typeface="+mn-lt"/>
                </a:rPr>
                <a:t>± </a:t>
              </a:r>
              <a:r>
                <a:rPr lang="en-US" altLang="en-US" sz="1600" dirty="0" smtClean="0">
                  <a:latin typeface="+mn-lt"/>
                </a:rPr>
                <a:t>28 mg / kg T</a:t>
              </a:r>
              <a:endParaRPr lang="en-US" altLang="en-US" sz="1600" dirty="0">
                <a:latin typeface="+mn-lt"/>
              </a:endParaRPr>
            </a:p>
          </p:txBody>
        </p:sp>
        <p:sp>
          <p:nvSpPr>
            <p:cNvPr id="113" name="Line 110"/>
            <p:cNvSpPr>
              <a:spLocks noChangeShapeType="1"/>
            </p:cNvSpPr>
            <p:nvPr/>
          </p:nvSpPr>
          <p:spPr bwMode="auto">
            <a:xfrm>
              <a:off x="2055412" y="2559101"/>
              <a:ext cx="3756991" cy="4771"/>
            </a:xfrm>
            <a:prstGeom prst="line">
              <a:avLst/>
            </a:prstGeom>
            <a:noFill/>
            <a:ln w="12600" cap="sq">
              <a:solidFill>
                <a:srgbClr val="000000"/>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120" name="Group 119"/>
          <p:cNvGrpSpPr/>
          <p:nvPr/>
        </p:nvGrpSpPr>
        <p:grpSpPr>
          <a:xfrm>
            <a:off x="1616500" y="4383926"/>
            <a:ext cx="5142904" cy="904063"/>
            <a:chOff x="1616500" y="4383926"/>
            <a:chExt cx="5142904" cy="904063"/>
          </a:xfrm>
        </p:grpSpPr>
        <p:pic>
          <p:nvPicPr>
            <p:cNvPr id="109" name="Picture 1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5162" y="4383926"/>
              <a:ext cx="744242" cy="9040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4" name="Picture 1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6500" y="4383926"/>
              <a:ext cx="744242" cy="9040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16" name="Rectangle 109"/>
          <p:cNvSpPr>
            <a:spLocks noChangeArrowheads="1"/>
          </p:cNvSpPr>
          <p:nvPr/>
        </p:nvSpPr>
        <p:spPr bwMode="auto">
          <a:xfrm>
            <a:off x="34233" y="2901883"/>
            <a:ext cx="478269" cy="369332"/>
          </a:xfrm>
          <a:prstGeom prst="rect">
            <a:avLst/>
          </a:prstGeom>
          <a:noFill/>
          <a:ln w="9525" cap="flat">
            <a:no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9pPr>
          </a:lstStyle>
          <a:p>
            <a:pPr algn="r">
              <a:lnSpc>
                <a:spcPct val="100000"/>
              </a:lnSpc>
              <a:buClrTx/>
              <a:buFontTx/>
              <a:buNone/>
            </a:pPr>
            <a:r>
              <a:rPr lang="en-US" altLang="en-US" sz="2400" dirty="0" smtClean="0">
                <a:solidFill>
                  <a:schemeClr val="tx1"/>
                </a:solidFill>
                <a:latin typeface="+mn-lt"/>
              </a:rPr>
              <a:t>V</a:t>
            </a:r>
            <a:endParaRPr lang="en-US" altLang="en-US" sz="2400" dirty="0">
              <a:solidFill>
                <a:schemeClr val="tx1"/>
              </a:solidFill>
              <a:latin typeface="+mn-lt"/>
            </a:endParaRPr>
          </a:p>
        </p:txBody>
      </p:sp>
      <p:sp>
        <p:nvSpPr>
          <p:cNvPr id="117" name="Rectangle 109"/>
          <p:cNvSpPr>
            <a:spLocks noChangeArrowheads="1"/>
          </p:cNvSpPr>
          <p:nvPr/>
        </p:nvSpPr>
        <p:spPr bwMode="auto">
          <a:xfrm>
            <a:off x="125471" y="3419237"/>
            <a:ext cx="38703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9pPr>
          </a:lstStyle>
          <a:p>
            <a:pPr algn="r">
              <a:lnSpc>
                <a:spcPct val="100000"/>
              </a:lnSpc>
              <a:buClrTx/>
              <a:buFontTx/>
              <a:buNone/>
            </a:pPr>
            <a:r>
              <a:rPr lang="en-US" altLang="en-US" sz="2400" dirty="0" smtClean="0">
                <a:solidFill>
                  <a:srgbClr val="FF0000"/>
                </a:solidFill>
                <a:latin typeface="+mn-lt"/>
              </a:rPr>
              <a:t>D</a:t>
            </a:r>
            <a:endParaRPr lang="en-US" altLang="en-US" sz="1600" dirty="0">
              <a:solidFill>
                <a:srgbClr val="FF0000"/>
              </a:solidFill>
              <a:latin typeface="+mn-lt"/>
            </a:endParaRPr>
          </a:p>
        </p:txBody>
      </p:sp>
      <p:sp>
        <p:nvSpPr>
          <p:cNvPr id="118" name="Rectangle 109"/>
          <p:cNvSpPr>
            <a:spLocks noChangeArrowheads="1"/>
          </p:cNvSpPr>
          <p:nvPr/>
        </p:nvSpPr>
        <p:spPr bwMode="auto">
          <a:xfrm>
            <a:off x="-248438" y="3910626"/>
            <a:ext cx="76094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9pPr>
          </a:lstStyle>
          <a:p>
            <a:pPr algn="r">
              <a:lnSpc>
                <a:spcPct val="100000"/>
              </a:lnSpc>
              <a:buClrTx/>
              <a:buFontTx/>
              <a:buNone/>
            </a:pPr>
            <a:r>
              <a:rPr lang="en-US" altLang="en-US" sz="2400" dirty="0" smtClean="0">
                <a:solidFill>
                  <a:schemeClr val="accent6">
                    <a:lumMod val="75000"/>
                  </a:schemeClr>
                </a:solidFill>
                <a:latin typeface="+mn-lt"/>
              </a:rPr>
              <a:t>D+T</a:t>
            </a:r>
            <a:endParaRPr lang="en-US" altLang="en-US" sz="2400" dirty="0">
              <a:solidFill>
                <a:schemeClr val="accent6">
                  <a:lumMod val="75000"/>
                </a:schemeClr>
              </a:solidFill>
              <a:latin typeface="+mn-lt"/>
            </a:endParaRPr>
          </a:p>
        </p:txBody>
      </p:sp>
      <p:sp>
        <p:nvSpPr>
          <p:cNvPr id="121" name="Rectangle 120"/>
          <p:cNvSpPr/>
          <p:nvPr/>
        </p:nvSpPr>
        <p:spPr>
          <a:xfrm>
            <a:off x="93920" y="6488668"/>
            <a:ext cx="3215367" cy="369332"/>
          </a:xfrm>
          <a:prstGeom prst="rect">
            <a:avLst/>
          </a:prstGeom>
        </p:spPr>
        <p:txBody>
          <a:bodyPr wrap="none">
            <a:spAutoFit/>
          </a:bodyPr>
          <a:lstStyle/>
          <a:p>
            <a:r>
              <a:rPr lang="en-US" dirty="0" smtClean="0"/>
              <a:t>Eight week old, male, C57BL/6.</a:t>
            </a:r>
            <a:endParaRPr lang="en-US" dirty="0"/>
          </a:p>
        </p:txBody>
      </p:sp>
    </p:spTree>
    <p:extLst>
      <p:ext uri="{BB962C8B-B14F-4D97-AF65-F5344CB8AC3E}">
        <p14:creationId xmlns:p14="http://schemas.microsoft.com/office/powerpoint/2010/main" val="187008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Progressive loss of body weight is alleviated by testosterone</a:t>
            </a:r>
            <a:endParaRPr lang="en-US" dirty="0"/>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10654" y="1648164"/>
            <a:ext cx="8229600" cy="4563708"/>
          </a:xfrm>
        </p:spPr>
      </p:pic>
      <p:sp>
        <p:nvSpPr>
          <p:cNvPr id="18" name="Rectangle 17"/>
          <p:cNvSpPr/>
          <p:nvPr/>
        </p:nvSpPr>
        <p:spPr>
          <a:xfrm>
            <a:off x="0" y="3797419"/>
            <a:ext cx="1387111" cy="646331"/>
          </a:xfrm>
          <a:prstGeom prst="rect">
            <a:avLst/>
          </a:prstGeom>
        </p:spPr>
        <p:txBody>
          <a:bodyPr wrap="none">
            <a:spAutoFit/>
          </a:bodyPr>
          <a:lstStyle/>
          <a:p>
            <a:pPr algn="r"/>
            <a:r>
              <a:rPr lang="en-US" dirty="0" smtClean="0"/>
              <a:t>body weight</a:t>
            </a:r>
          </a:p>
          <a:p>
            <a:pPr algn="r"/>
            <a:r>
              <a:rPr lang="en-US" dirty="0" smtClean="0"/>
              <a:t>(% gain</a:t>
            </a:r>
            <a:r>
              <a:rPr lang="en-US" dirty="0"/>
              <a:t>)</a:t>
            </a:r>
          </a:p>
        </p:txBody>
      </p:sp>
      <p:sp>
        <p:nvSpPr>
          <p:cNvPr id="3" name="Rectangle 2"/>
          <p:cNvSpPr/>
          <p:nvPr/>
        </p:nvSpPr>
        <p:spPr>
          <a:xfrm>
            <a:off x="0" y="6211669"/>
            <a:ext cx="9144000" cy="646331"/>
          </a:xfrm>
          <a:prstGeom prst="rect">
            <a:avLst/>
          </a:prstGeom>
        </p:spPr>
        <p:txBody>
          <a:bodyPr wrap="square">
            <a:spAutoFit/>
          </a:bodyPr>
          <a:lstStyle/>
          <a:p>
            <a:r>
              <a:rPr lang="en-US" dirty="0"/>
              <a:t>Stars </a:t>
            </a:r>
            <a:r>
              <a:rPr lang="en-US" dirty="0" smtClean="0"/>
              <a:t>indicate statistically </a:t>
            </a:r>
            <a:r>
              <a:rPr lang="en-US" dirty="0"/>
              <a:t>significant differences between </a:t>
            </a:r>
            <a:r>
              <a:rPr lang="en-US" dirty="0" err="1"/>
              <a:t>Veh</a:t>
            </a:r>
            <a:r>
              <a:rPr lang="en-US" dirty="0"/>
              <a:t> and Dexa (p &lt;0.05</a:t>
            </a:r>
            <a:r>
              <a:rPr lang="en-US" dirty="0" smtClean="0"/>
              <a:t>).</a:t>
            </a:r>
          </a:p>
          <a:p>
            <a:r>
              <a:rPr lang="en-US" dirty="0" smtClean="0"/>
              <a:t>Daggers </a:t>
            </a:r>
            <a:r>
              <a:rPr lang="en-US" dirty="0"/>
              <a:t>indicate </a:t>
            </a:r>
            <a:r>
              <a:rPr lang="en-US" dirty="0" smtClean="0"/>
              <a:t>statistically significant </a:t>
            </a:r>
            <a:r>
              <a:rPr lang="en-US" dirty="0"/>
              <a:t>differences between Dexa and Comb (p &lt;0.05).</a:t>
            </a:r>
          </a:p>
        </p:txBody>
      </p:sp>
    </p:spTree>
    <p:extLst>
      <p:ext uri="{BB962C8B-B14F-4D97-AF65-F5344CB8AC3E}">
        <p14:creationId xmlns:p14="http://schemas.microsoft.com/office/powerpoint/2010/main" val="22811568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Deeper in vivo probe</a:t>
            </a:r>
            <a:endParaRPr lang="en-US" dirty="0"/>
          </a:p>
        </p:txBody>
      </p:sp>
      <p:grpSp>
        <p:nvGrpSpPr>
          <p:cNvPr id="250" name="Group 249"/>
          <p:cNvGrpSpPr/>
          <p:nvPr/>
        </p:nvGrpSpPr>
        <p:grpSpPr>
          <a:xfrm>
            <a:off x="-16699" y="1494043"/>
            <a:ext cx="8195766" cy="1622066"/>
            <a:chOff x="0" y="1690689"/>
            <a:chExt cx="8195766" cy="1622066"/>
          </a:xfrm>
        </p:grpSpPr>
        <p:grpSp>
          <p:nvGrpSpPr>
            <p:cNvPr id="4" name="Group 1"/>
            <p:cNvGrpSpPr>
              <a:grpSpLocks/>
            </p:cNvGrpSpPr>
            <p:nvPr/>
          </p:nvGrpSpPr>
          <p:grpSpPr bwMode="auto">
            <a:xfrm>
              <a:off x="1743282" y="2477868"/>
              <a:ext cx="6445327" cy="212301"/>
              <a:chOff x="614" y="1118"/>
              <a:chExt cx="2702" cy="89"/>
            </a:xfrm>
          </p:grpSpPr>
          <p:sp>
            <p:nvSpPr>
              <p:cNvPr id="5" name="Line 2"/>
              <p:cNvSpPr>
                <a:spLocks noChangeShapeType="1"/>
              </p:cNvSpPr>
              <p:nvPr/>
            </p:nvSpPr>
            <p:spPr bwMode="auto">
              <a:xfrm>
                <a:off x="614" y="1170"/>
                <a:ext cx="2702" cy="0"/>
              </a:xfrm>
              <a:prstGeom prst="line">
                <a:avLst/>
              </a:prstGeom>
              <a:noFill/>
              <a:ln w="1260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 name="Line 3"/>
              <p:cNvSpPr>
                <a:spLocks noChangeShapeType="1"/>
              </p:cNvSpPr>
              <p:nvPr/>
            </p:nvSpPr>
            <p:spPr bwMode="auto">
              <a:xfrm>
                <a:off x="828"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 name="Line 4"/>
              <p:cNvSpPr>
                <a:spLocks noChangeShapeType="1"/>
              </p:cNvSpPr>
              <p:nvPr/>
            </p:nvSpPr>
            <p:spPr bwMode="auto">
              <a:xfrm>
                <a:off x="1089"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 name="Line 5"/>
              <p:cNvSpPr>
                <a:spLocks noChangeShapeType="1"/>
              </p:cNvSpPr>
              <p:nvPr/>
            </p:nvSpPr>
            <p:spPr bwMode="auto">
              <a:xfrm>
                <a:off x="1612"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 name="Line 6"/>
              <p:cNvSpPr>
                <a:spLocks noChangeShapeType="1"/>
              </p:cNvSpPr>
              <p:nvPr/>
            </p:nvSpPr>
            <p:spPr bwMode="auto">
              <a:xfrm>
                <a:off x="1873"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 name="Line 7"/>
              <p:cNvSpPr>
                <a:spLocks noChangeShapeType="1"/>
              </p:cNvSpPr>
              <p:nvPr/>
            </p:nvSpPr>
            <p:spPr bwMode="auto">
              <a:xfrm>
                <a:off x="2135"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 name="Line 8"/>
              <p:cNvSpPr>
                <a:spLocks noChangeShapeType="1"/>
              </p:cNvSpPr>
              <p:nvPr/>
            </p:nvSpPr>
            <p:spPr bwMode="auto">
              <a:xfrm>
                <a:off x="2397"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 name="Line 9"/>
              <p:cNvSpPr>
                <a:spLocks noChangeShapeType="1"/>
              </p:cNvSpPr>
              <p:nvPr/>
            </p:nvSpPr>
            <p:spPr bwMode="auto">
              <a:xfrm>
                <a:off x="2657"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 name="Line 10"/>
              <p:cNvSpPr>
                <a:spLocks noChangeShapeType="1"/>
              </p:cNvSpPr>
              <p:nvPr/>
            </p:nvSpPr>
            <p:spPr bwMode="auto">
              <a:xfrm>
                <a:off x="1350"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4" name="Rectangle 11"/>
            <p:cNvSpPr>
              <a:spLocks noChangeArrowheads="1"/>
            </p:cNvSpPr>
            <p:nvPr/>
          </p:nvSpPr>
          <p:spPr bwMode="auto">
            <a:xfrm>
              <a:off x="6554617" y="2673470"/>
              <a:ext cx="1641149" cy="3339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9pPr>
            </a:lstStyle>
            <a:p>
              <a:pPr algn="r">
                <a:lnSpc>
                  <a:spcPct val="100000"/>
                </a:lnSpc>
                <a:buClrTx/>
                <a:buFontTx/>
                <a:buNone/>
              </a:pPr>
              <a:r>
                <a:rPr lang="en-US" altLang="en-US" sz="1600" dirty="0">
                  <a:latin typeface="+mn-lt"/>
                </a:rPr>
                <a:t>Time (days)</a:t>
              </a:r>
            </a:p>
          </p:txBody>
        </p:sp>
        <p:grpSp>
          <p:nvGrpSpPr>
            <p:cNvPr id="15" name="Group 12"/>
            <p:cNvGrpSpPr>
              <a:grpSpLocks/>
            </p:cNvGrpSpPr>
            <p:nvPr/>
          </p:nvGrpSpPr>
          <p:grpSpPr bwMode="auto">
            <a:xfrm>
              <a:off x="781838" y="1833812"/>
              <a:ext cx="920761" cy="462766"/>
              <a:chOff x="179" y="848"/>
              <a:chExt cx="386" cy="194"/>
            </a:xfrm>
          </p:grpSpPr>
          <p:sp>
            <p:nvSpPr>
              <p:cNvPr id="16" name="Freeform 13"/>
              <p:cNvSpPr>
                <a:spLocks noChangeArrowheads="1"/>
              </p:cNvSpPr>
              <p:nvPr/>
            </p:nvSpPr>
            <p:spPr bwMode="auto">
              <a:xfrm>
                <a:off x="179" y="848"/>
                <a:ext cx="384" cy="192"/>
              </a:xfrm>
              <a:custGeom>
                <a:avLst/>
                <a:gdLst>
                  <a:gd name="T0" fmla="*/ 359 w 1013"/>
                  <a:gd name="T1" fmla="*/ 498 h 509"/>
                  <a:gd name="T2" fmla="*/ 344 w 1013"/>
                  <a:gd name="T3" fmla="*/ 422 h 509"/>
                  <a:gd name="T4" fmla="*/ 269 w 1013"/>
                  <a:gd name="T5" fmla="*/ 374 h 509"/>
                  <a:gd name="T6" fmla="*/ 162 w 1013"/>
                  <a:gd name="T7" fmla="*/ 353 h 509"/>
                  <a:gd name="T8" fmla="*/ 85 w 1013"/>
                  <a:gd name="T9" fmla="*/ 318 h 509"/>
                  <a:gd name="T10" fmla="*/ 48 w 1013"/>
                  <a:gd name="T11" fmla="*/ 276 h 509"/>
                  <a:gd name="T12" fmla="*/ 78 w 1013"/>
                  <a:gd name="T13" fmla="*/ 183 h 509"/>
                  <a:gd name="T14" fmla="*/ 137 w 1013"/>
                  <a:gd name="T15" fmla="*/ 167 h 509"/>
                  <a:gd name="T16" fmla="*/ 308 w 1013"/>
                  <a:gd name="T17" fmla="*/ 205 h 509"/>
                  <a:gd name="T18" fmla="*/ 330 w 1013"/>
                  <a:gd name="T19" fmla="*/ 246 h 509"/>
                  <a:gd name="T20" fmla="*/ 383 w 1013"/>
                  <a:gd name="T21" fmla="*/ 310 h 509"/>
                  <a:gd name="T22" fmla="*/ 401 w 1013"/>
                  <a:gd name="T23" fmla="*/ 369 h 509"/>
                  <a:gd name="T24" fmla="*/ 458 w 1013"/>
                  <a:gd name="T25" fmla="*/ 428 h 509"/>
                  <a:gd name="T26" fmla="*/ 491 w 1013"/>
                  <a:gd name="T27" fmla="*/ 423 h 509"/>
                  <a:gd name="T28" fmla="*/ 543 w 1013"/>
                  <a:gd name="T29" fmla="*/ 426 h 509"/>
                  <a:gd name="T30" fmla="*/ 538 w 1013"/>
                  <a:gd name="T31" fmla="*/ 398 h 509"/>
                  <a:gd name="T32" fmla="*/ 476 w 1013"/>
                  <a:gd name="T33" fmla="*/ 375 h 509"/>
                  <a:gd name="T34" fmla="*/ 463 w 1013"/>
                  <a:gd name="T35" fmla="*/ 354 h 509"/>
                  <a:gd name="T36" fmla="*/ 567 w 1013"/>
                  <a:gd name="T37" fmla="*/ 371 h 509"/>
                  <a:gd name="T38" fmla="*/ 587 w 1013"/>
                  <a:gd name="T39" fmla="*/ 348 h 509"/>
                  <a:gd name="T40" fmla="*/ 661 w 1013"/>
                  <a:gd name="T41" fmla="*/ 379 h 509"/>
                  <a:gd name="T42" fmla="*/ 738 w 1013"/>
                  <a:gd name="T43" fmla="*/ 468 h 509"/>
                  <a:gd name="T44" fmla="*/ 783 w 1013"/>
                  <a:gd name="T45" fmla="*/ 487 h 509"/>
                  <a:gd name="T46" fmla="*/ 793 w 1013"/>
                  <a:gd name="T47" fmla="*/ 464 h 509"/>
                  <a:gd name="T48" fmla="*/ 808 w 1013"/>
                  <a:gd name="T49" fmla="*/ 441 h 509"/>
                  <a:gd name="T50" fmla="*/ 782 w 1013"/>
                  <a:gd name="T51" fmla="*/ 414 h 509"/>
                  <a:gd name="T52" fmla="*/ 835 w 1013"/>
                  <a:gd name="T53" fmla="*/ 415 h 509"/>
                  <a:gd name="T54" fmla="*/ 856 w 1013"/>
                  <a:gd name="T55" fmla="*/ 438 h 509"/>
                  <a:gd name="T56" fmla="*/ 879 w 1013"/>
                  <a:gd name="T57" fmla="*/ 402 h 509"/>
                  <a:gd name="T58" fmla="*/ 852 w 1013"/>
                  <a:gd name="T59" fmla="*/ 370 h 509"/>
                  <a:gd name="T60" fmla="*/ 832 w 1013"/>
                  <a:gd name="T61" fmla="*/ 334 h 509"/>
                  <a:gd name="T62" fmla="*/ 862 w 1013"/>
                  <a:gd name="T63" fmla="*/ 314 h 509"/>
                  <a:gd name="T64" fmla="*/ 920 w 1013"/>
                  <a:gd name="T65" fmla="*/ 311 h 509"/>
                  <a:gd name="T66" fmla="*/ 1012 w 1013"/>
                  <a:gd name="T67" fmla="*/ 284 h 509"/>
                  <a:gd name="T68" fmla="*/ 950 w 1013"/>
                  <a:gd name="T69" fmla="*/ 195 h 509"/>
                  <a:gd name="T70" fmla="*/ 903 w 1013"/>
                  <a:gd name="T71" fmla="*/ 171 h 509"/>
                  <a:gd name="T72" fmla="*/ 912 w 1013"/>
                  <a:gd name="T73" fmla="*/ 122 h 509"/>
                  <a:gd name="T74" fmla="*/ 872 w 1013"/>
                  <a:gd name="T75" fmla="*/ 99 h 509"/>
                  <a:gd name="T76" fmla="*/ 836 w 1013"/>
                  <a:gd name="T77" fmla="*/ 116 h 509"/>
                  <a:gd name="T78" fmla="*/ 761 w 1013"/>
                  <a:gd name="T79" fmla="*/ 119 h 509"/>
                  <a:gd name="T80" fmla="*/ 681 w 1013"/>
                  <a:gd name="T81" fmla="*/ 47 h 509"/>
                  <a:gd name="T82" fmla="*/ 571 w 1013"/>
                  <a:gd name="T83" fmla="*/ 0 h 509"/>
                  <a:gd name="T84" fmla="*/ 499 w 1013"/>
                  <a:gd name="T85" fmla="*/ 0 h 509"/>
                  <a:gd name="T86" fmla="*/ 346 w 1013"/>
                  <a:gd name="T87" fmla="*/ 102 h 509"/>
                  <a:gd name="T88" fmla="*/ 339 w 1013"/>
                  <a:gd name="T89" fmla="*/ 139 h 509"/>
                  <a:gd name="T90" fmla="*/ 255 w 1013"/>
                  <a:gd name="T91" fmla="*/ 134 h 509"/>
                  <a:gd name="T92" fmla="*/ 136 w 1013"/>
                  <a:gd name="T93" fmla="*/ 122 h 509"/>
                  <a:gd name="T94" fmla="*/ 67 w 1013"/>
                  <a:gd name="T95" fmla="*/ 144 h 509"/>
                  <a:gd name="T96" fmla="*/ 20 w 1013"/>
                  <a:gd name="T97" fmla="*/ 195 h 509"/>
                  <a:gd name="T98" fmla="*/ 10 w 1013"/>
                  <a:gd name="T99" fmla="*/ 284 h 509"/>
                  <a:gd name="T100" fmla="*/ 70 w 1013"/>
                  <a:gd name="T101" fmla="*/ 346 h 509"/>
                  <a:gd name="T102" fmla="*/ 190 w 1013"/>
                  <a:gd name="T103" fmla="*/ 391 h 509"/>
                  <a:gd name="T104" fmla="*/ 289 w 1013"/>
                  <a:gd name="T105" fmla="*/ 415 h 509"/>
                  <a:gd name="T106" fmla="*/ 321 w 1013"/>
                  <a:gd name="T107" fmla="*/ 445 h 509"/>
                  <a:gd name="T108" fmla="*/ 340 w 1013"/>
                  <a:gd name="T109" fmla="*/ 508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13" h="509">
                    <a:moveTo>
                      <a:pt x="347" y="508"/>
                    </a:moveTo>
                    <a:cubicBezTo>
                      <a:pt x="351" y="508"/>
                      <a:pt x="356" y="504"/>
                      <a:pt x="359" y="498"/>
                    </a:cubicBezTo>
                    <a:lnTo>
                      <a:pt x="363" y="488"/>
                    </a:lnTo>
                    <a:lnTo>
                      <a:pt x="344" y="422"/>
                    </a:lnTo>
                    <a:lnTo>
                      <a:pt x="317" y="401"/>
                    </a:lnTo>
                    <a:cubicBezTo>
                      <a:pt x="302" y="390"/>
                      <a:pt x="280" y="377"/>
                      <a:pt x="269" y="374"/>
                    </a:cubicBezTo>
                    <a:cubicBezTo>
                      <a:pt x="257" y="370"/>
                      <a:pt x="229" y="364"/>
                      <a:pt x="205" y="360"/>
                    </a:cubicBezTo>
                    <a:lnTo>
                      <a:pt x="162" y="353"/>
                    </a:lnTo>
                    <a:lnTo>
                      <a:pt x="124" y="336"/>
                    </a:lnTo>
                    <a:lnTo>
                      <a:pt x="85" y="318"/>
                    </a:lnTo>
                    <a:lnTo>
                      <a:pt x="67" y="297"/>
                    </a:lnTo>
                    <a:lnTo>
                      <a:pt x="48" y="276"/>
                    </a:lnTo>
                    <a:lnTo>
                      <a:pt x="48" y="234"/>
                    </a:lnTo>
                    <a:lnTo>
                      <a:pt x="78" y="183"/>
                    </a:lnTo>
                    <a:lnTo>
                      <a:pt x="99" y="175"/>
                    </a:lnTo>
                    <a:cubicBezTo>
                      <a:pt x="110" y="171"/>
                      <a:pt x="127" y="167"/>
                      <a:pt x="137" y="167"/>
                    </a:cubicBezTo>
                    <a:cubicBezTo>
                      <a:pt x="147" y="167"/>
                      <a:pt x="185" y="173"/>
                      <a:pt x="221" y="181"/>
                    </a:cubicBezTo>
                    <a:cubicBezTo>
                      <a:pt x="257" y="189"/>
                      <a:pt x="296" y="199"/>
                      <a:pt x="308" y="205"/>
                    </a:cubicBezTo>
                    <a:lnTo>
                      <a:pt x="330" y="214"/>
                    </a:lnTo>
                    <a:lnTo>
                      <a:pt x="330" y="246"/>
                    </a:lnTo>
                    <a:lnTo>
                      <a:pt x="348" y="265"/>
                    </a:lnTo>
                    <a:cubicBezTo>
                      <a:pt x="358" y="276"/>
                      <a:pt x="374" y="296"/>
                      <a:pt x="383" y="310"/>
                    </a:cubicBezTo>
                    <a:lnTo>
                      <a:pt x="401" y="335"/>
                    </a:lnTo>
                    <a:lnTo>
                      <a:pt x="401" y="369"/>
                    </a:lnTo>
                    <a:lnTo>
                      <a:pt x="429" y="398"/>
                    </a:lnTo>
                    <a:lnTo>
                      <a:pt x="458" y="428"/>
                    </a:lnTo>
                    <a:lnTo>
                      <a:pt x="476" y="415"/>
                    </a:lnTo>
                    <a:lnTo>
                      <a:pt x="491" y="423"/>
                    </a:lnTo>
                    <a:lnTo>
                      <a:pt x="505" y="432"/>
                    </a:lnTo>
                    <a:lnTo>
                      <a:pt x="543" y="426"/>
                    </a:lnTo>
                    <a:lnTo>
                      <a:pt x="541" y="412"/>
                    </a:lnTo>
                    <a:lnTo>
                      <a:pt x="538" y="398"/>
                    </a:lnTo>
                    <a:lnTo>
                      <a:pt x="514" y="391"/>
                    </a:lnTo>
                    <a:cubicBezTo>
                      <a:pt x="500" y="388"/>
                      <a:pt x="483" y="380"/>
                      <a:pt x="476" y="375"/>
                    </a:cubicBezTo>
                    <a:cubicBezTo>
                      <a:pt x="469" y="370"/>
                      <a:pt x="463" y="364"/>
                      <a:pt x="463" y="360"/>
                    </a:cubicBezTo>
                    <a:lnTo>
                      <a:pt x="463" y="354"/>
                    </a:lnTo>
                    <a:lnTo>
                      <a:pt x="513" y="354"/>
                    </a:lnTo>
                    <a:lnTo>
                      <a:pt x="567" y="371"/>
                    </a:lnTo>
                    <a:lnTo>
                      <a:pt x="577" y="359"/>
                    </a:lnTo>
                    <a:lnTo>
                      <a:pt x="587" y="348"/>
                    </a:lnTo>
                    <a:lnTo>
                      <a:pt x="625" y="348"/>
                    </a:lnTo>
                    <a:lnTo>
                      <a:pt x="661" y="379"/>
                    </a:lnTo>
                    <a:cubicBezTo>
                      <a:pt x="681" y="397"/>
                      <a:pt x="706" y="424"/>
                      <a:pt x="718" y="439"/>
                    </a:cubicBezTo>
                    <a:lnTo>
                      <a:pt x="738" y="468"/>
                    </a:lnTo>
                    <a:lnTo>
                      <a:pt x="761" y="477"/>
                    </a:lnTo>
                    <a:lnTo>
                      <a:pt x="783" y="487"/>
                    </a:lnTo>
                    <a:lnTo>
                      <a:pt x="788" y="483"/>
                    </a:lnTo>
                    <a:cubicBezTo>
                      <a:pt x="791" y="481"/>
                      <a:pt x="793" y="472"/>
                      <a:pt x="793" y="464"/>
                    </a:cubicBezTo>
                    <a:lnTo>
                      <a:pt x="793" y="449"/>
                    </a:lnTo>
                    <a:lnTo>
                      <a:pt x="808" y="441"/>
                    </a:lnTo>
                    <a:lnTo>
                      <a:pt x="799" y="420"/>
                    </a:lnTo>
                    <a:lnTo>
                      <a:pt x="782" y="414"/>
                    </a:lnTo>
                    <a:lnTo>
                      <a:pt x="765" y="408"/>
                    </a:lnTo>
                    <a:lnTo>
                      <a:pt x="835" y="415"/>
                    </a:lnTo>
                    <a:lnTo>
                      <a:pt x="845" y="427"/>
                    </a:lnTo>
                    <a:lnTo>
                      <a:pt x="856" y="438"/>
                    </a:lnTo>
                    <a:lnTo>
                      <a:pt x="867" y="425"/>
                    </a:lnTo>
                    <a:cubicBezTo>
                      <a:pt x="874" y="418"/>
                      <a:pt x="879" y="408"/>
                      <a:pt x="879" y="402"/>
                    </a:cubicBezTo>
                    <a:lnTo>
                      <a:pt x="879" y="392"/>
                    </a:lnTo>
                    <a:lnTo>
                      <a:pt x="852" y="370"/>
                    </a:lnTo>
                    <a:lnTo>
                      <a:pt x="824" y="347"/>
                    </a:lnTo>
                    <a:lnTo>
                      <a:pt x="832" y="334"/>
                    </a:lnTo>
                    <a:lnTo>
                      <a:pt x="841" y="320"/>
                    </a:lnTo>
                    <a:lnTo>
                      <a:pt x="862" y="314"/>
                    </a:lnTo>
                    <a:lnTo>
                      <a:pt x="883" y="307"/>
                    </a:lnTo>
                    <a:lnTo>
                      <a:pt x="920" y="311"/>
                    </a:lnTo>
                    <a:lnTo>
                      <a:pt x="958" y="316"/>
                    </a:lnTo>
                    <a:lnTo>
                      <a:pt x="1012" y="284"/>
                    </a:lnTo>
                    <a:lnTo>
                      <a:pt x="1012" y="262"/>
                    </a:lnTo>
                    <a:lnTo>
                      <a:pt x="950" y="195"/>
                    </a:lnTo>
                    <a:lnTo>
                      <a:pt x="927" y="183"/>
                    </a:lnTo>
                    <a:lnTo>
                      <a:pt x="903" y="171"/>
                    </a:lnTo>
                    <a:lnTo>
                      <a:pt x="907" y="146"/>
                    </a:lnTo>
                    <a:lnTo>
                      <a:pt x="912" y="122"/>
                    </a:lnTo>
                    <a:lnTo>
                      <a:pt x="892" y="111"/>
                    </a:lnTo>
                    <a:lnTo>
                      <a:pt x="872" y="99"/>
                    </a:lnTo>
                    <a:lnTo>
                      <a:pt x="854" y="108"/>
                    </a:lnTo>
                    <a:lnTo>
                      <a:pt x="836" y="116"/>
                    </a:lnTo>
                    <a:lnTo>
                      <a:pt x="799" y="118"/>
                    </a:lnTo>
                    <a:lnTo>
                      <a:pt x="761" y="119"/>
                    </a:lnTo>
                    <a:lnTo>
                      <a:pt x="721" y="83"/>
                    </a:lnTo>
                    <a:lnTo>
                      <a:pt x="681" y="47"/>
                    </a:lnTo>
                    <a:lnTo>
                      <a:pt x="626" y="23"/>
                    </a:lnTo>
                    <a:lnTo>
                      <a:pt x="571" y="0"/>
                    </a:lnTo>
                    <a:lnTo>
                      <a:pt x="535" y="0"/>
                    </a:lnTo>
                    <a:lnTo>
                      <a:pt x="499" y="0"/>
                    </a:lnTo>
                    <a:lnTo>
                      <a:pt x="420" y="31"/>
                    </a:lnTo>
                    <a:lnTo>
                      <a:pt x="346" y="102"/>
                    </a:lnTo>
                    <a:lnTo>
                      <a:pt x="346" y="116"/>
                    </a:lnTo>
                    <a:cubicBezTo>
                      <a:pt x="346" y="124"/>
                      <a:pt x="343" y="134"/>
                      <a:pt x="339" y="139"/>
                    </a:cubicBezTo>
                    <a:lnTo>
                      <a:pt x="332" y="149"/>
                    </a:lnTo>
                    <a:lnTo>
                      <a:pt x="255" y="134"/>
                    </a:lnTo>
                    <a:lnTo>
                      <a:pt x="179" y="119"/>
                    </a:lnTo>
                    <a:lnTo>
                      <a:pt x="136" y="122"/>
                    </a:lnTo>
                    <a:lnTo>
                      <a:pt x="94" y="126"/>
                    </a:lnTo>
                    <a:lnTo>
                      <a:pt x="67" y="144"/>
                    </a:lnTo>
                    <a:lnTo>
                      <a:pt x="40" y="161"/>
                    </a:lnTo>
                    <a:lnTo>
                      <a:pt x="20" y="195"/>
                    </a:lnTo>
                    <a:lnTo>
                      <a:pt x="0" y="229"/>
                    </a:lnTo>
                    <a:lnTo>
                      <a:pt x="10" y="284"/>
                    </a:lnTo>
                    <a:lnTo>
                      <a:pt x="29" y="308"/>
                    </a:lnTo>
                    <a:cubicBezTo>
                      <a:pt x="40" y="321"/>
                      <a:pt x="58" y="338"/>
                      <a:pt x="70" y="346"/>
                    </a:cubicBezTo>
                    <a:cubicBezTo>
                      <a:pt x="82" y="353"/>
                      <a:pt x="107" y="365"/>
                      <a:pt x="128" y="373"/>
                    </a:cubicBezTo>
                    <a:cubicBezTo>
                      <a:pt x="148" y="380"/>
                      <a:pt x="176" y="388"/>
                      <a:pt x="190" y="391"/>
                    </a:cubicBezTo>
                    <a:cubicBezTo>
                      <a:pt x="205" y="393"/>
                      <a:pt x="233" y="400"/>
                      <a:pt x="253" y="405"/>
                    </a:cubicBezTo>
                    <a:lnTo>
                      <a:pt x="289" y="415"/>
                    </a:lnTo>
                    <a:lnTo>
                      <a:pt x="305" y="430"/>
                    </a:lnTo>
                    <a:lnTo>
                      <a:pt x="321" y="445"/>
                    </a:lnTo>
                    <a:lnTo>
                      <a:pt x="330" y="476"/>
                    </a:lnTo>
                    <a:lnTo>
                      <a:pt x="340" y="508"/>
                    </a:lnTo>
                    <a:lnTo>
                      <a:pt x="347" y="508"/>
                    </a:lnTo>
                  </a:path>
                </a:pathLst>
              </a:custGeom>
              <a:solidFill>
                <a:srgbClr val="CFCFC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 name="Freeform 14"/>
              <p:cNvSpPr>
                <a:spLocks noChangeArrowheads="1"/>
              </p:cNvSpPr>
              <p:nvPr/>
            </p:nvSpPr>
            <p:spPr bwMode="auto">
              <a:xfrm>
                <a:off x="182" y="850"/>
                <a:ext cx="381" cy="192"/>
              </a:xfrm>
              <a:custGeom>
                <a:avLst/>
                <a:gdLst>
                  <a:gd name="T0" fmla="*/ 348 w 1004"/>
                  <a:gd name="T1" fmla="*/ 494 h 505"/>
                  <a:gd name="T2" fmla="*/ 340 w 1004"/>
                  <a:gd name="T3" fmla="*/ 447 h 505"/>
                  <a:gd name="T4" fmla="*/ 296 w 1004"/>
                  <a:gd name="T5" fmla="*/ 391 h 505"/>
                  <a:gd name="T6" fmla="*/ 220 w 1004"/>
                  <a:gd name="T7" fmla="*/ 363 h 505"/>
                  <a:gd name="T8" fmla="*/ 112 w 1004"/>
                  <a:gd name="T9" fmla="*/ 337 h 505"/>
                  <a:gd name="T10" fmla="*/ 48 w 1004"/>
                  <a:gd name="T11" fmla="*/ 290 h 505"/>
                  <a:gd name="T12" fmla="*/ 31 w 1004"/>
                  <a:gd name="T13" fmla="*/ 245 h 505"/>
                  <a:gd name="T14" fmla="*/ 57 w 1004"/>
                  <a:gd name="T15" fmla="*/ 190 h 505"/>
                  <a:gd name="T16" fmla="*/ 96 w 1004"/>
                  <a:gd name="T17" fmla="*/ 163 h 505"/>
                  <a:gd name="T18" fmla="*/ 221 w 1004"/>
                  <a:gd name="T19" fmla="*/ 177 h 505"/>
                  <a:gd name="T20" fmla="*/ 329 w 1004"/>
                  <a:gd name="T21" fmla="*/ 210 h 505"/>
                  <a:gd name="T22" fmla="*/ 346 w 1004"/>
                  <a:gd name="T23" fmla="*/ 268 h 505"/>
                  <a:gd name="T24" fmla="*/ 395 w 1004"/>
                  <a:gd name="T25" fmla="*/ 334 h 505"/>
                  <a:gd name="T26" fmla="*/ 391 w 1004"/>
                  <a:gd name="T27" fmla="*/ 356 h 505"/>
                  <a:gd name="T28" fmla="*/ 442 w 1004"/>
                  <a:gd name="T29" fmla="*/ 418 h 505"/>
                  <a:gd name="T30" fmla="*/ 473 w 1004"/>
                  <a:gd name="T31" fmla="*/ 411 h 505"/>
                  <a:gd name="T32" fmla="*/ 493 w 1004"/>
                  <a:gd name="T33" fmla="*/ 425 h 505"/>
                  <a:gd name="T34" fmla="*/ 529 w 1004"/>
                  <a:gd name="T35" fmla="*/ 401 h 505"/>
                  <a:gd name="T36" fmla="*/ 470 w 1004"/>
                  <a:gd name="T37" fmla="*/ 377 h 505"/>
                  <a:gd name="T38" fmla="*/ 456 w 1004"/>
                  <a:gd name="T39" fmla="*/ 361 h 505"/>
                  <a:gd name="T40" fmla="*/ 467 w 1004"/>
                  <a:gd name="T41" fmla="*/ 346 h 505"/>
                  <a:gd name="T42" fmla="*/ 519 w 1004"/>
                  <a:gd name="T43" fmla="*/ 354 h 505"/>
                  <a:gd name="T44" fmla="*/ 568 w 1004"/>
                  <a:gd name="T45" fmla="*/ 355 h 505"/>
                  <a:gd name="T46" fmla="*/ 621 w 1004"/>
                  <a:gd name="T47" fmla="*/ 344 h 505"/>
                  <a:gd name="T48" fmla="*/ 710 w 1004"/>
                  <a:gd name="T49" fmla="*/ 435 h 505"/>
                  <a:gd name="T50" fmla="*/ 748 w 1004"/>
                  <a:gd name="T51" fmla="*/ 468 h 505"/>
                  <a:gd name="T52" fmla="*/ 786 w 1004"/>
                  <a:gd name="T53" fmla="*/ 477 h 505"/>
                  <a:gd name="T54" fmla="*/ 778 w 1004"/>
                  <a:gd name="T55" fmla="*/ 444 h 505"/>
                  <a:gd name="T56" fmla="*/ 796 w 1004"/>
                  <a:gd name="T57" fmla="*/ 439 h 505"/>
                  <a:gd name="T58" fmla="*/ 778 w 1004"/>
                  <a:gd name="T59" fmla="*/ 414 h 505"/>
                  <a:gd name="T60" fmla="*/ 733 w 1004"/>
                  <a:gd name="T61" fmla="*/ 406 h 505"/>
                  <a:gd name="T62" fmla="*/ 787 w 1004"/>
                  <a:gd name="T63" fmla="*/ 403 h 505"/>
                  <a:gd name="T64" fmla="*/ 850 w 1004"/>
                  <a:gd name="T65" fmla="*/ 424 h 505"/>
                  <a:gd name="T66" fmla="*/ 870 w 1004"/>
                  <a:gd name="T67" fmla="*/ 393 h 505"/>
                  <a:gd name="T68" fmla="*/ 854 w 1004"/>
                  <a:gd name="T69" fmla="*/ 377 h 505"/>
                  <a:gd name="T70" fmla="*/ 812 w 1004"/>
                  <a:gd name="T71" fmla="*/ 335 h 505"/>
                  <a:gd name="T72" fmla="*/ 855 w 1004"/>
                  <a:gd name="T73" fmla="*/ 304 h 505"/>
                  <a:gd name="T74" fmla="*/ 983 w 1004"/>
                  <a:gd name="T75" fmla="*/ 290 h 505"/>
                  <a:gd name="T76" fmla="*/ 976 w 1004"/>
                  <a:gd name="T77" fmla="*/ 231 h 505"/>
                  <a:gd name="T78" fmla="*/ 917 w 1004"/>
                  <a:gd name="T79" fmla="*/ 181 h 505"/>
                  <a:gd name="T80" fmla="*/ 895 w 1004"/>
                  <a:gd name="T81" fmla="*/ 147 h 505"/>
                  <a:gd name="T82" fmla="*/ 894 w 1004"/>
                  <a:gd name="T83" fmla="*/ 117 h 505"/>
                  <a:gd name="T84" fmla="*/ 847 w 1004"/>
                  <a:gd name="T85" fmla="*/ 103 h 505"/>
                  <a:gd name="T86" fmla="*/ 825 w 1004"/>
                  <a:gd name="T87" fmla="*/ 131 h 505"/>
                  <a:gd name="T88" fmla="*/ 813 w 1004"/>
                  <a:gd name="T89" fmla="*/ 115 h 505"/>
                  <a:gd name="T90" fmla="*/ 757 w 1004"/>
                  <a:gd name="T91" fmla="*/ 123 h 505"/>
                  <a:gd name="T92" fmla="*/ 568 w 1004"/>
                  <a:gd name="T93" fmla="*/ 0 h 505"/>
                  <a:gd name="T94" fmla="*/ 481 w 1004"/>
                  <a:gd name="T95" fmla="*/ 1 h 505"/>
                  <a:gd name="T96" fmla="*/ 398 w 1004"/>
                  <a:gd name="T97" fmla="*/ 39 h 505"/>
                  <a:gd name="T98" fmla="*/ 345 w 1004"/>
                  <a:gd name="T99" fmla="*/ 92 h 505"/>
                  <a:gd name="T100" fmla="*/ 332 w 1004"/>
                  <a:gd name="T101" fmla="*/ 144 h 505"/>
                  <a:gd name="T102" fmla="*/ 284 w 1004"/>
                  <a:gd name="T103" fmla="*/ 139 h 505"/>
                  <a:gd name="T104" fmla="*/ 139 w 1004"/>
                  <a:gd name="T105" fmla="*/ 115 h 505"/>
                  <a:gd name="T106" fmla="*/ 74 w 1004"/>
                  <a:gd name="T107" fmla="*/ 131 h 505"/>
                  <a:gd name="T108" fmla="*/ 11 w 1004"/>
                  <a:gd name="T109" fmla="*/ 191 h 505"/>
                  <a:gd name="T110" fmla="*/ 0 w 1004"/>
                  <a:gd name="T111" fmla="*/ 264 h 505"/>
                  <a:gd name="T112" fmla="*/ 21 w 1004"/>
                  <a:gd name="T113" fmla="*/ 307 h 505"/>
                  <a:gd name="T114" fmla="*/ 109 w 1004"/>
                  <a:gd name="T115" fmla="*/ 363 h 505"/>
                  <a:gd name="T116" fmla="*/ 192 w 1004"/>
                  <a:gd name="T117" fmla="*/ 387 h 505"/>
                  <a:gd name="T118" fmla="*/ 300 w 1004"/>
                  <a:gd name="T119" fmla="*/ 419 h 505"/>
                  <a:gd name="T120" fmla="*/ 329 w 1004"/>
                  <a:gd name="T121" fmla="*/ 489 h 505"/>
                  <a:gd name="T122" fmla="*/ 336 w 1004"/>
                  <a:gd name="T123" fmla="*/ 50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04" h="505">
                    <a:moveTo>
                      <a:pt x="336" y="504"/>
                    </a:moveTo>
                    <a:cubicBezTo>
                      <a:pt x="340" y="504"/>
                      <a:pt x="345" y="499"/>
                      <a:pt x="348" y="494"/>
                    </a:cubicBezTo>
                    <a:lnTo>
                      <a:pt x="353" y="483"/>
                    </a:lnTo>
                    <a:lnTo>
                      <a:pt x="340" y="447"/>
                    </a:lnTo>
                    <a:lnTo>
                      <a:pt x="328" y="411"/>
                    </a:lnTo>
                    <a:lnTo>
                      <a:pt x="296" y="391"/>
                    </a:lnTo>
                    <a:lnTo>
                      <a:pt x="264" y="371"/>
                    </a:lnTo>
                    <a:lnTo>
                      <a:pt x="220" y="363"/>
                    </a:lnTo>
                    <a:cubicBezTo>
                      <a:pt x="196" y="359"/>
                      <a:pt x="162" y="352"/>
                      <a:pt x="144" y="346"/>
                    </a:cubicBezTo>
                    <a:lnTo>
                      <a:pt x="112" y="337"/>
                    </a:lnTo>
                    <a:lnTo>
                      <a:pt x="80" y="313"/>
                    </a:lnTo>
                    <a:lnTo>
                      <a:pt x="48" y="290"/>
                    </a:lnTo>
                    <a:lnTo>
                      <a:pt x="39" y="268"/>
                    </a:lnTo>
                    <a:lnTo>
                      <a:pt x="31" y="245"/>
                    </a:lnTo>
                    <a:lnTo>
                      <a:pt x="43" y="218"/>
                    </a:lnTo>
                    <a:lnTo>
                      <a:pt x="57" y="190"/>
                    </a:lnTo>
                    <a:lnTo>
                      <a:pt x="76" y="176"/>
                    </a:lnTo>
                    <a:lnTo>
                      <a:pt x="96" y="163"/>
                    </a:lnTo>
                    <a:lnTo>
                      <a:pt x="158" y="163"/>
                    </a:lnTo>
                    <a:lnTo>
                      <a:pt x="221" y="177"/>
                    </a:lnTo>
                    <a:cubicBezTo>
                      <a:pt x="256" y="184"/>
                      <a:pt x="295" y="195"/>
                      <a:pt x="307" y="201"/>
                    </a:cubicBezTo>
                    <a:lnTo>
                      <a:pt x="329" y="210"/>
                    </a:lnTo>
                    <a:lnTo>
                      <a:pt x="329" y="255"/>
                    </a:lnTo>
                    <a:lnTo>
                      <a:pt x="346" y="268"/>
                    </a:lnTo>
                    <a:cubicBezTo>
                      <a:pt x="354" y="275"/>
                      <a:pt x="369" y="292"/>
                      <a:pt x="378" y="307"/>
                    </a:cubicBezTo>
                    <a:lnTo>
                      <a:pt x="395" y="334"/>
                    </a:lnTo>
                    <a:lnTo>
                      <a:pt x="393" y="345"/>
                    </a:lnTo>
                    <a:lnTo>
                      <a:pt x="391" y="356"/>
                    </a:lnTo>
                    <a:lnTo>
                      <a:pt x="417" y="387"/>
                    </a:lnTo>
                    <a:lnTo>
                      <a:pt x="442" y="418"/>
                    </a:lnTo>
                    <a:lnTo>
                      <a:pt x="458" y="415"/>
                    </a:lnTo>
                    <a:lnTo>
                      <a:pt x="473" y="411"/>
                    </a:lnTo>
                    <a:lnTo>
                      <a:pt x="483" y="418"/>
                    </a:lnTo>
                    <a:lnTo>
                      <a:pt x="493" y="425"/>
                    </a:lnTo>
                    <a:lnTo>
                      <a:pt x="529" y="421"/>
                    </a:lnTo>
                    <a:lnTo>
                      <a:pt x="529" y="401"/>
                    </a:lnTo>
                    <a:lnTo>
                      <a:pt x="505" y="391"/>
                    </a:lnTo>
                    <a:cubicBezTo>
                      <a:pt x="492" y="386"/>
                      <a:pt x="477" y="379"/>
                      <a:pt x="470" y="377"/>
                    </a:cubicBezTo>
                    <a:lnTo>
                      <a:pt x="458" y="372"/>
                    </a:lnTo>
                    <a:lnTo>
                      <a:pt x="456" y="361"/>
                    </a:lnTo>
                    <a:lnTo>
                      <a:pt x="453" y="350"/>
                    </a:lnTo>
                    <a:lnTo>
                      <a:pt x="467" y="346"/>
                    </a:lnTo>
                    <a:lnTo>
                      <a:pt x="480" y="342"/>
                    </a:lnTo>
                    <a:lnTo>
                      <a:pt x="519" y="354"/>
                    </a:lnTo>
                    <a:lnTo>
                      <a:pt x="559" y="366"/>
                    </a:lnTo>
                    <a:lnTo>
                      <a:pt x="568" y="355"/>
                    </a:lnTo>
                    <a:lnTo>
                      <a:pt x="578" y="344"/>
                    </a:lnTo>
                    <a:lnTo>
                      <a:pt x="621" y="344"/>
                    </a:lnTo>
                    <a:lnTo>
                      <a:pt x="657" y="378"/>
                    </a:lnTo>
                    <a:cubicBezTo>
                      <a:pt x="677" y="397"/>
                      <a:pt x="701" y="423"/>
                      <a:pt x="710" y="435"/>
                    </a:cubicBezTo>
                    <a:lnTo>
                      <a:pt x="727" y="459"/>
                    </a:lnTo>
                    <a:lnTo>
                      <a:pt x="748" y="468"/>
                    </a:lnTo>
                    <a:cubicBezTo>
                      <a:pt x="760" y="473"/>
                      <a:pt x="773" y="477"/>
                      <a:pt x="778" y="477"/>
                    </a:cubicBezTo>
                    <a:lnTo>
                      <a:pt x="786" y="477"/>
                    </a:lnTo>
                    <a:lnTo>
                      <a:pt x="782" y="461"/>
                    </a:lnTo>
                    <a:lnTo>
                      <a:pt x="778" y="444"/>
                    </a:lnTo>
                    <a:lnTo>
                      <a:pt x="787" y="442"/>
                    </a:lnTo>
                    <a:lnTo>
                      <a:pt x="796" y="439"/>
                    </a:lnTo>
                    <a:lnTo>
                      <a:pt x="787" y="426"/>
                    </a:lnTo>
                    <a:lnTo>
                      <a:pt x="778" y="414"/>
                    </a:lnTo>
                    <a:lnTo>
                      <a:pt x="755" y="410"/>
                    </a:lnTo>
                    <a:lnTo>
                      <a:pt x="733" y="406"/>
                    </a:lnTo>
                    <a:lnTo>
                      <a:pt x="752" y="404"/>
                    </a:lnTo>
                    <a:cubicBezTo>
                      <a:pt x="763" y="403"/>
                      <a:pt x="779" y="402"/>
                      <a:pt x="787" y="403"/>
                    </a:cubicBezTo>
                    <a:cubicBezTo>
                      <a:pt x="796" y="404"/>
                      <a:pt x="813" y="409"/>
                      <a:pt x="826" y="414"/>
                    </a:cubicBezTo>
                    <a:lnTo>
                      <a:pt x="850" y="424"/>
                    </a:lnTo>
                    <a:lnTo>
                      <a:pt x="860" y="413"/>
                    </a:lnTo>
                    <a:cubicBezTo>
                      <a:pt x="866" y="406"/>
                      <a:pt x="870" y="397"/>
                      <a:pt x="870" y="393"/>
                    </a:cubicBezTo>
                    <a:lnTo>
                      <a:pt x="870" y="384"/>
                    </a:lnTo>
                    <a:lnTo>
                      <a:pt x="854" y="377"/>
                    </a:lnTo>
                    <a:cubicBezTo>
                      <a:pt x="846" y="373"/>
                      <a:pt x="833" y="362"/>
                      <a:pt x="825" y="353"/>
                    </a:cubicBezTo>
                    <a:lnTo>
                      <a:pt x="812" y="335"/>
                    </a:lnTo>
                    <a:lnTo>
                      <a:pt x="834" y="320"/>
                    </a:lnTo>
                    <a:lnTo>
                      <a:pt x="855" y="304"/>
                    </a:lnTo>
                    <a:lnTo>
                      <a:pt x="962" y="304"/>
                    </a:lnTo>
                    <a:lnTo>
                      <a:pt x="983" y="290"/>
                    </a:lnTo>
                    <a:cubicBezTo>
                      <a:pt x="994" y="282"/>
                      <a:pt x="1003" y="273"/>
                      <a:pt x="1003" y="270"/>
                    </a:cubicBezTo>
                    <a:cubicBezTo>
                      <a:pt x="1003" y="266"/>
                      <a:pt x="991" y="249"/>
                      <a:pt x="976" y="231"/>
                    </a:cubicBezTo>
                    <a:lnTo>
                      <a:pt x="948" y="198"/>
                    </a:lnTo>
                    <a:lnTo>
                      <a:pt x="917" y="181"/>
                    </a:lnTo>
                    <a:lnTo>
                      <a:pt x="886" y="163"/>
                    </a:lnTo>
                    <a:lnTo>
                      <a:pt x="895" y="147"/>
                    </a:lnTo>
                    <a:lnTo>
                      <a:pt x="903" y="131"/>
                    </a:lnTo>
                    <a:lnTo>
                      <a:pt x="894" y="117"/>
                    </a:lnTo>
                    <a:lnTo>
                      <a:pt x="885" y="103"/>
                    </a:lnTo>
                    <a:lnTo>
                      <a:pt x="847" y="103"/>
                    </a:lnTo>
                    <a:lnTo>
                      <a:pt x="836" y="117"/>
                    </a:lnTo>
                    <a:lnTo>
                      <a:pt x="825" y="131"/>
                    </a:lnTo>
                    <a:lnTo>
                      <a:pt x="819" y="123"/>
                    </a:lnTo>
                    <a:lnTo>
                      <a:pt x="813" y="115"/>
                    </a:lnTo>
                    <a:lnTo>
                      <a:pt x="785" y="119"/>
                    </a:lnTo>
                    <a:lnTo>
                      <a:pt x="757" y="123"/>
                    </a:lnTo>
                    <a:lnTo>
                      <a:pt x="647" y="32"/>
                    </a:lnTo>
                    <a:lnTo>
                      <a:pt x="568" y="0"/>
                    </a:lnTo>
                    <a:lnTo>
                      <a:pt x="525" y="0"/>
                    </a:lnTo>
                    <a:lnTo>
                      <a:pt x="481" y="1"/>
                    </a:lnTo>
                    <a:lnTo>
                      <a:pt x="439" y="20"/>
                    </a:lnTo>
                    <a:lnTo>
                      <a:pt x="398" y="39"/>
                    </a:lnTo>
                    <a:lnTo>
                      <a:pt x="371" y="65"/>
                    </a:lnTo>
                    <a:lnTo>
                      <a:pt x="345" y="92"/>
                    </a:lnTo>
                    <a:lnTo>
                      <a:pt x="340" y="116"/>
                    </a:lnTo>
                    <a:cubicBezTo>
                      <a:pt x="337" y="129"/>
                      <a:pt x="333" y="142"/>
                      <a:pt x="332" y="144"/>
                    </a:cubicBezTo>
                    <a:lnTo>
                      <a:pt x="329" y="148"/>
                    </a:lnTo>
                    <a:lnTo>
                      <a:pt x="284" y="139"/>
                    </a:lnTo>
                    <a:cubicBezTo>
                      <a:pt x="259" y="134"/>
                      <a:pt x="216" y="127"/>
                      <a:pt x="189" y="122"/>
                    </a:cubicBezTo>
                    <a:lnTo>
                      <a:pt x="139" y="115"/>
                    </a:lnTo>
                    <a:lnTo>
                      <a:pt x="107" y="123"/>
                    </a:lnTo>
                    <a:lnTo>
                      <a:pt x="74" y="131"/>
                    </a:lnTo>
                    <a:lnTo>
                      <a:pt x="48" y="152"/>
                    </a:lnTo>
                    <a:cubicBezTo>
                      <a:pt x="34" y="164"/>
                      <a:pt x="17" y="181"/>
                      <a:pt x="11" y="191"/>
                    </a:cubicBezTo>
                    <a:lnTo>
                      <a:pt x="0" y="209"/>
                    </a:lnTo>
                    <a:lnTo>
                      <a:pt x="0" y="264"/>
                    </a:lnTo>
                    <a:lnTo>
                      <a:pt x="10" y="286"/>
                    </a:lnTo>
                    <a:lnTo>
                      <a:pt x="21" y="307"/>
                    </a:lnTo>
                    <a:lnTo>
                      <a:pt x="50" y="329"/>
                    </a:lnTo>
                    <a:cubicBezTo>
                      <a:pt x="66" y="341"/>
                      <a:pt x="92" y="356"/>
                      <a:pt x="109" y="363"/>
                    </a:cubicBezTo>
                    <a:lnTo>
                      <a:pt x="138" y="376"/>
                    </a:lnTo>
                    <a:lnTo>
                      <a:pt x="192" y="387"/>
                    </a:lnTo>
                    <a:cubicBezTo>
                      <a:pt x="221" y="393"/>
                      <a:pt x="257" y="402"/>
                      <a:pt x="272" y="408"/>
                    </a:cubicBezTo>
                    <a:lnTo>
                      <a:pt x="300" y="419"/>
                    </a:lnTo>
                    <a:lnTo>
                      <a:pt x="314" y="447"/>
                    </a:lnTo>
                    <a:cubicBezTo>
                      <a:pt x="322" y="462"/>
                      <a:pt x="329" y="481"/>
                      <a:pt x="329" y="489"/>
                    </a:cubicBezTo>
                    <a:lnTo>
                      <a:pt x="329" y="504"/>
                    </a:lnTo>
                    <a:lnTo>
                      <a:pt x="336" y="504"/>
                    </a:lnTo>
                  </a:path>
                </a:pathLst>
              </a:custGeom>
              <a:solidFill>
                <a:srgbClr val="ADADA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 name="Freeform 15"/>
              <p:cNvSpPr>
                <a:spLocks noChangeArrowheads="1"/>
              </p:cNvSpPr>
              <p:nvPr/>
            </p:nvSpPr>
            <p:spPr bwMode="auto">
              <a:xfrm>
                <a:off x="182" y="852"/>
                <a:ext cx="383" cy="187"/>
              </a:xfrm>
              <a:custGeom>
                <a:avLst/>
                <a:gdLst>
                  <a:gd name="T0" fmla="*/ 350 w 1010"/>
                  <a:gd name="T1" fmla="*/ 488 h 495"/>
                  <a:gd name="T2" fmla="*/ 331 w 1010"/>
                  <a:gd name="T3" fmla="*/ 416 h 495"/>
                  <a:gd name="T4" fmla="*/ 277 w 1010"/>
                  <a:gd name="T5" fmla="*/ 375 h 495"/>
                  <a:gd name="T6" fmla="*/ 179 w 1010"/>
                  <a:gd name="T7" fmla="*/ 354 h 495"/>
                  <a:gd name="T8" fmla="*/ 76 w 1010"/>
                  <a:gd name="T9" fmla="*/ 313 h 495"/>
                  <a:gd name="T10" fmla="*/ 42 w 1010"/>
                  <a:gd name="T11" fmla="*/ 277 h 495"/>
                  <a:gd name="T12" fmla="*/ 32 w 1010"/>
                  <a:gd name="T13" fmla="*/ 237 h 495"/>
                  <a:gd name="T14" fmla="*/ 55 w 1010"/>
                  <a:gd name="T15" fmla="*/ 190 h 495"/>
                  <a:gd name="T16" fmla="*/ 88 w 1010"/>
                  <a:gd name="T17" fmla="*/ 165 h 495"/>
                  <a:gd name="T18" fmla="*/ 147 w 1010"/>
                  <a:gd name="T19" fmla="*/ 157 h 495"/>
                  <a:gd name="T20" fmla="*/ 306 w 1010"/>
                  <a:gd name="T21" fmla="*/ 194 h 495"/>
                  <a:gd name="T22" fmla="*/ 331 w 1010"/>
                  <a:gd name="T23" fmla="*/ 246 h 495"/>
                  <a:gd name="T24" fmla="*/ 382 w 1010"/>
                  <a:gd name="T25" fmla="*/ 303 h 495"/>
                  <a:gd name="T26" fmla="*/ 393 w 1010"/>
                  <a:gd name="T27" fmla="*/ 353 h 495"/>
                  <a:gd name="T28" fmla="*/ 445 w 1010"/>
                  <a:gd name="T29" fmla="*/ 413 h 495"/>
                  <a:gd name="T30" fmla="*/ 486 w 1010"/>
                  <a:gd name="T31" fmla="*/ 406 h 495"/>
                  <a:gd name="T32" fmla="*/ 496 w 1010"/>
                  <a:gd name="T33" fmla="*/ 420 h 495"/>
                  <a:gd name="T34" fmla="*/ 527 w 1010"/>
                  <a:gd name="T35" fmla="*/ 413 h 495"/>
                  <a:gd name="T36" fmla="*/ 497 w 1010"/>
                  <a:gd name="T37" fmla="*/ 385 h 495"/>
                  <a:gd name="T38" fmla="*/ 447 w 1010"/>
                  <a:gd name="T39" fmla="*/ 355 h 495"/>
                  <a:gd name="T40" fmla="*/ 457 w 1010"/>
                  <a:gd name="T41" fmla="*/ 341 h 495"/>
                  <a:gd name="T42" fmla="*/ 530 w 1010"/>
                  <a:gd name="T43" fmla="*/ 351 h 495"/>
                  <a:gd name="T44" fmla="*/ 570 w 1010"/>
                  <a:gd name="T45" fmla="*/ 342 h 495"/>
                  <a:gd name="T46" fmla="*/ 612 w 1010"/>
                  <a:gd name="T47" fmla="*/ 333 h 495"/>
                  <a:gd name="T48" fmla="*/ 691 w 1010"/>
                  <a:gd name="T49" fmla="*/ 398 h 495"/>
                  <a:gd name="T50" fmla="*/ 772 w 1010"/>
                  <a:gd name="T51" fmla="*/ 474 h 495"/>
                  <a:gd name="T52" fmla="*/ 787 w 1010"/>
                  <a:gd name="T53" fmla="*/ 466 h 495"/>
                  <a:gd name="T54" fmla="*/ 777 w 1010"/>
                  <a:gd name="T55" fmla="*/ 445 h 495"/>
                  <a:gd name="T56" fmla="*/ 796 w 1010"/>
                  <a:gd name="T57" fmla="*/ 436 h 495"/>
                  <a:gd name="T58" fmla="*/ 787 w 1010"/>
                  <a:gd name="T59" fmla="*/ 415 h 495"/>
                  <a:gd name="T60" fmla="*/ 735 w 1010"/>
                  <a:gd name="T61" fmla="*/ 403 h 495"/>
                  <a:gd name="T62" fmla="*/ 785 w 1010"/>
                  <a:gd name="T63" fmla="*/ 393 h 495"/>
                  <a:gd name="T64" fmla="*/ 852 w 1010"/>
                  <a:gd name="T65" fmla="*/ 421 h 495"/>
                  <a:gd name="T66" fmla="*/ 872 w 1010"/>
                  <a:gd name="T67" fmla="*/ 393 h 495"/>
                  <a:gd name="T68" fmla="*/ 817 w 1010"/>
                  <a:gd name="T69" fmla="*/ 345 h 495"/>
                  <a:gd name="T70" fmla="*/ 849 w 1010"/>
                  <a:gd name="T71" fmla="*/ 301 h 495"/>
                  <a:gd name="T72" fmla="*/ 1009 w 1010"/>
                  <a:gd name="T73" fmla="*/ 269 h 495"/>
                  <a:gd name="T74" fmla="*/ 948 w 1010"/>
                  <a:gd name="T75" fmla="*/ 194 h 495"/>
                  <a:gd name="T76" fmla="*/ 890 w 1010"/>
                  <a:gd name="T77" fmla="*/ 165 h 495"/>
                  <a:gd name="T78" fmla="*/ 876 w 1010"/>
                  <a:gd name="T79" fmla="*/ 103 h 495"/>
                  <a:gd name="T80" fmla="*/ 826 w 1010"/>
                  <a:gd name="T81" fmla="*/ 127 h 495"/>
                  <a:gd name="T82" fmla="*/ 815 w 1010"/>
                  <a:gd name="T83" fmla="*/ 112 h 495"/>
                  <a:gd name="T84" fmla="*/ 708 w 1010"/>
                  <a:gd name="T85" fmla="*/ 77 h 495"/>
                  <a:gd name="T86" fmla="*/ 616 w 1010"/>
                  <a:gd name="T87" fmla="*/ 17 h 495"/>
                  <a:gd name="T88" fmla="*/ 485 w 1010"/>
                  <a:gd name="T89" fmla="*/ 0 h 495"/>
                  <a:gd name="T90" fmla="*/ 418 w 1010"/>
                  <a:gd name="T91" fmla="*/ 27 h 495"/>
                  <a:gd name="T92" fmla="*/ 345 w 1010"/>
                  <a:gd name="T93" fmla="*/ 109 h 495"/>
                  <a:gd name="T94" fmla="*/ 327 w 1010"/>
                  <a:gd name="T95" fmla="*/ 146 h 495"/>
                  <a:gd name="T96" fmla="*/ 176 w 1010"/>
                  <a:gd name="T97" fmla="*/ 118 h 495"/>
                  <a:gd name="T98" fmla="*/ 81 w 1010"/>
                  <a:gd name="T99" fmla="*/ 127 h 495"/>
                  <a:gd name="T100" fmla="*/ 16 w 1010"/>
                  <a:gd name="T101" fmla="*/ 189 h 495"/>
                  <a:gd name="T102" fmla="*/ 5 w 1010"/>
                  <a:gd name="T103" fmla="*/ 249 h 495"/>
                  <a:gd name="T104" fmla="*/ 26 w 1010"/>
                  <a:gd name="T105" fmla="*/ 301 h 495"/>
                  <a:gd name="T106" fmla="*/ 102 w 1010"/>
                  <a:gd name="T107" fmla="*/ 358 h 495"/>
                  <a:gd name="T108" fmla="*/ 232 w 1010"/>
                  <a:gd name="T109" fmla="*/ 391 h 495"/>
                  <a:gd name="T110" fmla="*/ 323 w 1010"/>
                  <a:gd name="T111" fmla="*/ 439 h 495"/>
                  <a:gd name="T112" fmla="*/ 333 w 1010"/>
                  <a:gd name="T113" fmla="*/ 49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10" h="495">
                    <a:moveTo>
                      <a:pt x="339" y="494"/>
                    </a:moveTo>
                    <a:cubicBezTo>
                      <a:pt x="343" y="494"/>
                      <a:pt x="348" y="492"/>
                      <a:pt x="350" y="488"/>
                    </a:cubicBezTo>
                    <a:lnTo>
                      <a:pt x="354" y="483"/>
                    </a:lnTo>
                    <a:lnTo>
                      <a:pt x="331" y="416"/>
                    </a:lnTo>
                    <a:lnTo>
                      <a:pt x="304" y="395"/>
                    </a:lnTo>
                    <a:lnTo>
                      <a:pt x="277" y="375"/>
                    </a:lnTo>
                    <a:lnTo>
                      <a:pt x="236" y="364"/>
                    </a:lnTo>
                    <a:cubicBezTo>
                      <a:pt x="213" y="359"/>
                      <a:pt x="188" y="354"/>
                      <a:pt x="179" y="354"/>
                    </a:cubicBezTo>
                    <a:lnTo>
                      <a:pt x="164" y="354"/>
                    </a:lnTo>
                    <a:lnTo>
                      <a:pt x="76" y="313"/>
                    </a:lnTo>
                    <a:lnTo>
                      <a:pt x="59" y="295"/>
                    </a:lnTo>
                    <a:lnTo>
                      <a:pt x="42" y="277"/>
                    </a:lnTo>
                    <a:lnTo>
                      <a:pt x="37" y="257"/>
                    </a:lnTo>
                    <a:lnTo>
                      <a:pt x="32" y="237"/>
                    </a:lnTo>
                    <a:lnTo>
                      <a:pt x="44" y="214"/>
                    </a:lnTo>
                    <a:lnTo>
                      <a:pt x="55" y="190"/>
                    </a:lnTo>
                    <a:lnTo>
                      <a:pt x="72" y="177"/>
                    </a:lnTo>
                    <a:lnTo>
                      <a:pt x="88" y="165"/>
                    </a:lnTo>
                    <a:lnTo>
                      <a:pt x="117" y="161"/>
                    </a:lnTo>
                    <a:lnTo>
                      <a:pt x="147" y="157"/>
                    </a:lnTo>
                    <a:lnTo>
                      <a:pt x="213" y="171"/>
                    </a:lnTo>
                    <a:cubicBezTo>
                      <a:pt x="250" y="179"/>
                      <a:pt x="291" y="189"/>
                      <a:pt x="306" y="194"/>
                    </a:cubicBezTo>
                    <a:lnTo>
                      <a:pt x="331" y="202"/>
                    </a:lnTo>
                    <a:lnTo>
                      <a:pt x="331" y="246"/>
                    </a:lnTo>
                    <a:lnTo>
                      <a:pt x="347" y="262"/>
                    </a:lnTo>
                    <a:cubicBezTo>
                      <a:pt x="355" y="270"/>
                      <a:pt x="371" y="289"/>
                      <a:pt x="382" y="303"/>
                    </a:cubicBezTo>
                    <a:lnTo>
                      <a:pt x="402" y="329"/>
                    </a:lnTo>
                    <a:lnTo>
                      <a:pt x="393" y="353"/>
                    </a:lnTo>
                    <a:lnTo>
                      <a:pt x="419" y="383"/>
                    </a:lnTo>
                    <a:lnTo>
                      <a:pt x="445" y="413"/>
                    </a:lnTo>
                    <a:lnTo>
                      <a:pt x="465" y="409"/>
                    </a:lnTo>
                    <a:lnTo>
                      <a:pt x="486" y="406"/>
                    </a:lnTo>
                    <a:lnTo>
                      <a:pt x="491" y="413"/>
                    </a:lnTo>
                    <a:lnTo>
                      <a:pt x="496" y="420"/>
                    </a:lnTo>
                    <a:lnTo>
                      <a:pt x="511" y="416"/>
                    </a:lnTo>
                    <a:lnTo>
                      <a:pt x="527" y="413"/>
                    </a:lnTo>
                    <a:lnTo>
                      <a:pt x="527" y="396"/>
                    </a:lnTo>
                    <a:lnTo>
                      <a:pt x="497" y="385"/>
                    </a:lnTo>
                    <a:cubicBezTo>
                      <a:pt x="481" y="380"/>
                      <a:pt x="463" y="371"/>
                      <a:pt x="457" y="365"/>
                    </a:cubicBezTo>
                    <a:lnTo>
                      <a:pt x="447" y="355"/>
                    </a:lnTo>
                    <a:lnTo>
                      <a:pt x="452" y="348"/>
                    </a:lnTo>
                    <a:lnTo>
                      <a:pt x="457" y="341"/>
                    </a:lnTo>
                    <a:lnTo>
                      <a:pt x="501" y="341"/>
                    </a:lnTo>
                    <a:lnTo>
                      <a:pt x="530" y="351"/>
                    </a:lnTo>
                    <a:lnTo>
                      <a:pt x="558" y="361"/>
                    </a:lnTo>
                    <a:lnTo>
                      <a:pt x="570" y="342"/>
                    </a:lnTo>
                    <a:lnTo>
                      <a:pt x="591" y="337"/>
                    </a:lnTo>
                    <a:lnTo>
                      <a:pt x="612" y="333"/>
                    </a:lnTo>
                    <a:lnTo>
                      <a:pt x="652" y="365"/>
                    </a:lnTo>
                    <a:lnTo>
                      <a:pt x="691" y="398"/>
                    </a:lnTo>
                    <a:lnTo>
                      <a:pt x="729" y="455"/>
                    </a:lnTo>
                    <a:lnTo>
                      <a:pt x="772" y="474"/>
                    </a:lnTo>
                    <a:lnTo>
                      <a:pt x="779" y="470"/>
                    </a:lnTo>
                    <a:lnTo>
                      <a:pt x="787" y="466"/>
                    </a:lnTo>
                    <a:lnTo>
                      <a:pt x="782" y="456"/>
                    </a:lnTo>
                    <a:lnTo>
                      <a:pt x="777" y="445"/>
                    </a:lnTo>
                    <a:lnTo>
                      <a:pt x="787" y="440"/>
                    </a:lnTo>
                    <a:lnTo>
                      <a:pt x="796" y="436"/>
                    </a:lnTo>
                    <a:lnTo>
                      <a:pt x="791" y="425"/>
                    </a:lnTo>
                    <a:lnTo>
                      <a:pt x="787" y="415"/>
                    </a:lnTo>
                    <a:lnTo>
                      <a:pt x="761" y="409"/>
                    </a:lnTo>
                    <a:lnTo>
                      <a:pt x="735" y="403"/>
                    </a:lnTo>
                    <a:lnTo>
                      <a:pt x="760" y="398"/>
                    </a:lnTo>
                    <a:lnTo>
                      <a:pt x="785" y="393"/>
                    </a:lnTo>
                    <a:lnTo>
                      <a:pt x="819" y="407"/>
                    </a:lnTo>
                    <a:lnTo>
                      <a:pt x="852" y="421"/>
                    </a:lnTo>
                    <a:lnTo>
                      <a:pt x="862" y="410"/>
                    </a:lnTo>
                    <a:cubicBezTo>
                      <a:pt x="868" y="403"/>
                      <a:pt x="872" y="396"/>
                      <a:pt x="872" y="393"/>
                    </a:cubicBezTo>
                    <a:cubicBezTo>
                      <a:pt x="872" y="390"/>
                      <a:pt x="860" y="378"/>
                      <a:pt x="845" y="367"/>
                    </a:cubicBezTo>
                    <a:lnTo>
                      <a:pt x="817" y="345"/>
                    </a:lnTo>
                    <a:lnTo>
                      <a:pt x="817" y="327"/>
                    </a:lnTo>
                    <a:lnTo>
                      <a:pt x="849" y="301"/>
                    </a:lnTo>
                    <a:lnTo>
                      <a:pt x="962" y="300"/>
                    </a:lnTo>
                    <a:lnTo>
                      <a:pt x="1009" y="269"/>
                    </a:lnTo>
                    <a:lnTo>
                      <a:pt x="979" y="231"/>
                    </a:lnTo>
                    <a:lnTo>
                      <a:pt x="948" y="194"/>
                    </a:lnTo>
                    <a:lnTo>
                      <a:pt x="919" y="179"/>
                    </a:lnTo>
                    <a:lnTo>
                      <a:pt x="890" y="165"/>
                    </a:lnTo>
                    <a:lnTo>
                      <a:pt x="897" y="107"/>
                    </a:lnTo>
                    <a:lnTo>
                      <a:pt x="876" y="103"/>
                    </a:lnTo>
                    <a:lnTo>
                      <a:pt x="854" y="98"/>
                    </a:lnTo>
                    <a:lnTo>
                      <a:pt x="826" y="127"/>
                    </a:lnTo>
                    <a:lnTo>
                      <a:pt x="821" y="119"/>
                    </a:lnTo>
                    <a:lnTo>
                      <a:pt x="815" y="112"/>
                    </a:lnTo>
                    <a:lnTo>
                      <a:pt x="759" y="120"/>
                    </a:lnTo>
                    <a:lnTo>
                      <a:pt x="708" y="77"/>
                    </a:lnTo>
                    <a:lnTo>
                      <a:pt x="656" y="35"/>
                    </a:lnTo>
                    <a:lnTo>
                      <a:pt x="616" y="17"/>
                    </a:lnTo>
                    <a:lnTo>
                      <a:pt x="575" y="0"/>
                    </a:lnTo>
                    <a:lnTo>
                      <a:pt x="485" y="0"/>
                    </a:lnTo>
                    <a:lnTo>
                      <a:pt x="451" y="14"/>
                    </a:lnTo>
                    <a:lnTo>
                      <a:pt x="418" y="27"/>
                    </a:lnTo>
                    <a:lnTo>
                      <a:pt x="355" y="82"/>
                    </a:lnTo>
                    <a:lnTo>
                      <a:pt x="345" y="109"/>
                    </a:lnTo>
                    <a:cubicBezTo>
                      <a:pt x="340" y="124"/>
                      <a:pt x="334" y="139"/>
                      <a:pt x="331" y="141"/>
                    </a:cubicBezTo>
                    <a:lnTo>
                      <a:pt x="327" y="146"/>
                    </a:lnTo>
                    <a:lnTo>
                      <a:pt x="268" y="134"/>
                    </a:lnTo>
                    <a:cubicBezTo>
                      <a:pt x="236" y="127"/>
                      <a:pt x="194" y="120"/>
                      <a:pt x="176" y="118"/>
                    </a:cubicBezTo>
                    <a:lnTo>
                      <a:pt x="142" y="113"/>
                    </a:lnTo>
                    <a:lnTo>
                      <a:pt x="81" y="127"/>
                    </a:lnTo>
                    <a:lnTo>
                      <a:pt x="32" y="162"/>
                    </a:lnTo>
                    <a:lnTo>
                      <a:pt x="16" y="189"/>
                    </a:lnTo>
                    <a:lnTo>
                      <a:pt x="0" y="216"/>
                    </a:lnTo>
                    <a:lnTo>
                      <a:pt x="5" y="249"/>
                    </a:lnTo>
                    <a:lnTo>
                      <a:pt x="9" y="281"/>
                    </a:lnTo>
                    <a:lnTo>
                      <a:pt x="26" y="301"/>
                    </a:lnTo>
                    <a:cubicBezTo>
                      <a:pt x="35" y="313"/>
                      <a:pt x="56" y="330"/>
                      <a:pt x="72" y="340"/>
                    </a:cubicBezTo>
                    <a:lnTo>
                      <a:pt x="102" y="358"/>
                    </a:lnTo>
                    <a:lnTo>
                      <a:pt x="144" y="369"/>
                    </a:lnTo>
                    <a:cubicBezTo>
                      <a:pt x="167" y="376"/>
                      <a:pt x="207" y="385"/>
                      <a:pt x="232" y="391"/>
                    </a:cubicBezTo>
                    <a:lnTo>
                      <a:pt x="278" y="402"/>
                    </a:lnTo>
                    <a:lnTo>
                      <a:pt x="323" y="439"/>
                    </a:lnTo>
                    <a:lnTo>
                      <a:pt x="328" y="467"/>
                    </a:lnTo>
                    <a:lnTo>
                      <a:pt x="333" y="494"/>
                    </a:lnTo>
                    <a:lnTo>
                      <a:pt x="339" y="494"/>
                    </a:lnTo>
                  </a:path>
                </a:pathLst>
              </a:custGeom>
              <a:solidFill>
                <a:srgbClr val="91919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 name="Freeform 16"/>
              <p:cNvSpPr>
                <a:spLocks noChangeArrowheads="1"/>
              </p:cNvSpPr>
              <p:nvPr/>
            </p:nvSpPr>
            <p:spPr bwMode="auto">
              <a:xfrm>
                <a:off x="182" y="852"/>
                <a:ext cx="381" cy="189"/>
              </a:xfrm>
              <a:custGeom>
                <a:avLst/>
                <a:gdLst>
                  <a:gd name="T0" fmla="*/ 347 w 1004"/>
                  <a:gd name="T1" fmla="*/ 498 h 499"/>
                  <a:gd name="T2" fmla="*/ 328 w 1004"/>
                  <a:gd name="T3" fmla="*/ 424 h 499"/>
                  <a:gd name="T4" fmla="*/ 286 w 1004"/>
                  <a:gd name="T5" fmla="*/ 386 h 499"/>
                  <a:gd name="T6" fmla="*/ 196 w 1004"/>
                  <a:gd name="T7" fmla="*/ 357 h 499"/>
                  <a:gd name="T8" fmla="*/ 100 w 1004"/>
                  <a:gd name="T9" fmla="*/ 326 h 499"/>
                  <a:gd name="T10" fmla="*/ 47 w 1004"/>
                  <a:gd name="T11" fmla="*/ 283 h 499"/>
                  <a:gd name="T12" fmla="*/ 31 w 1004"/>
                  <a:gd name="T13" fmla="*/ 248 h 499"/>
                  <a:gd name="T14" fmla="*/ 57 w 1004"/>
                  <a:gd name="T15" fmla="*/ 180 h 499"/>
                  <a:gd name="T16" fmla="*/ 117 w 1004"/>
                  <a:gd name="T17" fmla="*/ 160 h 499"/>
                  <a:gd name="T18" fmla="*/ 206 w 1004"/>
                  <a:gd name="T19" fmla="*/ 168 h 499"/>
                  <a:gd name="T20" fmla="*/ 329 w 1004"/>
                  <a:gd name="T21" fmla="*/ 202 h 499"/>
                  <a:gd name="T22" fmla="*/ 353 w 1004"/>
                  <a:gd name="T23" fmla="*/ 265 h 499"/>
                  <a:gd name="T24" fmla="*/ 376 w 1004"/>
                  <a:gd name="T25" fmla="*/ 297 h 499"/>
                  <a:gd name="T26" fmla="*/ 401 w 1004"/>
                  <a:gd name="T27" fmla="*/ 323 h 499"/>
                  <a:gd name="T28" fmla="*/ 449 w 1004"/>
                  <a:gd name="T29" fmla="*/ 414 h 499"/>
                  <a:gd name="T30" fmla="*/ 467 w 1004"/>
                  <a:gd name="T31" fmla="*/ 401 h 499"/>
                  <a:gd name="T32" fmla="*/ 496 w 1004"/>
                  <a:gd name="T33" fmla="*/ 419 h 499"/>
                  <a:gd name="T34" fmla="*/ 525 w 1004"/>
                  <a:gd name="T35" fmla="*/ 413 h 499"/>
                  <a:gd name="T36" fmla="*/ 499 w 1004"/>
                  <a:gd name="T37" fmla="*/ 388 h 499"/>
                  <a:gd name="T38" fmla="*/ 459 w 1004"/>
                  <a:gd name="T39" fmla="*/ 368 h 499"/>
                  <a:gd name="T40" fmla="*/ 451 w 1004"/>
                  <a:gd name="T41" fmla="*/ 347 h 499"/>
                  <a:gd name="T42" fmla="*/ 485 w 1004"/>
                  <a:gd name="T43" fmla="*/ 343 h 499"/>
                  <a:gd name="T44" fmla="*/ 559 w 1004"/>
                  <a:gd name="T45" fmla="*/ 356 h 499"/>
                  <a:gd name="T46" fmla="*/ 573 w 1004"/>
                  <a:gd name="T47" fmla="*/ 334 h 499"/>
                  <a:gd name="T48" fmla="*/ 654 w 1004"/>
                  <a:gd name="T49" fmla="*/ 368 h 499"/>
                  <a:gd name="T50" fmla="*/ 733 w 1004"/>
                  <a:gd name="T51" fmla="*/ 461 h 499"/>
                  <a:gd name="T52" fmla="*/ 769 w 1004"/>
                  <a:gd name="T53" fmla="*/ 474 h 499"/>
                  <a:gd name="T54" fmla="*/ 783 w 1004"/>
                  <a:gd name="T55" fmla="*/ 467 h 499"/>
                  <a:gd name="T56" fmla="*/ 774 w 1004"/>
                  <a:gd name="T57" fmla="*/ 448 h 499"/>
                  <a:gd name="T58" fmla="*/ 793 w 1004"/>
                  <a:gd name="T59" fmla="*/ 428 h 499"/>
                  <a:gd name="T60" fmla="*/ 758 w 1004"/>
                  <a:gd name="T61" fmla="*/ 408 h 499"/>
                  <a:gd name="T62" fmla="*/ 755 w 1004"/>
                  <a:gd name="T63" fmla="*/ 398 h 499"/>
                  <a:gd name="T64" fmla="*/ 808 w 1004"/>
                  <a:gd name="T65" fmla="*/ 401 h 499"/>
                  <a:gd name="T66" fmla="*/ 839 w 1004"/>
                  <a:gd name="T67" fmla="*/ 415 h 499"/>
                  <a:gd name="T68" fmla="*/ 861 w 1004"/>
                  <a:gd name="T69" fmla="*/ 407 h 499"/>
                  <a:gd name="T70" fmla="*/ 843 w 1004"/>
                  <a:gd name="T71" fmla="*/ 370 h 499"/>
                  <a:gd name="T72" fmla="*/ 815 w 1004"/>
                  <a:gd name="T73" fmla="*/ 321 h 499"/>
                  <a:gd name="T74" fmla="*/ 850 w 1004"/>
                  <a:gd name="T75" fmla="*/ 301 h 499"/>
                  <a:gd name="T76" fmla="*/ 972 w 1004"/>
                  <a:gd name="T77" fmla="*/ 289 h 499"/>
                  <a:gd name="T78" fmla="*/ 1003 w 1004"/>
                  <a:gd name="T79" fmla="*/ 261 h 499"/>
                  <a:gd name="T80" fmla="*/ 887 w 1004"/>
                  <a:gd name="T81" fmla="*/ 166 h 499"/>
                  <a:gd name="T82" fmla="*/ 896 w 1004"/>
                  <a:gd name="T83" fmla="*/ 120 h 499"/>
                  <a:gd name="T84" fmla="*/ 876 w 1004"/>
                  <a:gd name="T85" fmla="*/ 100 h 499"/>
                  <a:gd name="T86" fmla="*/ 828 w 1004"/>
                  <a:gd name="T87" fmla="*/ 126 h 499"/>
                  <a:gd name="T88" fmla="*/ 777 w 1004"/>
                  <a:gd name="T89" fmla="*/ 117 h 499"/>
                  <a:gd name="T90" fmla="*/ 710 w 1004"/>
                  <a:gd name="T91" fmla="*/ 81 h 499"/>
                  <a:gd name="T92" fmla="*/ 618 w 1004"/>
                  <a:gd name="T93" fmla="*/ 21 h 499"/>
                  <a:gd name="T94" fmla="*/ 485 w 1004"/>
                  <a:gd name="T95" fmla="*/ 0 h 499"/>
                  <a:gd name="T96" fmla="*/ 411 w 1004"/>
                  <a:gd name="T97" fmla="*/ 32 h 499"/>
                  <a:gd name="T98" fmla="*/ 346 w 1004"/>
                  <a:gd name="T99" fmla="*/ 91 h 499"/>
                  <a:gd name="T100" fmla="*/ 336 w 1004"/>
                  <a:gd name="T101" fmla="*/ 147 h 499"/>
                  <a:gd name="T102" fmla="*/ 274 w 1004"/>
                  <a:gd name="T103" fmla="*/ 137 h 499"/>
                  <a:gd name="T104" fmla="*/ 141 w 1004"/>
                  <a:gd name="T105" fmla="*/ 114 h 499"/>
                  <a:gd name="T106" fmla="*/ 66 w 1004"/>
                  <a:gd name="T107" fmla="*/ 133 h 499"/>
                  <a:gd name="T108" fmla="*/ 13 w 1004"/>
                  <a:gd name="T109" fmla="*/ 192 h 499"/>
                  <a:gd name="T110" fmla="*/ 0 w 1004"/>
                  <a:gd name="T111" fmla="*/ 229 h 499"/>
                  <a:gd name="T112" fmla="*/ 17 w 1004"/>
                  <a:gd name="T113" fmla="*/ 295 h 499"/>
                  <a:gd name="T114" fmla="*/ 77 w 1004"/>
                  <a:gd name="T115" fmla="*/ 346 h 499"/>
                  <a:gd name="T116" fmla="*/ 212 w 1004"/>
                  <a:gd name="T117" fmla="*/ 387 h 499"/>
                  <a:gd name="T118" fmla="*/ 314 w 1004"/>
                  <a:gd name="T119" fmla="*/ 430 h 499"/>
                  <a:gd name="T120" fmla="*/ 339 w 1004"/>
                  <a:gd name="T121" fmla="*/ 49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4" h="499">
                    <a:moveTo>
                      <a:pt x="339" y="491"/>
                    </a:moveTo>
                    <a:lnTo>
                      <a:pt x="347" y="498"/>
                    </a:lnTo>
                    <a:lnTo>
                      <a:pt x="343" y="470"/>
                    </a:lnTo>
                    <a:cubicBezTo>
                      <a:pt x="340" y="455"/>
                      <a:pt x="334" y="434"/>
                      <a:pt x="328" y="424"/>
                    </a:cubicBezTo>
                    <a:lnTo>
                      <a:pt x="317" y="405"/>
                    </a:lnTo>
                    <a:lnTo>
                      <a:pt x="286" y="386"/>
                    </a:lnTo>
                    <a:lnTo>
                      <a:pt x="255" y="367"/>
                    </a:lnTo>
                    <a:lnTo>
                      <a:pt x="196" y="357"/>
                    </a:lnTo>
                    <a:lnTo>
                      <a:pt x="138" y="347"/>
                    </a:lnTo>
                    <a:lnTo>
                      <a:pt x="100" y="326"/>
                    </a:lnTo>
                    <a:lnTo>
                      <a:pt x="62" y="305"/>
                    </a:lnTo>
                    <a:lnTo>
                      <a:pt x="47" y="283"/>
                    </a:lnTo>
                    <a:lnTo>
                      <a:pt x="31" y="262"/>
                    </a:lnTo>
                    <a:lnTo>
                      <a:pt x="31" y="248"/>
                    </a:lnTo>
                    <a:cubicBezTo>
                      <a:pt x="31" y="240"/>
                      <a:pt x="37" y="222"/>
                      <a:pt x="44" y="207"/>
                    </a:cubicBezTo>
                    <a:lnTo>
                      <a:pt x="57" y="180"/>
                    </a:lnTo>
                    <a:lnTo>
                      <a:pt x="73" y="172"/>
                    </a:lnTo>
                    <a:cubicBezTo>
                      <a:pt x="82" y="168"/>
                      <a:pt x="102" y="162"/>
                      <a:pt x="117" y="160"/>
                    </a:cubicBezTo>
                    <a:lnTo>
                      <a:pt x="143" y="154"/>
                    </a:lnTo>
                    <a:lnTo>
                      <a:pt x="206" y="168"/>
                    </a:lnTo>
                    <a:cubicBezTo>
                      <a:pt x="240" y="175"/>
                      <a:pt x="282" y="185"/>
                      <a:pt x="299" y="191"/>
                    </a:cubicBezTo>
                    <a:lnTo>
                      <a:pt x="329" y="202"/>
                    </a:lnTo>
                    <a:lnTo>
                      <a:pt x="329" y="242"/>
                    </a:lnTo>
                    <a:lnTo>
                      <a:pt x="353" y="265"/>
                    </a:lnTo>
                    <a:lnTo>
                      <a:pt x="376" y="288"/>
                    </a:lnTo>
                    <a:lnTo>
                      <a:pt x="376" y="297"/>
                    </a:lnTo>
                    <a:cubicBezTo>
                      <a:pt x="376" y="302"/>
                      <a:pt x="382" y="309"/>
                      <a:pt x="388" y="314"/>
                    </a:cubicBezTo>
                    <a:lnTo>
                      <a:pt x="401" y="323"/>
                    </a:lnTo>
                    <a:lnTo>
                      <a:pt x="392" y="352"/>
                    </a:lnTo>
                    <a:lnTo>
                      <a:pt x="449" y="414"/>
                    </a:lnTo>
                    <a:lnTo>
                      <a:pt x="458" y="408"/>
                    </a:lnTo>
                    <a:lnTo>
                      <a:pt x="467" y="401"/>
                    </a:lnTo>
                    <a:lnTo>
                      <a:pt x="482" y="410"/>
                    </a:lnTo>
                    <a:lnTo>
                      <a:pt x="496" y="419"/>
                    </a:lnTo>
                    <a:lnTo>
                      <a:pt x="511" y="416"/>
                    </a:lnTo>
                    <a:lnTo>
                      <a:pt x="525" y="413"/>
                    </a:lnTo>
                    <a:lnTo>
                      <a:pt x="525" y="395"/>
                    </a:lnTo>
                    <a:lnTo>
                      <a:pt x="499" y="388"/>
                    </a:lnTo>
                    <a:lnTo>
                      <a:pt x="472" y="380"/>
                    </a:lnTo>
                    <a:lnTo>
                      <a:pt x="459" y="368"/>
                    </a:lnTo>
                    <a:lnTo>
                      <a:pt x="445" y="355"/>
                    </a:lnTo>
                    <a:lnTo>
                      <a:pt x="451" y="347"/>
                    </a:lnTo>
                    <a:lnTo>
                      <a:pt x="456" y="340"/>
                    </a:lnTo>
                    <a:lnTo>
                      <a:pt x="485" y="343"/>
                    </a:lnTo>
                    <a:cubicBezTo>
                      <a:pt x="500" y="345"/>
                      <a:pt x="524" y="349"/>
                      <a:pt x="536" y="351"/>
                    </a:cubicBezTo>
                    <a:lnTo>
                      <a:pt x="559" y="356"/>
                    </a:lnTo>
                    <a:lnTo>
                      <a:pt x="566" y="345"/>
                    </a:lnTo>
                    <a:lnTo>
                      <a:pt x="573" y="334"/>
                    </a:lnTo>
                    <a:lnTo>
                      <a:pt x="612" y="334"/>
                    </a:lnTo>
                    <a:lnTo>
                      <a:pt x="654" y="368"/>
                    </a:lnTo>
                    <a:lnTo>
                      <a:pt x="696" y="401"/>
                    </a:lnTo>
                    <a:lnTo>
                      <a:pt x="733" y="461"/>
                    </a:lnTo>
                    <a:lnTo>
                      <a:pt x="759" y="461"/>
                    </a:lnTo>
                    <a:lnTo>
                      <a:pt x="769" y="474"/>
                    </a:lnTo>
                    <a:lnTo>
                      <a:pt x="776" y="471"/>
                    </a:lnTo>
                    <a:lnTo>
                      <a:pt x="783" y="467"/>
                    </a:lnTo>
                    <a:lnTo>
                      <a:pt x="779" y="457"/>
                    </a:lnTo>
                    <a:lnTo>
                      <a:pt x="774" y="448"/>
                    </a:lnTo>
                    <a:lnTo>
                      <a:pt x="784" y="438"/>
                    </a:lnTo>
                    <a:lnTo>
                      <a:pt x="793" y="428"/>
                    </a:lnTo>
                    <a:lnTo>
                      <a:pt x="788" y="421"/>
                    </a:lnTo>
                    <a:cubicBezTo>
                      <a:pt x="785" y="417"/>
                      <a:pt x="772" y="412"/>
                      <a:pt x="758" y="408"/>
                    </a:cubicBezTo>
                    <a:lnTo>
                      <a:pt x="733" y="403"/>
                    </a:lnTo>
                    <a:lnTo>
                      <a:pt x="755" y="398"/>
                    </a:lnTo>
                    <a:lnTo>
                      <a:pt x="777" y="392"/>
                    </a:lnTo>
                    <a:lnTo>
                      <a:pt x="808" y="401"/>
                    </a:lnTo>
                    <a:lnTo>
                      <a:pt x="839" y="410"/>
                    </a:lnTo>
                    <a:lnTo>
                      <a:pt x="839" y="415"/>
                    </a:lnTo>
                    <a:cubicBezTo>
                      <a:pt x="839" y="418"/>
                      <a:pt x="841" y="421"/>
                      <a:pt x="845" y="421"/>
                    </a:cubicBezTo>
                    <a:cubicBezTo>
                      <a:pt x="848" y="421"/>
                      <a:pt x="855" y="414"/>
                      <a:pt x="861" y="407"/>
                    </a:cubicBezTo>
                    <a:lnTo>
                      <a:pt x="871" y="392"/>
                    </a:lnTo>
                    <a:lnTo>
                      <a:pt x="843" y="370"/>
                    </a:lnTo>
                    <a:lnTo>
                      <a:pt x="815" y="348"/>
                    </a:lnTo>
                    <a:lnTo>
                      <a:pt x="815" y="321"/>
                    </a:lnTo>
                    <a:lnTo>
                      <a:pt x="833" y="311"/>
                    </a:lnTo>
                    <a:lnTo>
                      <a:pt x="850" y="301"/>
                    </a:lnTo>
                    <a:lnTo>
                      <a:pt x="950" y="301"/>
                    </a:lnTo>
                    <a:lnTo>
                      <a:pt x="972" y="289"/>
                    </a:lnTo>
                    <a:cubicBezTo>
                      <a:pt x="985" y="283"/>
                      <a:pt x="997" y="274"/>
                      <a:pt x="999" y="269"/>
                    </a:cubicBezTo>
                    <a:lnTo>
                      <a:pt x="1003" y="261"/>
                    </a:lnTo>
                    <a:lnTo>
                      <a:pt x="939" y="192"/>
                    </a:lnTo>
                    <a:lnTo>
                      <a:pt x="887" y="166"/>
                    </a:lnTo>
                    <a:lnTo>
                      <a:pt x="891" y="143"/>
                    </a:lnTo>
                    <a:lnTo>
                      <a:pt x="896" y="120"/>
                    </a:lnTo>
                    <a:lnTo>
                      <a:pt x="886" y="110"/>
                    </a:lnTo>
                    <a:lnTo>
                      <a:pt x="876" y="100"/>
                    </a:lnTo>
                    <a:lnTo>
                      <a:pt x="847" y="100"/>
                    </a:lnTo>
                    <a:lnTo>
                      <a:pt x="828" y="126"/>
                    </a:lnTo>
                    <a:lnTo>
                      <a:pt x="798" y="113"/>
                    </a:lnTo>
                    <a:lnTo>
                      <a:pt x="777" y="117"/>
                    </a:lnTo>
                    <a:lnTo>
                      <a:pt x="755" y="121"/>
                    </a:lnTo>
                    <a:lnTo>
                      <a:pt x="710" y="81"/>
                    </a:lnTo>
                    <a:lnTo>
                      <a:pt x="666" y="42"/>
                    </a:lnTo>
                    <a:lnTo>
                      <a:pt x="618" y="21"/>
                    </a:lnTo>
                    <a:lnTo>
                      <a:pt x="570" y="0"/>
                    </a:lnTo>
                    <a:lnTo>
                      <a:pt x="485" y="0"/>
                    </a:lnTo>
                    <a:lnTo>
                      <a:pt x="448" y="16"/>
                    </a:lnTo>
                    <a:lnTo>
                      <a:pt x="411" y="32"/>
                    </a:lnTo>
                    <a:lnTo>
                      <a:pt x="379" y="62"/>
                    </a:lnTo>
                    <a:lnTo>
                      <a:pt x="346" y="91"/>
                    </a:lnTo>
                    <a:lnTo>
                      <a:pt x="341" y="119"/>
                    </a:lnTo>
                    <a:lnTo>
                      <a:pt x="336" y="147"/>
                    </a:lnTo>
                    <a:lnTo>
                      <a:pt x="326" y="147"/>
                    </a:lnTo>
                    <a:cubicBezTo>
                      <a:pt x="321" y="147"/>
                      <a:pt x="298" y="142"/>
                      <a:pt x="274" y="137"/>
                    </a:cubicBezTo>
                    <a:cubicBezTo>
                      <a:pt x="250" y="131"/>
                      <a:pt x="211" y="124"/>
                      <a:pt x="186" y="120"/>
                    </a:cubicBezTo>
                    <a:lnTo>
                      <a:pt x="141" y="114"/>
                    </a:lnTo>
                    <a:lnTo>
                      <a:pt x="103" y="124"/>
                    </a:lnTo>
                    <a:lnTo>
                      <a:pt x="66" y="133"/>
                    </a:lnTo>
                    <a:lnTo>
                      <a:pt x="45" y="152"/>
                    </a:lnTo>
                    <a:cubicBezTo>
                      <a:pt x="34" y="162"/>
                      <a:pt x="20" y="180"/>
                      <a:pt x="13" y="192"/>
                    </a:cubicBezTo>
                    <a:lnTo>
                      <a:pt x="0" y="213"/>
                    </a:lnTo>
                    <a:lnTo>
                      <a:pt x="0" y="229"/>
                    </a:lnTo>
                    <a:cubicBezTo>
                      <a:pt x="0" y="237"/>
                      <a:pt x="4" y="255"/>
                      <a:pt x="8" y="269"/>
                    </a:cubicBezTo>
                    <a:lnTo>
                      <a:pt x="17" y="295"/>
                    </a:lnTo>
                    <a:lnTo>
                      <a:pt x="47" y="321"/>
                    </a:lnTo>
                    <a:lnTo>
                      <a:pt x="77" y="346"/>
                    </a:lnTo>
                    <a:lnTo>
                      <a:pt x="112" y="360"/>
                    </a:lnTo>
                    <a:cubicBezTo>
                      <a:pt x="132" y="367"/>
                      <a:pt x="177" y="379"/>
                      <a:pt x="212" y="387"/>
                    </a:cubicBezTo>
                    <a:lnTo>
                      <a:pt x="277" y="401"/>
                    </a:lnTo>
                    <a:lnTo>
                      <a:pt x="314" y="430"/>
                    </a:lnTo>
                    <a:lnTo>
                      <a:pt x="323" y="457"/>
                    </a:lnTo>
                    <a:cubicBezTo>
                      <a:pt x="328" y="472"/>
                      <a:pt x="335" y="487"/>
                      <a:pt x="339" y="491"/>
                    </a:cubicBezTo>
                  </a:path>
                </a:pathLst>
              </a:custGeom>
              <a:solidFill>
                <a:srgbClr val="70707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 name="Freeform 17"/>
              <p:cNvSpPr>
                <a:spLocks noChangeArrowheads="1"/>
              </p:cNvSpPr>
              <p:nvPr/>
            </p:nvSpPr>
            <p:spPr bwMode="auto">
              <a:xfrm>
                <a:off x="182" y="852"/>
                <a:ext cx="380" cy="187"/>
              </a:xfrm>
              <a:custGeom>
                <a:avLst/>
                <a:gdLst>
                  <a:gd name="T0" fmla="*/ 346 w 1000"/>
                  <a:gd name="T1" fmla="*/ 495 h 496"/>
                  <a:gd name="T2" fmla="*/ 337 w 1000"/>
                  <a:gd name="T3" fmla="*/ 444 h 496"/>
                  <a:gd name="T4" fmla="*/ 299 w 1000"/>
                  <a:gd name="T5" fmla="*/ 394 h 496"/>
                  <a:gd name="T6" fmla="*/ 224 w 1000"/>
                  <a:gd name="T7" fmla="*/ 365 h 496"/>
                  <a:gd name="T8" fmla="*/ 101 w 1000"/>
                  <a:gd name="T9" fmla="*/ 327 h 496"/>
                  <a:gd name="T10" fmla="*/ 48 w 1000"/>
                  <a:gd name="T11" fmla="*/ 286 h 496"/>
                  <a:gd name="T12" fmla="*/ 32 w 1000"/>
                  <a:gd name="T13" fmla="*/ 227 h 496"/>
                  <a:gd name="T14" fmla="*/ 64 w 1000"/>
                  <a:gd name="T15" fmla="*/ 174 h 496"/>
                  <a:gd name="T16" fmla="*/ 116 w 1000"/>
                  <a:gd name="T17" fmla="*/ 158 h 496"/>
                  <a:gd name="T18" fmla="*/ 205 w 1000"/>
                  <a:gd name="T19" fmla="*/ 167 h 496"/>
                  <a:gd name="T20" fmla="*/ 330 w 1000"/>
                  <a:gd name="T21" fmla="*/ 202 h 496"/>
                  <a:gd name="T22" fmla="*/ 352 w 1000"/>
                  <a:gd name="T23" fmla="*/ 263 h 496"/>
                  <a:gd name="T24" fmla="*/ 407 w 1000"/>
                  <a:gd name="T25" fmla="*/ 332 h 496"/>
                  <a:gd name="T26" fmla="*/ 422 w 1000"/>
                  <a:gd name="T27" fmla="*/ 382 h 496"/>
                  <a:gd name="T28" fmla="*/ 461 w 1000"/>
                  <a:gd name="T29" fmla="*/ 399 h 496"/>
                  <a:gd name="T30" fmla="*/ 510 w 1000"/>
                  <a:gd name="T31" fmla="*/ 414 h 496"/>
                  <a:gd name="T32" fmla="*/ 526 w 1000"/>
                  <a:gd name="T33" fmla="*/ 408 h 496"/>
                  <a:gd name="T34" fmla="*/ 487 w 1000"/>
                  <a:gd name="T35" fmla="*/ 385 h 496"/>
                  <a:gd name="T36" fmla="*/ 457 w 1000"/>
                  <a:gd name="T37" fmla="*/ 367 h 496"/>
                  <a:gd name="T38" fmla="*/ 462 w 1000"/>
                  <a:gd name="T39" fmla="*/ 339 h 496"/>
                  <a:gd name="T40" fmla="*/ 544 w 1000"/>
                  <a:gd name="T41" fmla="*/ 351 h 496"/>
                  <a:gd name="T42" fmla="*/ 565 w 1000"/>
                  <a:gd name="T43" fmla="*/ 334 h 496"/>
                  <a:gd name="T44" fmla="*/ 661 w 1000"/>
                  <a:gd name="T45" fmla="*/ 372 h 496"/>
                  <a:gd name="T46" fmla="*/ 717 w 1000"/>
                  <a:gd name="T47" fmla="*/ 432 h 496"/>
                  <a:gd name="T48" fmla="*/ 754 w 1000"/>
                  <a:gd name="T49" fmla="*/ 464 h 496"/>
                  <a:gd name="T50" fmla="*/ 774 w 1000"/>
                  <a:gd name="T51" fmla="*/ 454 h 496"/>
                  <a:gd name="T52" fmla="*/ 779 w 1000"/>
                  <a:gd name="T53" fmla="*/ 436 h 496"/>
                  <a:gd name="T54" fmla="*/ 789 w 1000"/>
                  <a:gd name="T55" fmla="*/ 419 h 496"/>
                  <a:gd name="T56" fmla="*/ 734 w 1000"/>
                  <a:gd name="T57" fmla="*/ 402 h 496"/>
                  <a:gd name="T58" fmla="*/ 762 w 1000"/>
                  <a:gd name="T59" fmla="*/ 393 h 496"/>
                  <a:gd name="T60" fmla="*/ 837 w 1000"/>
                  <a:gd name="T61" fmla="*/ 408 h 496"/>
                  <a:gd name="T62" fmla="*/ 855 w 1000"/>
                  <a:gd name="T63" fmla="*/ 411 h 496"/>
                  <a:gd name="T64" fmla="*/ 863 w 1000"/>
                  <a:gd name="T65" fmla="*/ 381 h 496"/>
                  <a:gd name="T66" fmla="*/ 821 w 1000"/>
                  <a:gd name="T67" fmla="*/ 352 h 496"/>
                  <a:gd name="T68" fmla="*/ 823 w 1000"/>
                  <a:gd name="T69" fmla="*/ 320 h 496"/>
                  <a:gd name="T70" fmla="*/ 966 w 1000"/>
                  <a:gd name="T71" fmla="*/ 296 h 496"/>
                  <a:gd name="T72" fmla="*/ 999 w 1000"/>
                  <a:gd name="T73" fmla="*/ 268 h 496"/>
                  <a:gd name="T74" fmla="*/ 957 w 1000"/>
                  <a:gd name="T75" fmla="*/ 211 h 496"/>
                  <a:gd name="T76" fmla="*/ 909 w 1000"/>
                  <a:gd name="T77" fmla="*/ 176 h 496"/>
                  <a:gd name="T78" fmla="*/ 891 w 1000"/>
                  <a:gd name="T79" fmla="*/ 140 h 496"/>
                  <a:gd name="T80" fmla="*/ 854 w 1000"/>
                  <a:gd name="T81" fmla="*/ 97 h 496"/>
                  <a:gd name="T82" fmla="*/ 814 w 1000"/>
                  <a:gd name="T83" fmla="*/ 121 h 496"/>
                  <a:gd name="T84" fmla="*/ 778 w 1000"/>
                  <a:gd name="T85" fmla="*/ 118 h 496"/>
                  <a:gd name="T86" fmla="*/ 705 w 1000"/>
                  <a:gd name="T87" fmla="*/ 80 h 496"/>
                  <a:gd name="T88" fmla="*/ 562 w 1000"/>
                  <a:gd name="T89" fmla="*/ 0 h 496"/>
                  <a:gd name="T90" fmla="*/ 409 w 1000"/>
                  <a:gd name="T91" fmla="*/ 34 h 496"/>
                  <a:gd name="T92" fmla="*/ 348 w 1000"/>
                  <a:gd name="T93" fmla="*/ 93 h 496"/>
                  <a:gd name="T94" fmla="*/ 327 w 1000"/>
                  <a:gd name="T95" fmla="*/ 147 h 496"/>
                  <a:gd name="T96" fmla="*/ 185 w 1000"/>
                  <a:gd name="T97" fmla="*/ 119 h 496"/>
                  <a:gd name="T98" fmla="*/ 89 w 1000"/>
                  <a:gd name="T99" fmla="*/ 125 h 496"/>
                  <a:gd name="T100" fmla="*/ 34 w 1000"/>
                  <a:gd name="T101" fmla="*/ 161 h 496"/>
                  <a:gd name="T102" fmla="*/ 10 w 1000"/>
                  <a:gd name="T103" fmla="*/ 280 h 496"/>
                  <a:gd name="T104" fmla="*/ 64 w 1000"/>
                  <a:gd name="T105" fmla="*/ 333 h 496"/>
                  <a:gd name="T106" fmla="*/ 200 w 1000"/>
                  <a:gd name="T107" fmla="*/ 382 h 496"/>
                  <a:gd name="T108" fmla="*/ 281 w 1000"/>
                  <a:gd name="T109" fmla="*/ 405 h 496"/>
                  <a:gd name="T110" fmla="*/ 330 w 1000"/>
                  <a:gd name="T111" fmla="*/ 458 h 496"/>
                  <a:gd name="T112" fmla="*/ 330 w 1000"/>
                  <a:gd name="T113" fmla="*/ 48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0" h="496">
                    <a:moveTo>
                      <a:pt x="338" y="491"/>
                    </a:moveTo>
                    <a:lnTo>
                      <a:pt x="346" y="495"/>
                    </a:lnTo>
                    <a:lnTo>
                      <a:pt x="346" y="484"/>
                    </a:lnTo>
                    <a:cubicBezTo>
                      <a:pt x="346" y="479"/>
                      <a:pt x="342" y="460"/>
                      <a:pt x="337" y="444"/>
                    </a:cubicBezTo>
                    <a:lnTo>
                      <a:pt x="328" y="414"/>
                    </a:lnTo>
                    <a:lnTo>
                      <a:pt x="299" y="394"/>
                    </a:lnTo>
                    <a:lnTo>
                      <a:pt x="270" y="375"/>
                    </a:lnTo>
                    <a:lnTo>
                      <a:pt x="224" y="365"/>
                    </a:lnTo>
                    <a:cubicBezTo>
                      <a:pt x="198" y="359"/>
                      <a:pt x="168" y="353"/>
                      <a:pt x="157" y="351"/>
                    </a:cubicBezTo>
                    <a:cubicBezTo>
                      <a:pt x="147" y="349"/>
                      <a:pt x="121" y="338"/>
                      <a:pt x="101" y="327"/>
                    </a:cubicBezTo>
                    <a:lnTo>
                      <a:pt x="63" y="307"/>
                    </a:lnTo>
                    <a:lnTo>
                      <a:pt x="48" y="286"/>
                    </a:lnTo>
                    <a:lnTo>
                      <a:pt x="32" y="264"/>
                    </a:lnTo>
                    <a:lnTo>
                      <a:pt x="32" y="227"/>
                    </a:lnTo>
                    <a:lnTo>
                      <a:pt x="48" y="200"/>
                    </a:lnTo>
                    <a:lnTo>
                      <a:pt x="64" y="174"/>
                    </a:lnTo>
                    <a:lnTo>
                      <a:pt x="77" y="168"/>
                    </a:lnTo>
                    <a:cubicBezTo>
                      <a:pt x="85" y="165"/>
                      <a:pt x="103" y="160"/>
                      <a:pt x="116" y="158"/>
                    </a:cubicBezTo>
                    <a:lnTo>
                      <a:pt x="142" y="154"/>
                    </a:lnTo>
                    <a:lnTo>
                      <a:pt x="205" y="167"/>
                    </a:lnTo>
                    <a:cubicBezTo>
                      <a:pt x="241" y="175"/>
                      <a:pt x="283" y="185"/>
                      <a:pt x="300" y="191"/>
                    </a:cubicBezTo>
                    <a:lnTo>
                      <a:pt x="330" y="202"/>
                    </a:lnTo>
                    <a:lnTo>
                      <a:pt x="330" y="239"/>
                    </a:lnTo>
                    <a:lnTo>
                      <a:pt x="352" y="263"/>
                    </a:lnTo>
                    <a:cubicBezTo>
                      <a:pt x="364" y="276"/>
                      <a:pt x="381" y="297"/>
                      <a:pt x="390" y="310"/>
                    </a:cubicBezTo>
                    <a:lnTo>
                      <a:pt x="407" y="332"/>
                    </a:lnTo>
                    <a:lnTo>
                      <a:pt x="394" y="349"/>
                    </a:lnTo>
                    <a:lnTo>
                      <a:pt x="422" y="382"/>
                    </a:lnTo>
                    <a:lnTo>
                      <a:pt x="450" y="415"/>
                    </a:lnTo>
                    <a:lnTo>
                      <a:pt x="461" y="399"/>
                    </a:lnTo>
                    <a:lnTo>
                      <a:pt x="477" y="407"/>
                    </a:lnTo>
                    <a:cubicBezTo>
                      <a:pt x="486" y="411"/>
                      <a:pt x="501" y="414"/>
                      <a:pt x="510" y="414"/>
                    </a:cubicBezTo>
                    <a:lnTo>
                      <a:pt x="526" y="414"/>
                    </a:lnTo>
                    <a:lnTo>
                      <a:pt x="526" y="408"/>
                    </a:lnTo>
                    <a:cubicBezTo>
                      <a:pt x="526" y="405"/>
                      <a:pt x="522" y="399"/>
                      <a:pt x="516" y="396"/>
                    </a:cubicBezTo>
                    <a:cubicBezTo>
                      <a:pt x="511" y="392"/>
                      <a:pt x="498" y="388"/>
                      <a:pt x="487" y="385"/>
                    </a:cubicBezTo>
                    <a:lnTo>
                      <a:pt x="467" y="381"/>
                    </a:lnTo>
                    <a:lnTo>
                      <a:pt x="457" y="367"/>
                    </a:lnTo>
                    <a:lnTo>
                      <a:pt x="446" y="353"/>
                    </a:lnTo>
                    <a:lnTo>
                      <a:pt x="462" y="339"/>
                    </a:lnTo>
                    <a:lnTo>
                      <a:pt x="492" y="343"/>
                    </a:lnTo>
                    <a:cubicBezTo>
                      <a:pt x="508" y="345"/>
                      <a:pt x="532" y="349"/>
                      <a:pt x="544" y="351"/>
                    </a:cubicBezTo>
                    <a:lnTo>
                      <a:pt x="565" y="356"/>
                    </a:lnTo>
                    <a:lnTo>
                      <a:pt x="565" y="334"/>
                    </a:lnTo>
                    <a:lnTo>
                      <a:pt x="617" y="334"/>
                    </a:lnTo>
                    <a:lnTo>
                      <a:pt x="661" y="372"/>
                    </a:lnTo>
                    <a:lnTo>
                      <a:pt x="705" y="411"/>
                    </a:lnTo>
                    <a:lnTo>
                      <a:pt x="717" y="432"/>
                    </a:lnTo>
                    <a:lnTo>
                      <a:pt x="730" y="453"/>
                    </a:lnTo>
                    <a:lnTo>
                      <a:pt x="754" y="464"/>
                    </a:lnTo>
                    <a:lnTo>
                      <a:pt x="779" y="474"/>
                    </a:lnTo>
                    <a:lnTo>
                      <a:pt x="774" y="454"/>
                    </a:lnTo>
                    <a:lnTo>
                      <a:pt x="769" y="434"/>
                    </a:lnTo>
                    <a:lnTo>
                      <a:pt x="779" y="436"/>
                    </a:lnTo>
                    <a:lnTo>
                      <a:pt x="789" y="438"/>
                    </a:lnTo>
                    <a:lnTo>
                      <a:pt x="789" y="419"/>
                    </a:lnTo>
                    <a:lnTo>
                      <a:pt x="761" y="411"/>
                    </a:lnTo>
                    <a:lnTo>
                      <a:pt x="734" y="402"/>
                    </a:lnTo>
                    <a:lnTo>
                      <a:pt x="748" y="398"/>
                    </a:lnTo>
                    <a:lnTo>
                      <a:pt x="762" y="393"/>
                    </a:lnTo>
                    <a:lnTo>
                      <a:pt x="794" y="397"/>
                    </a:lnTo>
                    <a:cubicBezTo>
                      <a:pt x="813" y="399"/>
                      <a:pt x="832" y="405"/>
                      <a:pt x="837" y="408"/>
                    </a:cubicBezTo>
                    <a:lnTo>
                      <a:pt x="847" y="415"/>
                    </a:lnTo>
                    <a:lnTo>
                      <a:pt x="855" y="411"/>
                    </a:lnTo>
                    <a:lnTo>
                      <a:pt x="863" y="407"/>
                    </a:lnTo>
                    <a:lnTo>
                      <a:pt x="863" y="381"/>
                    </a:lnTo>
                    <a:lnTo>
                      <a:pt x="849" y="375"/>
                    </a:lnTo>
                    <a:cubicBezTo>
                      <a:pt x="841" y="371"/>
                      <a:pt x="828" y="361"/>
                      <a:pt x="821" y="352"/>
                    </a:cubicBezTo>
                    <a:lnTo>
                      <a:pt x="809" y="335"/>
                    </a:lnTo>
                    <a:lnTo>
                      <a:pt x="823" y="320"/>
                    </a:lnTo>
                    <a:lnTo>
                      <a:pt x="838" y="304"/>
                    </a:lnTo>
                    <a:lnTo>
                      <a:pt x="966" y="296"/>
                    </a:lnTo>
                    <a:lnTo>
                      <a:pt x="982" y="282"/>
                    </a:lnTo>
                    <a:lnTo>
                      <a:pt x="999" y="268"/>
                    </a:lnTo>
                    <a:lnTo>
                      <a:pt x="991" y="252"/>
                    </a:lnTo>
                    <a:cubicBezTo>
                      <a:pt x="986" y="243"/>
                      <a:pt x="971" y="225"/>
                      <a:pt x="957" y="211"/>
                    </a:cubicBezTo>
                    <a:lnTo>
                      <a:pt x="931" y="186"/>
                    </a:lnTo>
                    <a:lnTo>
                      <a:pt x="909" y="176"/>
                    </a:lnTo>
                    <a:lnTo>
                      <a:pt x="887" y="167"/>
                    </a:lnTo>
                    <a:lnTo>
                      <a:pt x="891" y="140"/>
                    </a:lnTo>
                    <a:lnTo>
                      <a:pt x="896" y="114"/>
                    </a:lnTo>
                    <a:lnTo>
                      <a:pt x="854" y="97"/>
                    </a:lnTo>
                    <a:lnTo>
                      <a:pt x="826" y="129"/>
                    </a:lnTo>
                    <a:lnTo>
                      <a:pt x="814" y="121"/>
                    </a:lnTo>
                    <a:lnTo>
                      <a:pt x="803" y="113"/>
                    </a:lnTo>
                    <a:lnTo>
                      <a:pt x="778" y="118"/>
                    </a:lnTo>
                    <a:lnTo>
                      <a:pt x="754" y="122"/>
                    </a:lnTo>
                    <a:lnTo>
                      <a:pt x="705" y="80"/>
                    </a:lnTo>
                    <a:lnTo>
                      <a:pt x="656" y="38"/>
                    </a:lnTo>
                    <a:lnTo>
                      <a:pt x="562" y="0"/>
                    </a:lnTo>
                    <a:lnTo>
                      <a:pt x="490" y="0"/>
                    </a:lnTo>
                    <a:lnTo>
                      <a:pt x="409" y="34"/>
                    </a:lnTo>
                    <a:lnTo>
                      <a:pt x="378" y="64"/>
                    </a:lnTo>
                    <a:lnTo>
                      <a:pt x="348" y="93"/>
                    </a:lnTo>
                    <a:lnTo>
                      <a:pt x="338" y="147"/>
                    </a:lnTo>
                    <a:lnTo>
                      <a:pt x="327" y="147"/>
                    </a:lnTo>
                    <a:cubicBezTo>
                      <a:pt x="321" y="147"/>
                      <a:pt x="287" y="140"/>
                      <a:pt x="251" y="133"/>
                    </a:cubicBezTo>
                    <a:lnTo>
                      <a:pt x="185" y="119"/>
                    </a:lnTo>
                    <a:lnTo>
                      <a:pt x="137" y="122"/>
                    </a:lnTo>
                    <a:lnTo>
                      <a:pt x="89" y="125"/>
                    </a:lnTo>
                    <a:lnTo>
                      <a:pt x="61" y="143"/>
                    </a:lnTo>
                    <a:lnTo>
                      <a:pt x="34" y="161"/>
                    </a:lnTo>
                    <a:lnTo>
                      <a:pt x="0" y="222"/>
                    </a:lnTo>
                    <a:lnTo>
                      <a:pt x="10" y="280"/>
                    </a:lnTo>
                    <a:lnTo>
                      <a:pt x="28" y="300"/>
                    </a:lnTo>
                    <a:cubicBezTo>
                      <a:pt x="38" y="311"/>
                      <a:pt x="54" y="326"/>
                      <a:pt x="64" y="333"/>
                    </a:cubicBezTo>
                    <a:cubicBezTo>
                      <a:pt x="75" y="340"/>
                      <a:pt x="95" y="351"/>
                      <a:pt x="110" y="357"/>
                    </a:cubicBezTo>
                    <a:cubicBezTo>
                      <a:pt x="125" y="364"/>
                      <a:pt x="165" y="375"/>
                      <a:pt x="200" y="382"/>
                    </a:cubicBezTo>
                    <a:lnTo>
                      <a:pt x="263" y="395"/>
                    </a:lnTo>
                    <a:lnTo>
                      <a:pt x="281" y="405"/>
                    </a:lnTo>
                    <a:cubicBezTo>
                      <a:pt x="291" y="410"/>
                      <a:pt x="306" y="425"/>
                      <a:pt x="315" y="436"/>
                    </a:cubicBezTo>
                    <a:lnTo>
                      <a:pt x="330" y="458"/>
                    </a:lnTo>
                    <a:lnTo>
                      <a:pt x="330" y="472"/>
                    </a:lnTo>
                    <a:lnTo>
                      <a:pt x="330" y="487"/>
                    </a:lnTo>
                    <a:lnTo>
                      <a:pt x="338" y="491"/>
                    </a:lnTo>
                  </a:path>
                </a:pathLst>
              </a:custGeom>
              <a:solidFill>
                <a:srgbClr val="4F4F4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 name="Freeform 18"/>
              <p:cNvSpPr>
                <a:spLocks noChangeArrowheads="1"/>
              </p:cNvSpPr>
              <p:nvPr/>
            </p:nvSpPr>
            <p:spPr bwMode="auto">
              <a:xfrm>
                <a:off x="182" y="850"/>
                <a:ext cx="378" cy="189"/>
              </a:xfrm>
              <a:custGeom>
                <a:avLst/>
                <a:gdLst>
                  <a:gd name="T0" fmla="*/ 346 w 997"/>
                  <a:gd name="T1" fmla="*/ 484 h 497"/>
                  <a:gd name="T2" fmla="*/ 321 w 997"/>
                  <a:gd name="T3" fmla="*/ 410 h 497"/>
                  <a:gd name="T4" fmla="*/ 250 w 997"/>
                  <a:gd name="T5" fmla="*/ 370 h 497"/>
                  <a:gd name="T6" fmla="*/ 162 w 997"/>
                  <a:gd name="T7" fmla="*/ 356 h 497"/>
                  <a:gd name="T8" fmla="*/ 79 w 997"/>
                  <a:gd name="T9" fmla="*/ 321 h 497"/>
                  <a:gd name="T10" fmla="*/ 38 w 997"/>
                  <a:gd name="T11" fmla="*/ 208 h 497"/>
                  <a:gd name="T12" fmla="*/ 69 w 997"/>
                  <a:gd name="T13" fmla="*/ 172 h 497"/>
                  <a:gd name="T14" fmla="*/ 133 w 997"/>
                  <a:gd name="T15" fmla="*/ 153 h 497"/>
                  <a:gd name="T16" fmla="*/ 300 w 997"/>
                  <a:gd name="T17" fmla="*/ 191 h 497"/>
                  <a:gd name="T18" fmla="*/ 332 w 997"/>
                  <a:gd name="T19" fmla="*/ 226 h 497"/>
                  <a:gd name="T20" fmla="*/ 355 w 997"/>
                  <a:gd name="T21" fmla="*/ 269 h 497"/>
                  <a:gd name="T22" fmla="*/ 404 w 997"/>
                  <a:gd name="T23" fmla="*/ 346 h 497"/>
                  <a:gd name="T24" fmla="*/ 444 w 997"/>
                  <a:gd name="T25" fmla="*/ 409 h 497"/>
                  <a:gd name="T26" fmla="*/ 487 w 997"/>
                  <a:gd name="T27" fmla="*/ 409 h 497"/>
                  <a:gd name="T28" fmla="*/ 502 w 997"/>
                  <a:gd name="T29" fmla="*/ 401 h 497"/>
                  <a:gd name="T30" fmla="*/ 526 w 997"/>
                  <a:gd name="T31" fmla="*/ 418 h 497"/>
                  <a:gd name="T32" fmla="*/ 491 w 997"/>
                  <a:gd name="T33" fmla="*/ 390 h 497"/>
                  <a:gd name="T34" fmla="*/ 448 w 997"/>
                  <a:gd name="T35" fmla="*/ 363 h 497"/>
                  <a:gd name="T36" fmla="*/ 479 w 997"/>
                  <a:gd name="T37" fmla="*/ 341 h 497"/>
                  <a:gd name="T38" fmla="*/ 544 w 997"/>
                  <a:gd name="T39" fmla="*/ 353 h 497"/>
                  <a:gd name="T40" fmla="*/ 565 w 997"/>
                  <a:gd name="T41" fmla="*/ 336 h 497"/>
                  <a:gd name="T42" fmla="*/ 661 w 997"/>
                  <a:gd name="T43" fmla="*/ 373 h 497"/>
                  <a:gd name="T44" fmla="*/ 734 w 997"/>
                  <a:gd name="T45" fmla="*/ 460 h 497"/>
                  <a:gd name="T46" fmla="*/ 744 w 997"/>
                  <a:gd name="T47" fmla="*/ 453 h 497"/>
                  <a:gd name="T48" fmla="*/ 779 w 997"/>
                  <a:gd name="T49" fmla="*/ 480 h 497"/>
                  <a:gd name="T50" fmla="*/ 769 w 997"/>
                  <a:gd name="T51" fmla="*/ 436 h 497"/>
                  <a:gd name="T52" fmla="*/ 776 w 997"/>
                  <a:gd name="T53" fmla="*/ 417 h 497"/>
                  <a:gd name="T54" fmla="*/ 737 w 997"/>
                  <a:gd name="T55" fmla="*/ 413 h 497"/>
                  <a:gd name="T56" fmla="*/ 734 w 997"/>
                  <a:gd name="T57" fmla="*/ 400 h 497"/>
                  <a:gd name="T58" fmla="*/ 850 w 997"/>
                  <a:gd name="T59" fmla="*/ 416 h 497"/>
                  <a:gd name="T60" fmla="*/ 863 w 997"/>
                  <a:gd name="T61" fmla="*/ 392 h 497"/>
                  <a:gd name="T62" fmla="*/ 844 w 997"/>
                  <a:gd name="T63" fmla="*/ 374 h 497"/>
                  <a:gd name="T64" fmla="*/ 808 w 997"/>
                  <a:gd name="T65" fmla="*/ 337 h 497"/>
                  <a:gd name="T66" fmla="*/ 845 w 997"/>
                  <a:gd name="T67" fmla="*/ 300 h 497"/>
                  <a:gd name="T68" fmla="*/ 964 w 997"/>
                  <a:gd name="T69" fmla="*/ 299 h 497"/>
                  <a:gd name="T70" fmla="*/ 996 w 997"/>
                  <a:gd name="T71" fmla="*/ 269 h 497"/>
                  <a:gd name="T72" fmla="*/ 948 w 997"/>
                  <a:gd name="T73" fmla="*/ 201 h 497"/>
                  <a:gd name="T74" fmla="*/ 887 w 997"/>
                  <a:gd name="T75" fmla="*/ 169 h 497"/>
                  <a:gd name="T76" fmla="*/ 897 w 997"/>
                  <a:gd name="T77" fmla="*/ 115 h 497"/>
                  <a:gd name="T78" fmla="*/ 859 w 997"/>
                  <a:gd name="T79" fmla="*/ 104 h 497"/>
                  <a:gd name="T80" fmla="*/ 840 w 997"/>
                  <a:gd name="T81" fmla="*/ 123 h 497"/>
                  <a:gd name="T82" fmla="*/ 813 w 997"/>
                  <a:gd name="T83" fmla="*/ 125 h 497"/>
                  <a:gd name="T84" fmla="*/ 778 w 997"/>
                  <a:gd name="T85" fmla="*/ 122 h 497"/>
                  <a:gd name="T86" fmla="*/ 702 w 997"/>
                  <a:gd name="T87" fmla="*/ 82 h 497"/>
                  <a:gd name="T88" fmla="*/ 600 w 997"/>
                  <a:gd name="T89" fmla="*/ 17 h 497"/>
                  <a:gd name="T90" fmla="*/ 513 w 997"/>
                  <a:gd name="T91" fmla="*/ 4 h 497"/>
                  <a:gd name="T92" fmla="*/ 434 w 997"/>
                  <a:gd name="T93" fmla="*/ 27 h 497"/>
                  <a:gd name="T94" fmla="*/ 372 w 997"/>
                  <a:gd name="T95" fmla="*/ 73 h 497"/>
                  <a:gd name="T96" fmla="*/ 343 w 997"/>
                  <a:gd name="T97" fmla="*/ 127 h 497"/>
                  <a:gd name="T98" fmla="*/ 281 w 997"/>
                  <a:gd name="T99" fmla="*/ 142 h 497"/>
                  <a:gd name="T100" fmla="*/ 142 w 997"/>
                  <a:gd name="T101" fmla="*/ 120 h 497"/>
                  <a:gd name="T102" fmla="*/ 87 w 997"/>
                  <a:gd name="T103" fmla="*/ 129 h 497"/>
                  <a:gd name="T104" fmla="*/ 31 w 997"/>
                  <a:gd name="T105" fmla="*/ 171 h 497"/>
                  <a:gd name="T106" fmla="*/ 0 w 997"/>
                  <a:gd name="T107" fmla="*/ 223 h 497"/>
                  <a:gd name="T108" fmla="*/ 22 w 997"/>
                  <a:gd name="T109" fmla="*/ 291 h 497"/>
                  <a:gd name="T110" fmla="*/ 110 w 997"/>
                  <a:gd name="T111" fmla="*/ 357 h 497"/>
                  <a:gd name="T112" fmla="*/ 271 w 997"/>
                  <a:gd name="T113" fmla="*/ 398 h 497"/>
                  <a:gd name="T114" fmla="*/ 314 w 997"/>
                  <a:gd name="T115" fmla="*/ 426 h 497"/>
                  <a:gd name="T116" fmla="*/ 342 w 997"/>
                  <a:gd name="T117" fmla="*/ 49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97" h="497">
                    <a:moveTo>
                      <a:pt x="342" y="496"/>
                    </a:moveTo>
                    <a:cubicBezTo>
                      <a:pt x="344" y="496"/>
                      <a:pt x="346" y="491"/>
                      <a:pt x="346" y="484"/>
                    </a:cubicBezTo>
                    <a:cubicBezTo>
                      <a:pt x="346" y="477"/>
                      <a:pt x="340" y="458"/>
                      <a:pt x="333" y="441"/>
                    </a:cubicBezTo>
                    <a:lnTo>
                      <a:pt x="321" y="410"/>
                    </a:lnTo>
                    <a:lnTo>
                      <a:pt x="285" y="390"/>
                    </a:lnTo>
                    <a:lnTo>
                      <a:pt x="250" y="370"/>
                    </a:lnTo>
                    <a:lnTo>
                      <a:pt x="206" y="363"/>
                    </a:lnTo>
                    <a:lnTo>
                      <a:pt x="162" y="356"/>
                    </a:lnTo>
                    <a:lnTo>
                      <a:pt x="120" y="338"/>
                    </a:lnTo>
                    <a:lnTo>
                      <a:pt x="79" y="321"/>
                    </a:lnTo>
                    <a:lnTo>
                      <a:pt x="31" y="274"/>
                    </a:lnTo>
                    <a:lnTo>
                      <a:pt x="38" y="208"/>
                    </a:lnTo>
                    <a:lnTo>
                      <a:pt x="53" y="190"/>
                    </a:lnTo>
                    <a:lnTo>
                      <a:pt x="69" y="172"/>
                    </a:lnTo>
                    <a:lnTo>
                      <a:pt x="101" y="163"/>
                    </a:lnTo>
                    <a:lnTo>
                      <a:pt x="133" y="153"/>
                    </a:lnTo>
                    <a:lnTo>
                      <a:pt x="202" y="167"/>
                    </a:lnTo>
                    <a:cubicBezTo>
                      <a:pt x="240" y="175"/>
                      <a:pt x="284" y="186"/>
                      <a:pt x="300" y="191"/>
                    </a:cubicBezTo>
                    <a:lnTo>
                      <a:pt x="328" y="202"/>
                    </a:lnTo>
                    <a:lnTo>
                      <a:pt x="332" y="226"/>
                    </a:lnTo>
                    <a:lnTo>
                      <a:pt x="337" y="250"/>
                    </a:lnTo>
                    <a:lnTo>
                      <a:pt x="355" y="269"/>
                    </a:lnTo>
                    <a:cubicBezTo>
                      <a:pt x="365" y="279"/>
                      <a:pt x="380" y="298"/>
                      <a:pt x="388" y="310"/>
                    </a:cubicBezTo>
                    <a:cubicBezTo>
                      <a:pt x="396" y="323"/>
                      <a:pt x="403" y="339"/>
                      <a:pt x="404" y="346"/>
                    </a:cubicBezTo>
                    <a:lnTo>
                      <a:pt x="404" y="360"/>
                    </a:lnTo>
                    <a:lnTo>
                      <a:pt x="444" y="409"/>
                    </a:lnTo>
                    <a:lnTo>
                      <a:pt x="470" y="402"/>
                    </a:lnTo>
                    <a:lnTo>
                      <a:pt x="487" y="409"/>
                    </a:lnTo>
                    <a:lnTo>
                      <a:pt x="502" y="417"/>
                    </a:lnTo>
                    <a:lnTo>
                      <a:pt x="502" y="401"/>
                    </a:lnTo>
                    <a:lnTo>
                      <a:pt x="514" y="409"/>
                    </a:lnTo>
                    <a:lnTo>
                      <a:pt x="526" y="418"/>
                    </a:lnTo>
                    <a:lnTo>
                      <a:pt x="526" y="402"/>
                    </a:lnTo>
                    <a:lnTo>
                      <a:pt x="491" y="390"/>
                    </a:lnTo>
                    <a:lnTo>
                      <a:pt x="457" y="377"/>
                    </a:lnTo>
                    <a:lnTo>
                      <a:pt x="448" y="363"/>
                    </a:lnTo>
                    <a:lnTo>
                      <a:pt x="439" y="350"/>
                    </a:lnTo>
                    <a:lnTo>
                      <a:pt x="479" y="341"/>
                    </a:lnTo>
                    <a:lnTo>
                      <a:pt x="501" y="345"/>
                    </a:lnTo>
                    <a:cubicBezTo>
                      <a:pt x="512" y="347"/>
                      <a:pt x="532" y="351"/>
                      <a:pt x="544" y="353"/>
                    </a:cubicBezTo>
                    <a:lnTo>
                      <a:pt x="565" y="358"/>
                    </a:lnTo>
                    <a:lnTo>
                      <a:pt x="565" y="336"/>
                    </a:lnTo>
                    <a:lnTo>
                      <a:pt x="621" y="336"/>
                    </a:lnTo>
                    <a:lnTo>
                      <a:pt x="661" y="373"/>
                    </a:lnTo>
                    <a:cubicBezTo>
                      <a:pt x="684" y="394"/>
                      <a:pt x="710" y="422"/>
                      <a:pt x="718" y="435"/>
                    </a:cubicBezTo>
                    <a:lnTo>
                      <a:pt x="734" y="460"/>
                    </a:lnTo>
                    <a:lnTo>
                      <a:pt x="739" y="456"/>
                    </a:lnTo>
                    <a:lnTo>
                      <a:pt x="744" y="453"/>
                    </a:lnTo>
                    <a:lnTo>
                      <a:pt x="762" y="466"/>
                    </a:lnTo>
                    <a:lnTo>
                      <a:pt x="779" y="480"/>
                    </a:lnTo>
                    <a:lnTo>
                      <a:pt x="774" y="458"/>
                    </a:lnTo>
                    <a:lnTo>
                      <a:pt x="769" y="436"/>
                    </a:lnTo>
                    <a:lnTo>
                      <a:pt x="794" y="436"/>
                    </a:lnTo>
                    <a:lnTo>
                      <a:pt x="776" y="417"/>
                    </a:lnTo>
                    <a:lnTo>
                      <a:pt x="757" y="415"/>
                    </a:lnTo>
                    <a:lnTo>
                      <a:pt x="737" y="413"/>
                    </a:lnTo>
                    <a:lnTo>
                      <a:pt x="736" y="406"/>
                    </a:lnTo>
                    <a:lnTo>
                      <a:pt x="734" y="400"/>
                    </a:lnTo>
                    <a:lnTo>
                      <a:pt x="801" y="395"/>
                    </a:lnTo>
                    <a:lnTo>
                      <a:pt x="850" y="416"/>
                    </a:lnTo>
                    <a:lnTo>
                      <a:pt x="857" y="408"/>
                    </a:lnTo>
                    <a:cubicBezTo>
                      <a:pt x="860" y="403"/>
                      <a:pt x="863" y="396"/>
                      <a:pt x="863" y="392"/>
                    </a:cubicBezTo>
                    <a:lnTo>
                      <a:pt x="863" y="384"/>
                    </a:lnTo>
                    <a:lnTo>
                      <a:pt x="844" y="374"/>
                    </a:lnTo>
                    <a:cubicBezTo>
                      <a:pt x="833" y="368"/>
                      <a:pt x="821" y="357"/>
                      <a:pt x="816" y="350"/>
                    </a:cubicBezTo>
                    <a:lnTo>
                      <a:pt x="808" y="337"/>
                    </a:lnTo>
                    <a:lnTo>
                      <a:pt x="827" y="319"/>
                    </a:lnTo>
                    <a:lnTo>
                      <a:pt x="845" y="300"/>
                    </a:lnTo>
                    <a:lnTo>
                      <a:pt x="905" y="299"/>
                    </a:lnTo>
                    <a:lnTo>
                      <a:pt x="964" y="299"/>
                    </a:lnTo>
                    <a:lnTo>
                      <a:pt x="980" y="286"/>
                    </a:lnTo>
                    <a:cubicBezTo>
                      <a:pt x="989" y="280"/>
                      <a:pt x="996" y="271"/>
                      <a:pt x="996" y="269"/>
                    </a:cubicBezTo>
                    <a:cubicBezTo>
                      <a:pt x="996" y="266"/>
                      <a:pt x="986" y="249"/>
                      <a:pt x="972" y="232"/>
                    </a:cubicBezTo>
                    <a:lnTo>
                      <a:pt x="948" y="201"/>
                    </a:lnTo>
                    <a:lnTo>
                      <a:pt x="917" y="185"/>
                    </a:lnTo>
                    <a:lnTo>
                      <a:pt x="887" y="169"/>
                    </a:lnTo>
                    <a:lnTo>
                      <a:pt x="892" y="142"/>
                    </a:lnTo>
                    <a:lnTo>
                      <a:pt x="897" y="115"/>
                    </a:lnTo>
                    <a:lnTo>
                      <a:pt x="878" y="110"/>
                    </a:lnTo>
                    <a:lnTo>
                      <a:pt x="859" y="104"/>
                    </a:lnTo>
                    <a:lnTo>
                      <a:pt x="840" y="110"/>
                    </a:lnTo>
                    <a:lnTo>
                      <a:pt x="840" y="123"/>
                    </a:lnTo>
                    <a:cubicBezTo>
                      <a:pt x="840" y="130"/>
                      <a:pt x="838" y="135"/>
                      <a:pt x="836" y="135"/>
                    </a:cubicBezTo>
                    <a:cubicBezTo>
                      <a:pt x="833" y="135"/>
                      <a:pt x="823" y="131"/>
                      <a:pt x="813" y="125"/>
                    </a:cubicBezTo>
                    <a:lnTo>
                      <a:pt x="794" y="114"/>
                    </a:lnTo>
                    <a:lnTo>
                      <a:pt x="778" y="122"/>
                    </a:lnTo>
                    <a:lnTo>
                      <a:pt x="761" y="129"/>
                    </a:lnTo>
                    <a:lnTo>
                      <a:pt x="702" y="82"/>
                    </a:lnTo>
                    <a:lnTo>
                      <a:pt x="644" y="34"/>
                    </a:lnTo>
                    <a:lnTo>
                      <a:pt x="600" y="17"/>
                    </a:lnTo>
                    <a:lnTo>
                      <a:pt x="556" y="0"/>
                    </a:lnTo>
                    <a:lnTo>
                      <a:pt x="513" y="4"/>
                    </a:lnTo>
                    <a:lnTo>
                      <a:pt x="471" y="8"/>
                    </a:lnTo>
                    <a:lnTo>
                      <a:pt x="434" y="27"/>
                    </a:lnTo>
                    <a:lnTo>
                      <a:pt x="397" y="46"/>
                    </a:lnTo>
                    <a:lnTo>
                      <a:pt x="372" y="73"/>
                    </a:lnTo>
                    <a:lnTo>
                      <a:pt x="348" y="101"/>
                    </a:lnTo>
                    <a:lnTo>
                      <a:pt x="343" y="127"/>
                    </a:lnTo>
                    <a:lnTo>
                      <a:pt x="338" y="154"/>
                    </a:lnTo>
                    <a:lnTo>
                      <a:pt x="281" y="142"/>
                    </a:lnTo>
                    <a:cubicBezTo>
                      <a:pt x="250" y="135"/>
                      <a:pt x="206" y="127"/>
                      <a:pt x="184" y="125"/>
                    </a:cubicBezTo>
                    <a:lnTo>
                      <a:pt x="142" y="120"/>
                    </a:lnTo>
                    <a:lnTo>
                      <a:pt x="114" y="125"/>
                    </a:lnTo>
                    <a:lnTo>
                      <a:pt x="87" y="129"/>
                    </a:lnTo>
                    <a:lnTo>
                      <a:pt x="59" y="150"/>
                    </a:lnTo>
                    <a:lnTo>
                      <a:pt x="31" y="171"/>
                    </a:lnTo>
                    <a:lnTo>
                      <a:pt x="16" y="197"/>
                    </a:lnTo>
                    <a:lnTo>
                      <a:pt x="0" y="223"/>
                    </a:lnTo>
                    <a:lnTo>
                      <a:pt x="6" y="248"/>
                    </a:lnTo>
                    <a:cubicBezTo>
                      <a:pt x="8" y="262"/>
                      <a:pt x="16" y="281"/>
                      <a:pt x="22" y="291"/>
                    </a:cubicBezTo>
                    <a:cubicBezTo>
                      <a:pt x="28" y="301"/>
                      <a:pt x="42" y="316"/>
                      <a:pt x="54" y="326"/>
                    </a:cubicBezTo>
                    <a:cubicBezTo>
                      <a:pt x="66" y="335"/>
                      <a:pt x="91" y="349"/>
                      <a:pt x="110" y="357"/>
                    </a:cubicBezTo>
                    <a:cubicBezTo>
                      <a:pt x="129" y="365"/>
                      <a:pt x="174" y="377"/>
                      <a:pt x="208" y="384"/>
                    </a:cubicBezTo>
                    <a:lnTo>
                      <a:pt x="271" y="398"/>
                    </a:lnTo>
                    <a:lnTo>
                      <a:pt x="293" y="412"/>
                    </a:lnTo>
                    <a:lnTo>
                      <a:pt x="314" y="426"/>
                    </a:lnTo>
                    <a:lnTo>
                      <a:pt x="326" y="461"/>
                    </a:lnTo>
                    <a:cubicBezTo>
                      <a:pt x="333" y="481"/>
                      <a:pt x="340" y="496"/>
                      <a:pt x="342" y="496"/>
                    </a:cubicBezTo>
                  </a:path>
                </a:pathLst>
              </a:custGeom>
              <a:solidFill>
                <a:srgbClr val="2E2E2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 name="Freeform 19"/>
              <p:cNvSpPr>
                <a:spLocks noChangeArrowheads="1"/>
              </p:cNvSpPr>
              <p:nvPr/>
            </p:nvSpPr>
            <p:spPr bwMode="auto">
              <a:xfrm>
                <a:off x="186" y="854"/>
                <a:ext cx="376" cy="184"/>
              </a:xfrm>
              <a:custGeom>
                <a:avLst/>
                <a:gdLst>
                  <a:gd name="T0" fmla="*/ 325 w 992"/>
                  <a:gd name="T1" fmla="*/ 443 h 485"/>
                  <a:gd name="T2" fmla="*/ 254 w 992"/>
                  <a:gd name="T3" fmla="*/ 374 h 485"/>
                  <a:gd name="T4" fmla="*/ 98 w 992"/>
                  <a:gd name="T5" fmla="*/ 330 h 485"/>
                  <a:gd name="T6" fmla="*/ 21 w 992"/>
                  <a:gd name="T7" fmla="*/ 220 h 485"/>
                  <a:gd name="T8" fmla="*/ 79 w 992"/>
                  <a:gd name="T9" fmla="*/ 157 h 485"/>
                  <a:gd name="T10" fmla="*/ 300 w 992"/>
                  <a:gd name="T11" fmla="*/ 186 h 485"/>
                  <a:gd name="T12" fmla="*/ 345 w 992"/>
                  <a:gd name="T13" fmla="*/ 257 h 485"/>
                  <a:gd name="T14" fmla="*/ 395 w 992"/>
                  <a:gd name="T15" fmla="*/ 337 h 485"/>
                  <a:gd name="T16" fmla="*/ 436 w 992"/>
                  <a:gd name="T17" fmla="*/ 392 h 485"/>
                  <a:gd name="T18" fmla="*/ 486 w 992"/>
                  <a:gd name="T19" fmla="*/ 384 h 485"/>
                  <a:gd name="T20" fmla="*/ 427 w 992"/>
                  <a:gd name="T21" fmla="*/ 349 h 485"/>
                  <a:gd name="T22" fmla="*/ 472 w 992"/>
                  <a:gd name="T23" fmla="*/ 330 h 485"/>
                  <a:gd name="T24" fmla="*/ 549 w 992"/>
                  <a:gd name="T25" fmla="*/ 346 h 485"/>
                  <a:gd name="T26" fmla="*/ 548 w 992"/>
                  <a:gd name="T27" fmla="*/ 330 h 485"/>
                  <a:gd name="T28" fmla="*/ 702 w 992"/>
                  <a:gd name="T29" fmla="*/ 407 h 485"/>
                  <a:gd name="T30" fmla="*/ 730 w 992"/>
                  <a:gd name="T31" fmla="*/ 450 h 485"/>
                  <a:gd name="T32" fmla="*/ 753 w 992"/>
                  <a:gd name="T33" fmla="*/ 451 h 485"/>
                  <a:gd name="T34" fmla="*/ 754 w 992"/>
                  <a:gd name="T35" fmla="*/ 431 h 485"/>
                  <a:gd name="T36" fmla="*/ 771 w 992"/>
                  <a:gd name="T37" fmla="*/ 414 h 485"/>
                  <a:gd name="T38" fmla="*/ 727 w 992"/>
                  <a:gd name="T39" fmla="*/ 401 h 485"/>
                  <a:gd name="T40" fmla="*/ 790 w 992"/>
                  <a:gd name="T41" fmla="*/ 378 h 485"/>
                  <a:gd name="T42" fmla="*/ 831 w 992"/>
                  <a:gd name="T43" fmla="*/ 397 h 485"/>
                  <a:gd name="T44" fmla="*/ 857 w 992"/>
                  <a:gd name="T45" fmla="*/ 391 h 485"/>
                  <a:gd name="T46" fmla="*/ 812 w 992"/>
                  <a:gd name="T47" fmla="*/ 377 h 485"/>
                  <a:gd name="T48" fmla="*/ 799 w 992"/>
                  <a:gd name="T49" fmla="*/ 336 h 485"/>
                  <a:gd name="T50" fmla="*/ 832 w 992"/>
                  <a:gd name="T51" fmla="*/ 299 h 485"/>
                  <a:gd name="T52" fmla="*/ 937 w 992"/>
                  <a:gd name="T53" fmla="*/ 291 h 485"/>
                  <a:gd name="T54" fmla="*/ 991 w 992"/>
                  <a:gd name="T55" fmla="*/ 264 h 485"/>
                  <a:gd name="T56" fmla="*/ 903 w 992"/>
                  <a:gd name="T57" fmla="*/ 179 h 485"/>
                  <a:gd name="T58" fmla="*/ 888 w 992"/>
                  <a:gd name="T59" fmla="*/ 123 h 485"/>
                  <a:gd name="T60" fmla="*/ 833 w 992"/>
                  <a:gd name="T61" fmla="*/ 116 h 485"/>
                  <a:gd name="T62" fmla="*/ 805 w 992"/>
                  <a:gd name="T63" fmla="*/ 114 h 485"/>
                  <a:gd name="T64" fmla="*/ 646 w 992"/>
                  <a:gd name="T65" fmla="*/ 38 h 485"/>
                  <a:gd name="T66" fmla="*/ 517 w 992"/>
                  <a:gd name="T67" fmla="*/ 0 h 485"/>
                  <a:gd name="T68" fmla="*/ 411 w 992"/>
                  <a:gd name="T69" fmla="*/ 28 h 485"/>
                  <a:gd name="T70" fmla="*/ 340 w 992"/>
                  <a:gd name="T71" fmla="*/ 109 h 485"/>
                  <a:gd name="T72" fmla="*/ 268 w 992"/>
                  <a:gd name="T73" fmla="*/ 136 h 485"/>
                  <a:gd name="T74" fmla="*/ 89 w 992"/>
                  <a:gd name="T75" fmla="*/ 126 h 485"/>
                  <a:gd name="T76" fmla="*/ 11 w 992"/>
                  <a:gd name="T77" fmla="*/ 189 h 485"/>
                  <a:gd name="T78" fmla="*/ 12 w 992"/>
                  <a:gd name="T79" fmla="*/ 281 h 485"/>
                  <a:gd name="T80" fmla="*/ 107 w 992"/>
                  <a:gd name="T81" fmla="*/ 352 h 485"/>
                  <a:gd name="T82" fmla="*/ 275 w 992"/>
                  <a:gd name="T83" fmla="*/ 393 h 485"/>
                  <a:gd name="T84" fmla="*/ 322 w 992"/>
                  <a:gd name="T85" fmla="*/ 456 h 485"/>
                  <a:gd name="T86" fmla="*/ 513 w 992"/>
                  <a:gd name="T87" fmla="*/ 397 h 485"/>
                  <a:gd name="T88" fmla="*/ 497 w 992"/>
                  <a:gd name="T89" fmla="*/ 397 h 485"/>
                  <a:gd name="T90" fmla="*/ 493 w 992"/>
                  <a:gd name="T91" fmla="*/ 394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2" h="485">
                    <a:moveTo>
                      <a:pt x="322" y="456"/>
                    </a:moveTo>
                    <a:cubicBezTo>
                      <a:pt x="330" y="473"/>
                      <a:pt x="336" y="484"/>
                      <a:pt x="336" y="479"/>
                    </a:cubicBezTo>
                    <a:cubicBezTo>
                      <a:pt x="336" y="475"/>
                      <a:pt x="331" y="459"/>
                      <a:pt x="325" y="443"/>
                    </a:cubicBezTo>
                    <a:lnTo>
                      <a:pt x="313" y="414"/>
                    </a:lnTo>
                    <a:lnTo>
                      <a:pt x="296" y="399"/>
                    </a:lnTo>
                    <a:cubicBezTo>
                      <a:pt x="287" y="391"/>
                      <a:pt x="268" y="380"/>
                      <a:pt x="254" y="374"/>
                    </a:cubicBezTo>
                    <a:cubicBezTo>
                      <a:pt x="240" y="368"/>
                      <a:pt x="207" y="360"/>
                      <a:pt x="182" y="356"/>
                    </a:cubicBezTo>
                    <a:lnTo>
                      <a:pt x="137" y="349"/>
                    </a:lnTo>
                    <a:lnTo>
                      <a:pt x="98" y="330"/>
                    </a:lnTo>
                    <a:lnTo>
                      <a:pt x="58" y="311"/>
                    </a:lnTo>
                    <a:lnTo>
                      <a:pt x="21" y="268"/>
                    </a:lnTo>
                    <a:lnTo>
                      <a:pt x="21" y="220"/>
                    </a:lnTo>
                    <a:lnTo>
                      <a:pt x="37" y="192"/>
                    </a:lnTo>
                    <a:lnTo>
                      <a:pt x="54" y="164"/>
                    </a:lnTo>
                    <a:lnTo>
                      <a:pt x="79" y="157"/>
                    </a:lnTo>
                    <a:cubicBezTo>
                      <a:pt x="93" y="153"/>
                      <a:pt x="114" y="149"/>
                      <a:pt x="127" y="149"/>
                    </a:cubicBezTo>
                    <a:cubicBezTo>
                      <a:pt x="140" y="149"/>
                      <a:pt x="177" y="155"/>
                      <a:pt x="210" y="163"/>
                    </a:cubicBezTo>
                    <a:cubicBezTo>
                      <a:pt x="244" y="170"/>
                      <a:pt x="284" y="181"/>
                      <a:pt x="300" y="186"/>
                    </a:cubicBezTo>
                    <a:lnTo>
                      <a:pt x="329" y="196"/>
                    </a:lnTo>
                    <a:lnTo>
                      <a:pt x="329" y="241"/>
                    </a:lnTo>
                    <a:lnTo>
                      <a:pt x="345" y="257"/>
                    </a:lnTo>
                    <a:cubicBezTo>
                      <a:pt x="354" y="266"/>
                      <a:pt x="370" y="285"/>
                      <a:pt x="380" y="299"/>
                    </a:cubicBezTo>
                    <a:lnTo>
                      <a:pt x="400" y="325"/>
                    </a:lnTo>
                    <a:lnTo>
                      <a:pt x="395" y="337"/>
                    </a:lnTo>
                    <a:lnTo>
                      <a:pt x="390" y="350"/>
                    </a:lnTo>
                    <a:lnTo>
                      <a:pt x="412" y="372"/>
                    </a:lnTo>
                    <a:cubicBezTo>
                      <a:pt x="423" y="384"/>
                      <a:pt x="434" y="393"/>
                      <a:pt x="436" y="392"/>
                    </a:cubicBezTo>
                    <a:cubicBezTo>
                      <a:pt x="437" y="392"/>
                      <a:pt x="449" y="394"/>
                      <a:pt x="462" y="397"/>
                    </a:cubicBezTo>
                    <a:lnTo>
                      <a:pt x="486" y="403"/>
                    </a:lnTo>
                    <a:lnTo>
                      <a:pt x="486" y="384"/>
                    </a:lnTo>
                    <a:lnTo>
                      <a:pt x="465" y="384"/>
                    </a:lnTo>
                    <a:lnTo>
                      <a:pt x="446" y="366"/>
                    </a:lnTo>
                    <a:lnTo>
                      <a:pt x="427" y="349"/>
                    </a:lnTo>
                    <a:lnTo>
                      <a:pt x="442" y="340"/>
                    </a:lnTo>
                    <a:lnTo>
                      <a:pt x="457" y="330"/>
                    </a:lnTo>
                    <a:lnTo>
                      <a:pt x="472" y="330"/>
                    </a:lnTo>
                    <a:cubicBezTo>
                      <a:pt x="479" y="330"/>
                      <a:pt x="499" y="335"/>
                      <a:pt x="514" y="340"/>
                    </a:cubicBezTo>
                    <a:lnTo>
                      <a:pt x="542" y="350"/>
                    </a:lnTo>
                    <a:lnTo>
                      <a:pt x="549" y="346"/>
                    </a:lnTo>
                    <a:lnTo>
                      <a:pt x="557" y="342"/>
                    </a:lnTo>
                    <a:lnTo>
                      <a:pt x="552" y="336"/>
                    </a:lnTo>
                    <a:lnTo>
                      <a:pt x="548" y="330"/>
                    </a:lnTo>
                    <a:lnTo>
                      <a:pt x="616" y="330"/>
                    </a:lnTo>
                    <a:lnTo>
                      <a:pt x="659" y="368"/>
                    </a:lnTo>
                    <a:lnTo>
                      <a:pt x="702" y="407"/>
                    </a:lnTo>
                    <a:lnTo>
                      <a:pt x="712" y="429"/>
                    </a:lnTo>
                    <a:lnTo>
                      <a:pt x="723" y="450"/>
                    </a:lnTo>
                    <a:lnTo>
                      <a:pt x="730" y="450"/>
                    </a:lnTo>
                    <a:cubicBezTo>
                      <a:pt x="734" y="450"/>
                      <a:pt x="737" y="447"/>
                      <a:pt x="737" y="443"/>
                    </a:cubicBezTo>
                    <a:lnTo>
                      <a:pt x="737" y="435"/>
                    </a:lnTo>
                    <a:lnTo>
                      <a:pt x="753" y="451"/>
                    </a:lnTo>
                    <a:lnTo>
                      <a:pt x="769" y="467"/>
                    </a:lnTo>
                    <a:lnTo>
                      <a:pt x="764" y="454"/>
                    </a:lnTo>
                    <a:cubicBezTo>
                      <a:pt x="761" y="446"/>
                      <a:pt x="757" y="436"/>
                      <a:pt x="754" y="431"/>
                    </a:cubicBezTo>
                    <a:lnTo>
                      <a:pt x="750" y="421"/>
                    </a:lnTo>
                    <a:lnTo>
                      <a:pt x="777" y="430"/>
                    </a:lnTo>
                    <a:lnTo>
                      <a:pt x="771" y="414"/>
                    </a:lnTo>
                    <a:lnTo>
                      <a:pt x="748" y="410"/>
                    </a:lnTo>
                    <a:lnTo>
                      <a:pt x="726" y="407"/>
                    </a:lnTo>
                    <a:lnTo>
                      <a:pt x="727" y="401"/>
                    </a:lnTo>
                    <a:lnTo>
                      <a:pt x="728" y="394"/>
                    </a:lnTo>
                    <a:lnTo>
                      <a:pt x="759" y="386"/>
                    </a:lnTo>
                    <a:lnTo>
                      <a:pt x="790" y="378"/>
                    </a:lnTo>
                    <a:lnTo>
                      <a:pt x="795" y="388"/>
                    </a:lnTo>
                    <a:lnTo>
                      <a:pt x="799" y="397"/>
                    </a:lnTo>
                    <a:lnTo>
                      <a:pt x="831" y="397"/>
                    </a:lnTo>
                    <a:lnTo>
                      <a:pt x="831" y="413"/>
                    </a:lnTo>
                    <a:lnTo>
                      <a:pt x="844" y="402"/>
                    </a:lnTo>
                    <a:lnTo>
                      <a:pt x="857" y="391"/>
                    </a:lnTo>
                    <a:lnTo>
                      <a:pt x="836" y="370"/>
                    </a:lnTo>
                    <a:lnTo>
                      <a:pt x="824" y="373"/>
                    </a:lnTo>
                    <a:lnTo>
                      <a:pt x="812" y="377"/>
                    </a:lnTo>
                    <a:lnTo>
                      <a:pt x="823" y="368"/>
                    </a:lnTo>
                    <a:lnTo>
                      <a:pt x="811" y="352"/>
                    </a:lnTo>
                    <a:lnTo>
                      <a:pt x="799" y="336"/>
                    </a:lnTo>
                    <a:lnTo>
                      <a:pt x="803" y="323"/>
                    </a:lnTo>
                    <a:lnTo>
                      <a:pt x="808" y="310"/>
                    </a:lnTo>
                    <a:lnTo>
                      <a:pt x="832" y="299"/>
                    </a:lnTo>
                    <a:lnTo>
                      <a:pt x="856" y="289"/>
                    </a:lnTo>
                    <a:lnTo>
                      <a:pt x="888" y="290"/>
                    </a:lnTo>
                    <a:cubicBezTo>
                      <a:pt x="906" y="291"/>
                      <a:pt x="928" y="291"/>
                      <a:pt x="937" y="291"/>
                    </a:cubicBezTo>
                    <a:lnTo>
                      <a:pt x="952" y="290"/>
                    </a:lnTo>
                    <a:lnTo>
                      <a:pt x="972" y="277"/>
                    </a:lnTo>
                    <a:lnTo>
                      <a:pt x="991" y="264"/>
                    </a:lnTo>
                    <a:lnTo>
                      <a:pt x="964" y="230"/>
                    </a:lnTo>
                    <a:lnTo>
                      <a:pt x="937" y="196"/>
                    </a:lnTo>
                    <a:lnTo>
                      <a:pt x="903" y="179"/>
                    </a:lnTo>
                    <a:cubicBezTo>
                      <a:pt x="885" y="170"/>
                      <a:pt x="870" y="161"/>
                      <a:pt x="870" y="159"/>
                    </a:cubicBezTo>
                    <a:cubicBezTo>
                      <a:pt x="870" y="158"/>
                      <a:pt x="874" y="149"/>
                      <a:pt x="879" y="140"/>
                    </a:cubicBezTo>
                    <a:lnTo>
                      <a:pt x="888" y="123"/>
                    </a:lnTo>
                    <a:lnTo>
                      <a:pt x="868" y="103"/>
                    </a:lnTo>
                    <a:lnTo>
                      <a:pt x="837" y="103"/>
                    </a:lnTo>
                    <a:lnTo>
                      <a:pt x="833" y="116"/>
                    </a:lnTo>
                    <a:cubicBezTo>
                      <a:pt x="831" y="123"/>
                      <a:pt x="826" y="129"/>
                      <a:pt x="822" y="129"/>
                    </a:cubicBezTo>
                    <a:cubicBezTo>
                      <a:pt x="819" y="129"/>
                      <a:pt x="814" y="126"/>
                      <a:pt x="810" y="122"/>
                    </a:cubicBezTo>
                    <a:lnTo>
                      <a:pt x="805" y="114"/>
                    </a:lnTo>
                    <a:lnTo>
                      <a:pt x="749" y="122"/>
                    </a:lnTo>
                    <a:lnTo>
                      <a:pt x="698" y="80"/>
                    </a:lnTo>
                    <a:lnTo>
                      <a:pt x="646" y="38"/>
                    </a:lnTo>
                    <a:lnTo>
                      <a:pt x="603" y="19"/>
                    </a:lnTo>
                    <a:lnTo>
                      <a:pt x="560" y="0"/>
                    </a:lnTo>
                    <a:lnTo>
                      <a:pt x="517" y="0"/>
                    </a:lnTo>
                    <a:lnTo>
                      <a:pt x="474" y="0"/>
                    </a:lnTo>
                    <a:lnTo>
                      <a:pt x="443" y="14"/>
                    </a:lnTo>
                    <a:lnTo>
                      <a:pt x="411" y="28"/>
                    </a:lnTo>
                    <a:lnTo>
                      <a:pt x="378" y="56"/>
                    </a:lnTo>
                    <a:lnTo>
                      <a:pt x="344" y="85"/>
                    </a:lnTo>
                    <a:lnTo>
                      <a:pt x="340" y="109"/>
                    </a:lnTo>
                    <a:cubicBezTo>
                      <a:pt x="337" y="123"/>
                      <a:pt x="333" y="137"/>
                      <a:pt x="330" y="141"/>
                    </a:cubicBezTo>
                    <a:lnTo>
                      <a:pt x="325" y="149"/>
                    </a:lnTo>
                    <a:lnTo>
                      <a:pt x="268" y="136"/>
                    </a:lnTo>
                    <a:cubicBezTo>
                      <a:pt x="237" y="130"/>
                      <a:pt x="191" y="122"/>
                      <a:pt x="165" y="119"/>
                    </a:cubicBezTo>
                    <a:lnTo>
                      <a:pt x="120" y="115"/>
                    </a:lnTo>
                    <a:lnTo>
                      <a:pt x="89" y="126"/>
                    </a:lnTo>
                    <a:cubicBezTo>
                      <a:pt x="72" y="132"/>
                      <a:pt x="50" y="143"/>
                      <a:pt x="40" y="151"/>
                    </a:cubicBezTo>
                    <a:lnTo>
                      <a:pt x="22" y="166"/>
                    </a:lnTo>
                    <a:lnTo>
                      <a:pt x="11" y="189"/>
                    </a:lnTo>
                    <a:lnTo>
                      <a:pt x="0" y="212"/>
                    </a:lnTo>
                    <a:lnTo>
                      <a:pt x="0" y="258"/>
                    </a:lnTo>
                    <a:lnTo>
                      <a:pt x="12" y="281"/>
                    </a:lnTo>
                    <a:lnTo>
                      <a:pt x="25" y="303"/>
                    </a:lnTo>
                    <a:lnTo>
                      <a:pt x="54" y="323"/>
                    </a:lnTo>
                    <a:cubicBezTo>
                      <a:pt x="69" y="333"/>
                      <a:pt x="93" y="346"/>
                      <a:pt x="107" y="352"/>
                    </a:cubicBezTo>
                    <a:cubicBezTo>
                      <a:pt x="120" y="358"/>
                      <a:pt x="148" y="366"/>
                      <a:pt x="169" y="370"/>
                    </a:cubicBezTo>
                    <a:cubicBezTo>
                      <a:pt x="190" y="374"/>
                      <a:pt x="223" y="381"/>
                      <a:pt x="241" y="385"/>
                    </a:cubicBezTo>
                    <a:lnTo>
                      <a:pt x="275" y="393"/>
                    </a:lnTo>
                    <a:lnTo>
                      <a:pt x="292" y="409"/>
                    </a:lnTo>
                    <a:lnTo>
                      <a:pt x="309" y="425"/>
                    </a:lnTo>
                    <a:lnTo>
                      <a:pt x="322" y="456"/>
                    </a:lnTo>
                    <a:close/>
                    <a:moveTo>
                      <a:pt x="513" y="403"/>
                    </a:moveTo>
                    <a:cubicBezTo>
                      <a:pt x="515" y="403"/>
                      <a:pt x="517" y="402"/>
                      <a:pt x="517" y="400"/>
                    </a:cubicBezTo>
                    <a:cubicBezTo>
                      <a:pt x="517" y="398"/>
                      <a:pt x="515" y="397"/>
                      <a:pt x="513" y="397"/>
                    </a:cubicBezTo>
                    <a:cubicBezTo>
                      <a:pt x="511" y="397"/>
                      <a:pt x="509" y="398"/>
                      <a:pt x="509" y="400"/>
                    </a:cubicBezTo>
                    <a:cubicBezTo>
                      <a:pt x="509" y="402"/>
                      <a:pt x="511" y="403"/>
                      <a:pt x="513" y="403"/>
                    </a:cubicBezTo>
                    <a:close/>
                    <a:moveTo>
                      <a:pt x="497" y="397"/>
                    </a:moveTo>
                    <a:cubicBezTo>
                      <a:pt x="499" y="397"/>
                      <a:pt x="501" y="395"/>
                      <a:pt x="501" y="394"/>
                    </a:cubicBezTo>
                    <a:cubicBezTo>
                      <a:pt x="501" y="392"/>
                      <a:pt x="499" y="390"/>
                      <a:pt x="497" y="390"/>
                    </a:cubicBezTo>
                    <a:cubicBezTo>
                      <a:pt x="495" y="390"/>
                      <a:pt x="493" y="392"/>
                      <a:pt x="493" y="394"/>
                    </a:cubicBezTo>
                    <a:cubicBezTo>
                      <a:pt x="493" y="395"/>
                      <a:pt x="495" y="397"/>
                      <a:pt x="497" y="397"/>
                    </a:cubicBezTo>
                    <a:close/>
                  </a:path>
                </a:pathLst>
              </a:custGeom>
              <a:solidFill>
                <a:srgbClr val="01010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3" name="Group 20"/>
            <p:cNvGrpSpPr>
              <a:grpSpLocks/>
            </p:cNvGrpSpPr>
            <p:nvPr/>
          </p:nvGrpSpPr>
          <p:grpSpPr bwMode="auto">
            <a:xfrm>
              <a:off x="781838" y="2849989"/>
              <a:ext cx="920761" cy="462766"/>
              <a:chOff x="179" y="1274"/>
              <a:chExt cx="386" cy="194"/>
            </a:xfrm>
          </p:grpSpPr>
          <p:sp>
            <p:nvSpPr>
              <p:cNvPr id="24" name="Freeform 21"/>
              <p:cNvSpPr>
                <a:spLocks noChangeArrowheads="1"/>
              </p:cNvSpPr>
              <p:nvPr/>
            </p:nvSpPr>
            <p:spPr bwMode="auto">
              <a:xfrm>
                <a:off x="179" y="1274"/>
                <a:ext cx="384" cy="192"/>
              </a:xfrm>
              <a:custGeom>
                <a:avLst/>
                <a:gdLst>
                  <a:gd name="T0" fmla="*/ 359 w 1013"/>
                  <a:gd name="T1" fmla="*/ 498 h 509"/>
                  <a:gd name="T2" fmla="*/ 344 w 1013"/>
                  <a:gd name="T3" fmla="*/ 422 h 509"/>
                  <a:gd name="T4" fmla="*/ 269 w 1013"/>
                  <a:gd name="T5" fmla="*/ 374 h 509"/>
                  <a:gd name="T6" fmla="*/ 162 w 1013"/>
                  <a:gd name="T7" fmla="*/ 353 h 509"/>
                  <a:gd name="T8" fmla="*/ 85 w 1013"/>
                  <a:gd name="T9" fmla="*/ 318 h 509"/>
                  <a:gd name="T10" fmla="*/ 48 w 1013"/>
                  <a:gd name="T11" fmla="*/ 276 h 509"/>
                  <a:gd name="T12" fmla="*/ 78 w 1013"/>
                  <a:gd name="T13" fmla="*/ 183 h 509"/>
                  <a:gd name="T14" fmla="*/ 137 w 1013"/>
                  <a:gd name="T15" fmla="*/ 167 h 509"/>
                  <a:gd name="T16" fmla="*/ 308 w 1013"/>
                  <a:gd name="T17" fmla="*/ 205 h 509"/>
                  <a:gd name="T18" fmla="*/ 330 w 1013"/>
                  <a:gd name="T19" fmla="*/ 246 h 509"/>
                  <a:gd name="T20" fmla="*/ 383 w 1013"/>
                  <a:gd name="T21" fmla="*/ 310 h 509"/>
                  <a:gd name="T22" fmla="*/ 401 w 1013"/>
                  <a:gd name="T23" fmla="*/ 369 h 509"/>
                  <a:gd name="T24" fmla="*/ 458 w 1013"/>
                  <a:gd name="T25" fmla="*/ 428 h 509"/>
                  <a:gd name="T26" fmla="*/ 491 w 1013"/>
                  <a:gd name="T27" fmla="*/ 423 h 509"/>
                  <a:gd name="T28" fmla="*/ 543 w 1013"/>
                  <a:gd name="T29" fmla="*/ 426 h 509"/>
                  <a:gd name="T30" fmla="*/ 538 w 1013"/>
                  <a:gd name="T31" fmla="*/ 398 h 509"/>
                  <a:gd name="T32" fmla="*/ 476 w 1013"/>
                  <a:gd name="T33" fmla="*/ 375 h 509"/>
                  <a:gd name="T34" fmla="*/ 463 w 1013"/>
                  <a:gd name="T35" fmla="*/ 354 h 509"/>
                  <a:gd name="T36" fmla="*/ 567 w 1013"/>
                  <a:gd name="T37" fmla="*/ 371 h 509"/>
                  <a:gd name="T38" fmla="*/ 587 w 1013"/>
                  <a:gd name="T39" fmla="*/ 348 h 509"/>
                  <a:gd name="T40" fmla="*/ 661 w 1013"/>
                  <a:gd name="T41" fmla="*/ 379 h 509"/>
                  <a:gd name="T42" fmla="*/ 738 w 1013"/>
                  <a:gd name="T43" fmla="*/ 468 h 509"/>
                  <a:gd name="T44" fmla="*/ 783 w 1013"/>
                  <a:gd name="T45" fmla="*/ 487 h 509"/>
                  <a:gd name="T46" fmla="*/ 793 w 1013"/>
                  <a:gd name="T47" fmla="*/ 464 h 509"/>
                  <a:gd name="T48" fmla="*/ 808 w 1013"/>
                  <a:gd name="T49" fmla="*/ 441 h 509"/>
                  <a:gd name="T50" fmla="*/ 782 w 1013"/>
                  <a:gd name="T51" fmla="*/ 414 h 509"/>
                  <a:gd name="T52" fmla="*/ 835 w 1013"/>
                  <a:gd name="T53" fmla="*/ 415 h 509"/>
                  <a:gd name="T54" fmla="*/ 856 w 1013"/>
                  <a:gd name="T55" fmla="*/ 438 h 509"/>
                  <a:gd name="T56" fmla="*/ 879 w 1013"/>
                  <a:gd name="T57" fmla="*/ 402 h 509"/>
                  <a:gd name="T58" fmla="*/ 852 w 1013"/>
                  <a:gd name="T59" fmla="*/ 370 h 509"/>
                  <a:gd name="T60" fmla="*/ 832 w 1013"/>
                  <a:gd name="T61" fmla="*/ 334 h 509"/>
                  <a:gd name="T62" fmla="*/ 862 w 1013"/>
                  <a:gd name="T63" fmla="*/ 314 h 509"/>
                  <a:gd name="T64" fmla="*/ 920 w 1013"/>
                  <a:gd name="T65" fmla="*/ 311 h 509"/>
                  <a:gd name="T66" fmla="*/ 1012 w 1013"/>
                  <a:gd name="T67" fmla="*/ 284 h 509"/>
                  <a:gd name="T68" fmla="*/ 950 w 1013"/>
                  <a:gd name="T69" fmla="*/ 195 h 509"/>
                  <a:gd name="T70" fmla="*/ 903 w 1013"/>
                  <a:gd name="T71" fmla="*/ 171 h 509"/>
                  <a:gd name="T72" fmla="*/ 912 w 1013"/>
                  <a:gd name="T73" fmla="*/ 122 h 509"/>
                  <a:gd name="T74" fmla="*/ 872 w 1013"/>
                  <a:gd name="T75" fmla="*/ 99 h 509"/>
                  <a:gd name="T76" fmla="*/ 836 w 1013"/>
                  <a:gd name="T77" fmla="*/ 116 h 509"/>
                  <a:gd name="T78" fmla="*/ 761 w 1013"/>
                  <a:gd name="T79" fmla="*/ 119 h 509"/>
                  <a:gd name="T80" fmla="*/ 681 w 1013"/>
                  <a:gd name="T81" fmla="*/ 47 h 509"/>
                  <a:gd name="T82" fmla="*/ 571 w 1013"/>
                  <a:gd name="T83" fmla="*/ 0 h 509"/>
                  <a:gd name="T84" fmla="*/ 499 w 1013"/>
                  <a:gd name="T85" fmla="*/ 0 h 509"/>
                  <a:gd name="T86" fmla="*/ 346 w 1013"/>
                  <a:gd name="T87" fmla="*/ 102 h 509"/>
                  <a:gd name="T88" fmla="*/ 339 w 1013"/>
                  <a:gd name="T89" fmla="*/ 139 h 509"/>
                  <a:gd name="T90" fmla="*/ 255 w 1013"/>
                  <a:gd name="T91" fmla="*/ 134 h 509"/>
                  <a:gd name="T92" fmla="*/ 136 w 1013"/>
                  <a:gd name="T93" fmla="*/ 122 h 509"/>
                  <a:gd name="T94" fmla="*/ 67 w 1013"/>
                  <a:gd name="T95" fmla="*/ 144 h 509"/>
                  <a:gd name="T96" fmla="*/ 20 w 1013"/>
                  <a:gd name="T97" fmla="*/ 195 h 509"/>
                  <a:gd name="T98" fmla="*/ 10 w 1013"/>
                  <a:gd name="T99" fmla="*/ 284 h 509"/>
                  <a:gd name="T100" fmla="*/ 70 w 1013"/>
                  <a:gd name="T101" fmla="*/ 346 h 509"/>
                  <a:gd name="T102" fmla="*/ 190 w 1013"/>
                  <a:gd name="T103" fmla="*/ 391 h 509"/>
                  <a:gd name="T104" fmla="*/ 289 w 1013"/>
                  <a:gd name="T105" fmla="*/ 415 h 509"/>
                  <a:gd name="T106" fmla="*/ 321 w 1013"/>
                  <a:gd name="T107" fmla="*/ 445 h 509"/>
                  <a:gd name="T108" fmla="*/ 340 w 1013"/>
                  <a:gd name="T109" fmla="*/ 508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13" h="509">
                    <a:moveTo>
                      <a:pt x="347" y="508"/>
                    </a:moveTo>
                    <a:cubicBezTo>
                      <a:pt x="351" y="508"/>
                      <a:pt x="356" y="504"/>
                      <a:pt x="359" y="498"/>
                    </a:cubicBezTo>
                    <a:lnTo>
                      <a:pt x="363" y="488"/>
                    </a:lnTo>
                    <a:lnTo>
                      <a:pt x="344" y="422"/>
                    </a:lnTo>
                    <a:lnTo>
                      <a:pt x="317" y="401"/>
                    </a:lnTo>
                    <a:cubicBezTo>
                      <a:pt x="302" y="390"/>
                      <a:pt x="280" y="377"/>
                      <a:pt x="269" y="374"/>
                    </a:cubicBezTo>
                    <a:cubicBezTo>
                      <a:pt x="257" y="370"/>
                      <a:pt x="229" y="364"/>
                      <a:pt x="205" y="360"/>
                    </a:cubicBezTo>
                    <a:lnTo>
                      <a:pt x="162" y="353"/>
                    </a:lnTo>
                    <a:lnTo>
                      <a:pt x="124" y="336"/>
                    </a:lnTo>
                    <a:lnTo>
                      <a:pt x="85" y="318"/>
                    </a:lnTo>
                    <a:lnTo>
                      <a:pt x="67" y="297"/>
                    </a:lnTo>
                    <a:lnTo>
                      <a:pt x="48" y="276"/>
                    </a:lnTo>
                    <a:lnTo>
                      <a:pt x="48" y="234"/>
                    </a:lnTo>
                    <a:lnTo>
                      <a:pt x="78" y="183"/>
                    </a:lnTo>
                    <a:lnTo>
                      <a:pt x="99" y="175"/>
                    </a:lnTo>
                    <a:cubicBezTo>
                      <a:pt x="110" y="171"/>
                      <a:pt x="127" y="167"/>
                      <a:pt x="137" y="167"/>
                    </a:cubicBezTo>
                    <a:cubicBezTo>
                      <a:pt x="147" y="167"/>
                      <a:pt x="185" y="173"/>
                      <a:pt x="221" y="181"/>
                    </a:cubicBezTo>
                    <a:cubicBezTo>
                      <a:pt x="257" y="189"/>
                      <a:pt x="296" y="199"/>
                      <a:pt x="308" y="205"/>
                    </a:cubicBezTo>
                    <a:lnTo>
                      <a:pt x="330" y="214"/>
                    </a:lnTo>
                    <a:lnTo>
                      <a:pt x="330" y="246"/>
                    </a:lnTo>
                    <a:lnTo>
                      <a:pt x="348" y="265"/>
                    </a:lnTo>
                    <a:cubicBezTo>
                      <a:pt x="358" y="276"/>
                      <a:pt x="374" y="296"/>
                      <a:pt x="383" y="310"/>
                    </a:cubicBezTo>
                    <a:lnTo>
                      <a:pt x="401" y="335"/>
                    </a:lnTo>
                    <a:lnTo>
                      <a:pt x="401" y="369"/>
                    </a:lnTo>
                    <a:lnTo>
                      <a:pt x="429" y="398"/>
                    </a:lnTo>
                    <a:lnTo>
                      <a:pt x="458" y="428"/>
                    </a:lnTo>
                    <a:lnTo>
                      <a:pt x="476" y="415"/>
                    </a:lnTo>
                    <a:lnTo>
                      <a:pt x="491" y="423"/>
                    </a:lnTo>
                    <a:lnTo>
                      <a:pt x="505" y="432"/>
                    </a:lnTo>
                    <a:lnTo>
                      <a:pt x="543" y="426"/>
                    </a:lnTo>
                    <a:lnTo>
                      <a:pt x="541" y="412"/>
                    </a:lnTo>
                    <a:lnTo>
                      <a:pt x="538" y="398"/>
                    </a:lnTo>
                    <a:lnTo>
                      <a:pt x="514" y="391"/>
                    </a:lnTo>
                    <a:cubicBezTo>
                      <a:pt x="500" y="388"/>
                      <a:pt x="483" y="380"/>
                      <a:pt x="476" y="375"/>
                    </a:cubicBezTo>
                    <a:cubicBezTo>
                      <a:pt x="469" y="370"/>
                      <a:pt x="463" y="364"/>
                      <a:pt x="463" y="360"/>
                    </a:cubicBezTo>
                    <a:lnTo>
                      <a:pt x="463" y="354"/>
                    </a:lnTo>
                    <a:lnTo>
                      <a:pt x="513" y="354"/>
                    </a:lnTo>
                    <a:lnTo>
                      <a:pt x="567" y="371"/>
                    </a:lnTo>
                    <a:lnTo>
                      <a:pt x="577" y="359"/>
                    </a:lnTo>
                    <a:lnTo>
                      <a:pt x="587" y="348"/>
                    </a:lnTo>
                    <a:lnTo>
                      <a:pt x="625" y="348"/>
                    </a:lnTo>
                    <a:lnTo>
                      <a:pt x="661" y="379"/>
                    </a:lnTo>
                    <a:cubicBezTo>
                      <a:pt x="681" y="397"/>
                      <a:pt x="706" y="424"/>
                      <a:pt x="718" y="439"/>
                    </a:cubicBezTo>
                    <a:lnTo>
                      <a:pt x="738" y="468"/>
                    </a:lnTo>
                    <a:lnTo>
                      <a:pt x="761" y="477"/>
                    </a:lnTo>
                    <a:lnTo>
                      <a:pt x="783" y="487"/>
                    </a:lnTo>
                    <a:lnTo>
                      <a:pt x="788" y="483"/>
                    </a:lnTo>
                    <a:cubicBezTo>
                      <a:pt x="791" y="481"/>
                      <a:pt x="793" y="472"/>
                      <a:pt x="793" y="464"/>
                    </a:cubicBezTo>
                    <a:lnTo>
                      <a:pt x="793" y="449"/>
                    </a:lnTo>
                    <a:lnTo>
                      <a:pt x="808" y="441"/>
                    </a:lnTo>
                    <a:lnTo>
                      <a:pt x="799" y="420"/>
                    </a:lnTo>
                    <a:lnTo>
                      <a:pt x="782" y="414"/>
                    </a:lnTo>
                    <a:lnTo>
                      <a:pt x="765" y="408"/>
                    </a:lnTo>
                    <a:lnTo>
                      <a:pt x="835" y="415"/>
                    </a:lnTo>
                    <a:lnTo>
                      <a:pt x="845" y="427"/>
                    </a:lnTo>
                    <a:lnTo>
                      <a:pt x="856" y="438"/>
                    </a:lnTo>
                    <a:lnTo>
                      <a:pt x="867" y="425"/>
                    </a:lnTo>
                    <a:cubicBezTo>
                      <a:pt x="874" y="418"/>
                      <a:pt x="879" y="408"/>
                      <a:pt x="879" y="402"/>
                    </a:cubicBezTo>
                    <a:lnTo>
                      <a:pt x="879" y="392"/>
                    </a:lnTo>
                    <a:lnTo>
                      <a:pt x="852" y="370"/>
                    </a:lnTo>
                    <a:lnTo>
                      <a:pt x="824" y="347"/>
                    </a:lnTo>
                    <a:lnTo>
                      <a:pt x="832" y="334"/>
                    </a:lnTo>
                    <a:lnTo>
                      <a:pt x="841" y="320"/>
                    </a:lnTo>
                    <a:lnTo>
                      <a:pt x="862" y="314"/>
                    </a:lnTo>
                    <a:lnTo>
                      <a:pt x="883" y="307"/>
                    </a:lnTo>
                    <a:lnTo>
                      <a:pt x="920" y="311"/>
                    </a:lnTo>
                    <a:lnTo>
                      <a:pt x="958" y="316"/>
                    </a:lnTo>
                    <a:lnTo>
                      <a:pt x="1012" y="284"/>
                    </a:lnTo>
                    <a:lnTo>
                      <a:pt x="1012" y="262"/>
                    </a:lnTo>
                    <a:lnTo>
                      <a:pt x="950" y="195"/>
                    </a:lnTo>
                    <a:lnTo>
                      <a:pt x="927" y="183"/>
                    </a:lnTo>
                    <a:lnTo>
                      <a:pt x="903" y="171"/>
                    </a:lnTo>
                    <a:lnTo>
                      <a:pt x="907" y="146"/>
                    </a:lnTo>
                    <a:lnTo>
                      <a:pt x="912" y="122"/>
                    </a:lnTo>
                    <a:lnTo>
                      <a:pt x="892" y="111"/>
                    </a:lnTo>
                    <a:lnTo>
                      <a:pt x="872" y="99"/>
                    </a:lnTo>
                    <a:lnTo>
                      <a:pt x="854" y="108"/>
                    </a:lnTo>
                    <a:lnTo>
                      <a:pt x="836" y="116"/>
                    </a:lnTo>
                    <a:lnTo>
                      <a:pt x="799" y="118"/>
                    </a:lnTo>
                    <a:lnTo>
                      <a:pt x="761" y="119"/>
                    </a:lnTo>
                    <a:lnTo>
                      <a:pt x="721" y="83"/>
                    </a:lnTo>
                    <a:lnTo>
                      <a:pt x="681" y="47"/>
                    </a:lnTo>
                    <a:lnTo>
                      <a:pt x="626" y="23"/>
                    </a:lnTo>
                    <a:lnTo>
                      <a:pt x="571" y="0"/>
                    </a:lnTo>
                    <a:lnTo>
                      <a:pt x="535" y="0"/>
                    </a:lnTo>
                    <a:lnTo>
                      <a:pt x="499" y="0"/>
                    </a:lnTo>
                    <a:lnTo>
                      <a:pt x="420" y="31"/>
                    </a:lnTo>
                    <a:lnTo>
                      <a:pt x="346" y="102"/>
                    </a:lnTo>
                    <a:lnTo>
                      <a:pt x="346" y="116"/>
                    </a:lnTo>
                    <a:cubicBezTo>
                      <a:pt x="346" y="124"/>
                      <a:pt x="343" y="134"/>
                      <a:pt x="339" y="139"/>
                    </a:cubicBezTo>
                    <a:lnTo>
                      <a:pt x="332" y="149"/>
                    </a:lnTo>
                    <a:lnTo>
                      <a:pt x="255" y="134"/>
                    </a:lnTo>
                    <a:lnTo>
                      <a:pt x="179" y="119"/>
                    </a:lnTo>
                    <a:lnTo>
                      <a:pt x="136" y="122"/>
                    </a:lnTo>
                    <a:lnTo>
                      <a:pt x="94" y="126"/>
                    </a:lnTo>
                    <a:lnTo>
                      <a:pt x="67" y="144"/>
                    </a:lnTo>
                    <a:lnTo>
                      <a:pt x="40" y="161"/>
                    </a:lnTo>
                    <a:lnTo>
                      <a:pt x="20" y="195"/>
                    </a:lnTo>
                    <a:lnTo>
                      <a:pt x="0" y="229"/>
                    </a:lnTo>
                    <a:lnTo>
                      <a:pt x="10" y="284"/>
                    </a:lnTo>
                    <a:lnTo>
                      <a:pt x="29" y="308"/>
                    </a:lnTo>
                    <a:cubicBezTo>
                      <a:pt x="40" y="321"/>
                      <a:pt x="58" y="338"/>
                      <a:pt x="70" y="346"/>
                    </a:cubicBezTo>
                    <a:cubicBezTo>
                      <a:pt x="82" y="353"/>
                      <a:pt x="107" y="365"/>
                      <a:pt x="128" y="373"/>
                    </a:cubicBezTo>
                    <a:cubicBezTo>
                      <a:pt x="148" y="380"/>
                      <a:pt x="176" y="388"/>
                      <a:pt x="190" y="391"/>
                    </a:cubicBezTo>
                    <a:cubicBezTo>
                      <a:pt x="205" y="393"/>
                      <a:pt x="233" y="400"/>
                      <a:pt x="253" y="405"/>
                    </a:cubicBezTo>
                    <a:lnTo>
                      <a:pt x="289" y="415"/>
                    </a:lnTo>
                    <a:lnTo>
                      <a:pt x="305" y="430"/>
                    </a:lnTo>
                    <a:lnTo>
                      <a:pt x="321" y="445"/>
                    </a:lnTo>
                    <a:lnTo>
                      <a:pt x="330" y="476"/>
                    </a:lnTo>
                    <a:lnTo>
                      <a:pt x="340" y="508"/>
                    </a:lnTo>
                    <a:lnTo>
                      <a:pt x="347" y="508"/>
                    </a:lnTo>
                  </a:path>
                </a:pathLst>
              </a:custGeom>
              <a:solidFill>
                <a:srgbClr val="CFCFC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 name="Freeform 22"/>
              <p:cNvSpPr>
                <a:spLocks noChangeArrowheads="1"/>
              </p:cNvSpPr>
              <p:nvPr/>
            </p:nvSpPr>
            <p:spPr bwMode="auto">
              <a:xfrm>
                <a:off x="182" y="1276"/>
                <a:ext cx="381" cy="192"/>
              </a:xfrm>
              <a:custGeom>
                <a:avLst/>
                <a:gdLst>
                  <a:gd name="T0" fmla="*/ 348 w 1004"/>
                  <a:gd name="T1" fmla="*/ 494 h 505"/>
                  <a:gd name="T2" fmla="*/ 340 w 1004"/>
                  <a:gd name="T3" fmla="*/ 447 h 505"/>
                  <a:gd name="T4" fmla="*/ 296 w 1004"/>
                  <a:gd name="T5" fmla="*/ 391 h 505"/>
                  <a:gd name="T6" fmla="*/ 220 w 1004"/>
                  <a:gd name="T7" fmla="*/ 363 h 505"/>
                  <a:gd name="T8" fmla="*/ 112 w 1004"/>
                  <a:gd name="T9" fmla="*/ 337 h 505"/>
                  <a:gd name="T10" fmla="*/ 48 w 1004"/>
                  <a:gd name="T11" fmla="*/ 290 h 505"/>
                  <a:gd name="T12" fmla="*/ 31 w 1004"/>
                  <a:gd name="T13" fmla="*/ 245 h 505"/>
                  <a:gd name="T14" fmla="*/ 57 w 1004"/>
                  <a:gd name="T15" fmla="*/ 190 h 505"/>
                  <a:gd name="T16" fmla="*/ 96 w 1004"/>
                  <a:gd name="T17" fmla="*/ 163 h 505"/>
                  <a:gd name="T18" fmla="*/ 221 w 1004"/>
                  <a:gd name="T19" fmla="*/ 177 h 505"/>
                  <a:gd name="T20" fmla="*/ 329 w 1004"/>
                  <a:gd name="T21" fmla="*/ 210 h 505"/>
                  <a:gd name="T22" fmla="*/ 346 w 1004"/>
                  <a:gd name="T23" fmla="*/ 268 h 505"/>
                  <a:gd name="T24" fmla="*/ 395 w 1004"/>
                  <a:gd name="T25" fmla="*/ 334 h 505"/>
                  <a:gd name="T26" fmla="*/ 391 w 1004"/>
                  <a:gd name="T27" fmla="*/ 356 h 505"/>
                  <a:gd name="T28" fmla="*/ 442 w 1004"/>
                  <a:gd name="T29" fmla="*/ 418 h 505"/>
                  <a:gd name="T30" fmla="*/ 473 w 1004"/>
                  <a:gd name="T31" fmla="*/ 411 h 505"/>
                  <a:gd name="T32" fmla="*/ 493 w 1004"/>
                  <a:gd name="T33" fmla="*/ 425 h 505"/>
                  <a:gd name="T34" fmla="*/ 529 w 1004"/>
                  <a:gd name="T35" fmla="*/ 401 h 505"/>
                  <a:gd name="T36" fmla="*/ 470 w 1004"/>
                  <a:gd name="T37" fmla="*/ 377 h 505"/>
                  <a:gd name="T38" fmla="*/ 456 w 1004"/>
                  <a:gd name="T39" fmla="*/ 361 h 505"/>
                  <a:gd name="T40" fmla="*/ 467 w 1004"/>
                  <a:gd name="T41" fmla="*/ 346 h 505"/>
                  <a:gd name="T42" fmla="*/ 519 w 1004"/>
                  <a:gd name="T43" fmla="*/ 354 h 505"/>
                  <a:gd name="T44" fmla="*/ 568 w 1004"/>
                  <a:gd name="T45" fmla="*/ 355 h 505"/>
                  <a:gd name="T46" fmla="*/ 621 w 1004"/>
                  <a:gd name="T47" fmla="*/ 344 h 505"/>
                  <a:gd name="T48" fmla="*/ 710 w 1004"/>
                  <a:gd name="T49" fmla="*/ 435 h 505"/>
                  <a:gd name="T50" fmla="*/ 748 w 1004"/>
                  <a:gd name="T51" fmla="*/ 468 h 505"/>
                  <a:gd name="T52" fmla="*/ 786 w 1004"/>
                  <a:gd name="T53" fmla="*/ 477 h 505"/>
                  <a:gd name="T54" fmla="*/ 778 w 1004"/>
                  <a:gd name="T55" fmla="*/ 444 h 505"/>
                  <a:gd name="T56" fmla="*/ 796 w 1004"/>
                  <a:gd name="T57" fmla="*/ 439 h 505"/>
                  <a:gd name="T58" fmla="*/ 778 w 1004"/>
                  <a:gd name="T59" fmla="*/ 414 h 505"/>
                  <a:gd name="T60" fmla="*/ 733 w 1004"/>
                  <a:gd name="T61" fmla="*/ 406 h 505"/>
                  <a:gd name="T62" fmla="*/ 787 w 1004"/>
                  <a:gd name="T63" fmla="*/ 403 h 505"/>
                  <a:gd name="T64" fmla="*/ 850 w 1004"/>
                  <a:gd name="T65" fmla="*/ 424 h 505"/>
                  <a:gd name="T66" fmla="*/ 870 w 1004"/>
                  <a:gd name="T67" fmla="*/ 393 h 505"/>
                  <a:gd name="T68" fmla="*/ 854 w 1004"/>
                  <a:gd name="T69" fmla="*/ 377 h 505"/>
                  <a:gd name="T70" fmla="*/ 812 w 1004"/>
                  <a:gd name="T71" fmla="*/ 335 h 505"/>
                  <a:gd name="T72" fmla="*/ 855 w 1004"/>
                  <a:gd name="T73" fmla="*/ 304 h 505"/>
                  <a:gd name="T74" fmla="*/ 983 w 1004"/>
                  <a:gd name="T75" fmla="*/ 290 h 505"/>
                  <a:gd name="T76" fmla="*/ 976 w 1004"/>
                  <a:gd name="T77" fmla="*/ 231 h 505"/>
                  <a:gd name="T78" fmla="*/ 917 w 1004"/>
                  <a:gd name="T79" fmla="*/ 181 h 505"/>
                  <a:gd name="T80" fmla="*/ 895 w 1004"/>
                  <a:gd name="T81" fmla="*/ 147 h 505"/>
                  <a:gd name="T82" fmla="*/ 894 w 1004"/>
                  <a:gd name="T83" fmla="*/ 117 h 505"/>
                  <a:gd name="T84" fmla="*/ 847 w 1004"/>
                  <a:gd name="T85" fmla="*/ 103 h 505"/>
                  <a:gd name="T86" fmla="*/ 825 w 1004"/>
                  <a:gd name="T87" fmla="*/ 131 h 505"/>
                  <a:gd name="T88" fmla="*/ 813 w 1004"/>
                  <a:gd name="T89" fmla="*/ 115 h 505"/>
                  <a:gd name="T90" fmla="*/ 757 w 1004"/>
                  <a:gd name="T91" fmla="*/ 123 h 505"/>
                  <a:gd name="T92" fmla="*/ 568 w 1004"/>
                  <a:gd name="T93" fmla="*/ 0 h 505"/>
                  <a:gd name="T94" fmla="*/ 481 w 1004"/>
                  <a:gd name="T95" fmla="*/ 1 h 505"/>
                  <a:gd name="T96" fmla="*/ 398 w 1004"/>
                  <a:gd name="T97" fmla="*/ 39 h 505"/>
                  <a:gd name="T98" fmla="*/ 345 w 1004"/>
                  <a:gd name="T99" fmla="*/ 92 h 505"/>
                  <a:gd name="T100" fmla="*/ 332 w 1004"/>
                  <a:gd name="T101" fmla="*/ 144 h 505"/>
                  <a:gd name="T102" fmla="*/ 284 w 1004"/>
                  <a:gd name="T103" fmla="*/ 139 h 505"/>
                  <a:gd name="T104" fmla="*/ 139 w 1004"/>
                  <a:gd name="T105" fmla="*/ 115 h 505"/>
                  <a:gd name="T106" fmla="*/ 74 w 1004"/>
                  <a:gd name="T107" fmla="*/ 131 h 505"/>
                  <a:gd name="T108" fmla="*/ 11 w 1004"/>
                  <a:gd name="T109" fmla="*/ 191 h 505"/>
                  <a:gd name="T110" fmla="*/ 0 w 1004"/>
                  <a:gd name="T111" fmla="*/ 264 h 505"/>
                  <a:gd name="T112" fmla="*/ 21 w 1004"/>
                  <a:gd name="T113" fmla="*/ 307 h 505"/>
                  <a:gd name="T114" fmla="*/ 109 w 1004"/>
                  <a:gd name="T115" fmla="*/ 363 h 505"/>
                  <a:gd name="T116" fmla="*/ 192 w 1004"/>
                  <a:gd name="T117" fmla="*/ 387 h 505"/>
                  <a:gd name="T118" fmla="*/ 300 w 1004"/>
                  <a:gd name="T119" fmla="*/ 419 h 505"/>
                  <a:gd name="T120" fmla="*/ 329 w 1004"/>
                  <a:gd name="T121" fmla="*/ 489 h 505"/>
                  <a:gd name="T122" fmla="*/ 336 w 1004"/>
                  <a:gd name="T123" fmla="*/ 50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04" h="505">
                    <a:moveTo>
                      <a:pt x="336" y="504"/>
                    </a:moveTo>
                    <a:cubicBezTo>
                      <a:pt x="340" y="504"/>
                      <a:pt x="345" y="499"/>
                      <a:pt x="348" y="494"/>
                    </a:cubicBezTo>
                    <a:lnTo>
                      <a:pt x="353" y="483"/>
                    </a:lnTo>
                    <a:lnTo>
                      <a:pt x="340" y="447"/>
                    </a:lnTo>
                    <a:lnTo>
                      <a:pt x="328" y="411"/>
                    </a:lnTo>
                    <a:lnTo>
                      <a:pt x="296" y="391"/>
                    </a:lnTo>
                    <a:lnTo>
                      <a:pt x="264" y="371"/>
                    </a:lnTo>
                    <a:lnTo>
                      <a:pt x="220" y="363"/>
                    </a:lnTo>
                    <a:cubicBezTo>
                      <a:pt x="196" y="359"/>
                      <a:pt x="162" y="352"/>
                      <a:pt x="144" y="346"/>
                    </a:cubicBezTo>
                    <a:lnTo>
                      <a:pt x="112" y="337"/>
                    </a:lnTo>
                    <a:lnTo>
                      <a:pt x="80" y="313"/>
                    </a:lnTo>
                    <a:lnTo>
                      <a:pt x="48" y="290"/>
                    </a:lnTo>
                    <a:lnTo>
                      <a:pt x="39" y="268"/>
                    </a:lnTo>
                    <a:lnTo>
                      <a:pt x="31" y="245"/>
                    </a:lnTo>
                    <a:lnTo>
                      <a:pt x="43" y="218"/>
                    </a:lnTo>
                    <a:lnTo>
                      <a:pt x="57" y="190"/>
                    </a:lnTo>
                    <a:lnTo>
                      <a:pt x="76" y="176"/>
                    </a:lnTo>
                    <a:lnTo>
                      <a:pt x="96" y="163"/>
                    </a:lnTo>
                    <a:lnTo>
                      <a:pt x="158" y="163"/>
                    </a:lnTo>
                    <a:lnTo>
                      <a:pt x="221" y="177"/>
                    </a:lnTo>
                    <a:cubicBezTo>
                      <a:pt x="256" y="184"/>
                      <a:pt x="295" y="195"/>
                      <a:pt x="307" y="201"/>
                    </a:cubicBezTo>
                    <a:lnTo>
                      <a:pt x="329" y="210"/>
                    </a:lnTo>
                    <a:lnTo>
                      <a:pt x="329" y="255"/>
                    </a:lnTo>
                    <a:lnTo>
                      <a:pt x="346" y="268"/>
                    </a:lnTo>
                    <a:cubicBezTo>
                      <a:pt x="354" y="275"/>
                      <a:pt x="369" y="292"/>
                      <a:pt x="378" y="307"/>
                    </a:cubicBezTo>
                    <a:lnTo>
                      <a:pt x="395" y="334"/>
                    </a:lnTo>
                    <a:lnTo>
                      <a:pt x="393" y="345"/>
                    </a:lnTo>
                    <a:lnTo>
                      <a:pt x="391" y="356"/>
                    </a:lnTo>
                    <a:lnTo>
                      <a:pt x="417" y="387"/>
                    </a:lnTo>
                    <a:lnTo>
                      <a:pt x="442" y="418"/>
                    </a:lnTo>
                    <a:lnTo>
                      <a:pt x="458" y="415"/>
                    </a:lnTo>
                    <a:lnTo>
                      <a:pt x="473" y="411"/>
                    </a:lnTo>
                    <a:lnTo>
                      <a:pt x="483" y="418"/>
                    </a:lnTo>
                    <a:lnTo>
                      <a:pt x="493" y="425"/>
                    </a:lnTo>
                    <a:lnTo>
                      <a:pt x="529" y="421"/>
                    </a:lnTo>
                    <a:lnTo>
                      <a:pt x="529" y="401"/>
                    </a:lnTo>
                    <a:lnTo>
                      <a:pt x="505" y="391"/>
                    </a:lnTo>
                    <a:cubicBezTo>
                      <a:pt x="492" y="386"/>
                      <a:pt x="477" y="379"/>
                      <a:pt x="470" y="377"/>
                    </a:cubicBezTo>
                    <a:lnTo>
                      <a:pt x="458" y="372"/>
                    </a:lnTo>
                    <a:lnTo>
                      <a:pt x="456" y="361"/>
                    </a:lnTo>
                    <a:lnTo>
                      <a:pt x="453" y="350"/>
                    </a:lnTo>
                    <a:lnTo>
                      <a:pt x="467" y="346"/>
                    </a:lnTo>
                    <a:lnTo>
                      <a:pt x="480" y="342"/>
                    </a:lnTo>
                    <a:lnTo>
                      <a:pt x="519" y="354"/>
                    </a:lnTo>
                    <a:lnTo>
                      <a:pt x="559" y="366"/>
                    </a:lnTo>
                    <a:lnTo>
                      <a:pt x="568" y="355"/>
                    </a:lnTo>
                    <a:lnTo>
                      <a:pt x="578" y="344"/>
                    </a:lnTo>
                    <a:lnTo>
                      <a:pt x="621" y="344"/>
                    </a:lnTo>
                    <a:lnTo>
                      <a:pt x="657" y="378"/>
                    </a:lnTo>
                    <a:cubicBezTo>
                      <a:pt x="677" y="397"/>
                      <a:pt x="701" y="423"/>
                      <a:pt x="710" y="435"/>
                    </a:cubicBezTo>
                    <a:lnTo>
                      <a:pt x="727" y="459"/>
                    </a:lnTo>
                    <a:lnTo>
                      <a:pt x="748" y="468"/>
                    </a:lnTo>
                    <a:cubicBezTo>
                      <a:pt x="760" y="473"/>
                      <a:pt x="773" y="477"/>
                      <a:pt x="778" y="477"/>
                    </a:cubicBezTo>
                    <a:lnTo>
                      <a:pt x="786" y="477"/>
                    </a:lnTo>
                    <a:lnTo>
                      <a:pt x="782" y="461"/>
                    </a:lnTo>
                    <a:lnTo>
                      <a:pt x="778" y="444"/>
                    </a:lnTo>
                    <a:lnTo>
                      <a:pt x="787" y="442"/>
                    </a:lnTo>
                    <a:lnTo>
                      <a:pt x="796" y="439"/>
                    </a:lnTo>
                    <a:lnTo>
                      <a:pt x="787" y="426"/>
                    </a:lnTo>
                    <a:lnTo>
                      <a:pt x="778" y="414"/>
                    </a:lnTo>
                    <a:lnTo>
                      <a:pt x="755" y="410"/>
                    </a:lnTo>
                    <a:lnTo>
                      <a:pt x="733" y="406"/>
                    </a:lnTo>
                    <a:lnTo>
                      <a:pt x="752" y="404"/>
                    </a:lnTo>
                    <a:cubicBezTo>
                      <a:pt x="763" y="403"/>
                      <a:pt x="779" y="402"/>
                      <a:pt x="787" y="403"/>
                    </a:cubicBezTo>
                    <a:cubicBezTo>
                      <a:pt x="796" y="404"/>
                      <a:pt x="813" y="409"/>
                      <a:pt x="826" y="414"/>
                    </a:cubicBezTo>
                    <a:lnTo>
                      <a:pt x="850" y="424"/>
                    </a:lnTo>
                    <a:lnTo>
                      <a:pt x="860" y="413"/>
                    </a:lnTo>
                    <a:cubicBezTo>
                      <a:pt x="866" y="406"/>
                      <a:pt x="870" y="397"/>
                      <a:pt x="870" y="393"/>
                    </a:cubicBezTo>
                    <a:lnTo>
                      <a:pt x="870" y="384"/>
                    </a:lnTo>
                    <a:lnTo>
                      <a:pt x="854" y="377"/>
                    </a:lnTo>
                    <a:cubicBezTo>
                      <a:pt x="846" y="373"/>
                      <a:pt x="833" y="362"/>
                      <a:pt x="825" y="353"/>
                    </a:cubicBezTo>
                    <a:lnTo>
                      <a:pt x="812" y="335"/>
                    </a:lnTo>
                    <a:lnTo>
                      <a:pt x="834" y="320"/>
                    </a:lnTo>
                    <a:lnTo>
                      <a:pt x="855" y="304"/>
                    </a:lnTo>
                    <a:lnTo>
                      <a:pt x="962" y="304"/>
                    </a:lnTo>
                    <a:lnTo>
                      <a:pt x="983" y="290"/>
                    </a:lnTo>
                    <a:cubicBezTo>
                      <a:pt x="994" y="282"/>
                      <a:pt x="1003" y="273"/>
                      <a:pt x="1003" y="270"/>
                    </a:cubicBezTo>
                    <a:cubicBezTo>
                      <a:pt x="1003" y="266"/>
                      <a:pt x="991" y="249"/>
                      <a:pt x="976" y="231"/>
                    </a:cubicBezTo>
                    <a:lnTo>
                      <a:pt x="948" y="198"/>
                    </a:lnTo>
                    <a:lnTo>
                      <a:pt x="917" y="181"/>
                    </a:lnTo>
                    <a:lnTo>
                      <a:pt x="886" y="163"/>
                    </a:lnTo>
                    <a:lnTo>
                      <a:pt x="895" y="147"/>
                    </a:lnTo>
                    <a:lnTo>
                      <a:pt x="903" y="131"/>
                    </a:lnTo>
                    <a:lnTo>
                      <a:pt x="894" y="117"/>
                    </a:lnTo>
                    <a:lnTo>
                      <a:pt x="885" y="103"/>
                    </a:lnTo>
                    <a:lnTo>
                      <a:pt x="847" y="103"/>
                    </a:lnTo>
                    <a:lnTo>
                      <a:pt x="836" y="117"/>
                    </a:lnTo>
                    <a:lnTo>
                      <a:pt x="825" y="131"/>
                    </a:lnTo>
                    <a:lnTo>
                      <a:pt x="819" y="123"/>
                    </a:lnTo>
                    <a:lnTo>
                      <a:pt x="813" y="115"/>
                    </a:lnTo>
                    <a:lnTo>
                      <a:pt x="785" y="119"/>
                    </a:lnTo>
                    <a:lnTo>
                      <a:pt x="757" y="123"/>
                    </a:lnTo>
                    <a:lnTo>
                      <a:pt x="647" y="32"/>
                    </a:lnTo>
                    <a:lnTo>
                      <a:pt x="568" y="0"/>
                    </a:lnTo>
                    <a:lnTo>
                      <a:pt x="525" y="0"/>
                    </a:lnTo>
                    <a:lnTo>
                      <a:pt x="481" y="1"/>
                    </a:lnTo>
                    <a:lnTo>
                      <a:pt x="439" y="20"/>
                    </a:lnTo>
                    <a:lnTo>
                      <a:pt x="398" y="39"/>
                    </a:lnTo>
                    <a:lnTo>
                      <a:pt x="371" y="65"/>
                    </a:lnTo>
                    <a:lnTo>
                      <a:pt x="345" y="92"/>
                    </a:lnTo>
                    <a:lnTo>
                      <a:pt x="340" y="116"/>
                    </a:lnTo>
                    <a:cubicBezTo>
                      <a:pt x="337" y="129"/>
                      <a:pt x="333" y="142"/>
                      <a:pt x="332" y="144"/>
                    </a:cubicBezTo>
                    <a:lnTo>
                      <a:pt x="329" y="148"/>
                    </a:lnTo>
                    <a:lnTo>
                      <a:pt x="284" y="139"/>
                    </a:lnTo>
                    <a:cubicBezTo>
                      <a:pt x="259" y="134"/>
                      <a:pt x="216" y="127"/>
                      <a:pt x="189" y="122"/>
                    </a:cubicBezTo>
                    <a:lnTo>
                      <a:pt x="139" y="115"/>
                    </a:lnTo>
                    <a:lnTo>
                      <a:pt x="107" y="123"/>
                    </a:lnTo>
                    <a:lnTo>
                      <a:pt x="74" y="131"/>
                    </a:lnTo>
                    <a:lnTo>
                      <a:pt x="48" y="152"/>
                    </a:lnTo>
                    <a:cubicBezTo>
                      <a:pt x="34" y="164"/>
                      <a:pt x="17" y="181"/>
                      <a:pt x="11" y="191"/>
                    </a:cubicBezTo>
                    <a:lnTo>
                      <a:pt x="0" y="209"/>
                    </a:lnTo>
                    <a:lnTo>
                      <a:pt x="0" y="264"/>
                    </a:lnTo>
                    <a:lnTo>
                      <a:pt x="10" y="286"/>
                    </a:lnTo>
                    <a:lnTo>
                      <a:pt x="21" y="307"/>
                    </a:lnTo>
                    <a:lnTo>
                      <a:pt x="50" y="329"/>
                    </a:lnTo>
                    <a:cubicBezTo>
                      <a:pt x="66" y="341"/>
                      <a:pt x="92" y="356"/>
                      <a:pt x="109" y="363"/>
                    </a:cubicBezTo>
                    <a:lnTo>
                      <a:pt x="138" y="376"/>
                    </a:lnTo>
                    <a:lnTo>
                      <a:pt x="192" y="387"/>
                    </a:lnTo>
                    <a:cubicBezTo>
                      <a:pt x="221" y="393"/>
                      <a:pt x="257" y="402"/>
                      <a:pt x="272" y="408"/>
                    </a:cubicBezTo>
                    <a:lnTo>
                      <a:pt x="300" y="419"/>
                    </a:lnTo>
                    <a:lnTo>
                      <a:pt x="314" y="447"/>
                    </a:lnTo>
                    <a:cubicBezTo>
                      <a:pt x="322" y="462"/>
                      <a:pt x="329" y="481"/>
                      <a:pt x="329" y="489"/>
                    </a:cubicBezTo>
                    <a:lnTo>
                      <a:pt x="329" y="504"/>
                    </a:lnTo>
                    <a:lnTo>
                      <a:pt x="336" y="504"/>
                    </a:lnTo>
                  </a:path>
                </a:pathLst>
              </a:custGeom>
              <a:solidFill>
                <a:srgbClr val="ADADA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 name="Freeform 23"/>
              <p:cNvSpPr>
                <a:spLocks noChangeArrowheads="1"/>
              </p:cNvSpPr>
              <p:nvPr/>
            </p:nvSpPr>
            <p:spPr bwMode="auto">
              <a:xfrm>
                <a:off x="182" y="1278"/>
                <a:ext cx="383" cy="187"/>
              </a:xfrm>
              <a:custGeom>
                <a:avLst/>
                <a:gdLst>
                  <a:gd name="T0" fmla="*/ 350 w 1010"/>
                  <a:gd name="T1" fmla="*/ 488 h 495"/>
                  <a:gd name="T2" fmla="*/ 331 w 1010"/>
                  <a:gd name="T3" fmla="*/ 416 h 495"/>
                  <a:gd name="T4" fmla="*/ 277 w 1010"/>
                  <a:gd name="T5" fmla="*/ 375 h 495"/>
                  <a:gd name="T6" fmla="*/ 179 w 1010"/>
                  <a:gd name="T7" fmla="*/ 354 h 495"/>
                  <a:gd name="T8" fmla="*/ 76 w 1010"/>
                  <a:gd name="T9" fmla="*/ 313 h 495"/>
                  <a:gd name="T10" fmla="*/ 42 w 1010"/>
                  <a:gd name="T11" fmla="*/ 277 h 495"/>
                  <a:gd name="T12" fmla="*/ 32 w 1010"/>
                  <a:gd name="T13" fmla="*/ 237 h 495"/>
                  <a:gd name="T14" fmla="*/ 55 w 1010"/>
                  <a:gd name="T15" fmla="*/ 190 h 495"/>
                  <a:gd name="T16" fmla="*/ 88 w 1010"/>
                  <a:gd name="T17" fmla="*/ 165 h 495"/>
                  <a:gd name="T18" fmla="*/ 147 w 1010"/>
                  <a:gd name="T19" fmla="*/ 157 h 495"/>
                  <a:gd name="T20" fmla="*/ 306 w 1010"/>
                  <a:gd name="T21" fmla="*/ 194 h 495"/>
                  <a:gd name="T22" fmla="*/ 331 w 1010"/>
                  <a:gd name="T23" fmla="*/ 246 h 495"/>
                  <a:gd name="T24" fmla="*/ 382 w 1010"/>
                  <a:gd name="T25" fmla="*/ 303 h 495"/>
                  <a:gd name="T26" fmla="*/ 393 w 1010"/>
                  <a:gd name="T27" fmla="*/ 353 h 495"/>
                  <a:gd name="T28" fmla="*/ 445 w 1010"/>
                  <a:gd name="T29" fmla="*/ 413 h 495"/>
                  <a:gd name="T30" fmla="*/ 486 w 1010"/>
                  <a:gd name="T31" fmla="*/ 406 h 495"/>
                  <a:gd name="T32" fmla="*/ 496 w 1010"/>
                  <a:gd name="T33" fmla="*/ 420 h 495"/>
                  <a:gd name="T34" fmla="*/ 527 w 1010"/>
                  <a:gd name="T35" fmla="*/ 413 h 495"/>
                  <a:gd name="T36" fmla="*/ 497 w 1010"/>
                  <a:gd name="T37" fmla="*/ 385 h 495"/>
                  <a:gd name="T38" fmla="*/ 447 w 1010"/>
                  <a:gd name="T39" fmla="*/ 355 h 495"/>
                  <a:gd name="T40" fmla="*/ 457 w 1010"/>
                  <a:gd name="T41" fmla="*/ 341 h 495"/>
                  <a:gd name="T42" fmla="*/ 530 w 1010"/>
                  <a:gd name="T43" fmla="*/ 351 h 495"/>
                  <a:gd name="T44" fmla="*/ 570 w 1010"/>
                  <a:gd name="T45" fmla="*/ 342 h 495"/>
                  <a:gd name="T46" fmla="*/ 612 w 1010"/>
                  <a:gd name="T47" fmla="*/ 333 h 495"/>
                  <a:gd name="T48" fmla="*/ 691 w 1010"/>
                  <a:gd name="T49" fmla="*/ 398 h 495"/>
                  <a:gd name="T50" fmla="*/ 772 w 1010"/>
                  <a:gd name="T51" fmla="*/ 474 h 495"/>
                  <a:gd name="T52" fmla="*/ 787 w 1010"/>
                  <a:gd name="T53" fmla="*/ 466 h 495"/>
                  <a:gd name="T54" fmla="*/ 777 w 1010"/>
                  <a:gd name="T55" fmla="*/ 445 h 495"/>
                  <a:gd name="T56" fmla="*/ 796 w 1010"/>
                  <a:gd name="T57" fmla="*/ 436 h 495"/>
                  <a:gd name="T58" fmla="*/ 787 w 1010"/>
                  <a:gd name="T59" fmla="*/ 415 h 495"/>
                  <a:gd name="T60" fmla="*/ 735 w 1010"/>
                  <a:gd name="T61" fmla="*/ 403 h 495"/>
                  <a:gd name="T62" fmla="*/ 785 w 1010"/>
                  <a:gd name="T63" fmla="*/ 393 h 495"/>
                  <a:gd name="T64" fmla="*/ 852 w 1010"/>
                  <a:gd name="T65" fmla="*/ 421 h 495"/>
                  <a:gd name="T66" fmla="*/ 872 w 1010"/>
                  <a:gd name="T67" fmla="*/ 393 h 495"/>
                  <a:gd name="T68" fmla="*/ 817 w 1010"/>
                  <a:gd name="T69" fmla="*/ 345 h 495"/>
                  <a:gd name="T70" fmla="*/ 849 w 1010"/>
                  <a:gd name="T71" fmla="*/ 301 h 495"/>
                  <a:gd name="T72" fmla="*/ 1009 w 1010"/>
                  <a:gd name="T73" fmla="*/ 269 h 495"/>
                  <a:gd name="T74" fmla="*/ 948 w 1010"/>
                  <a:gd name="T75" fmla="*/ 194 h 495"/>
                  <a:gd name="T76" fmla="*/ 890 w 1010"/>
                  <a:gd name="T77" fmla="*/ 165 h 495"/>
                  <a:gd name="T78" fmla="*/ 876 w 1010"/>
                  <a:gd name="T79" fmla="*/ 103 h 495"/>
                  <a:gd name="T80" fmla="*/ 826 w 1010"/>
                  <a:gd name="T81" fmla="*/ 127 h 495"/>
                  <a:gd name="T82" fmla="*/ 815 w 1010"/>
                  <a:gd name="T83" fmla="*/ 112 h 495"/>
                  <a:gd name="T84" fmla="*/ 708 w 1010"/>
                  <a:gd name="T85" fmla="*/ 77 h 495"/>
                  <a:gd name="T86" fmla="*/ 616 w 1010"/>
                  <a:gd name="T87" fmla="*/ 17 h 495"/>
                  <a:gd name="T88" fmla="*/ 485 w 1010"/>
                  <a:gd name="T89" fmla="*/ 0 h 495"/>
                  <a:gd name="T90" fmla="*/ 418 w 1010"/>
                  <a:gd name="T91" fmla="*/ 27 h 495"/>
                  <a:gd name="T92" fmla="*/ 345 w 1010"/>
                  <a:gd name="T93" fmla="*/ 109 h 495"/>
                  <a:gd name="T94" fmla="*/ 327 w 1010"/>
                  <a:gd name="T95" fmla="*/ 146 h 495"/>
                  <a:gd name="T96" fmla="*/ 176 w 1010"/>
                  <a:gd name="T97" fmla="*/ 118 h 495"/>
                  <a:gd name="T98" fmla="*/ 81 w 1010"/>
                  <a:gd name="T99" fmla="*/ 127 h 495"/>
                  <a:gd name="T100" fmla="*/ 16 w 1010"/>
                  <a:gd name="T101" fmla="*/ 189 h 495"/>
                  <a:gd name="T102" fmla="*/ 5 w 1010"/>
                  <a:gd name="T103" fmla="*/ 249 h 495"/>
                  <a:gd name="T104" fmla="*/ 26 w 1010"/>
                  <a:gd name="T105" fmla="*/ 301 h 495"/>
                  <a:gd name="T106" fmla="*/ 102 w 1010"/>
                  <a:gd name="T107" fmla="*/ 358 h 495"/>
                  <a:gd name="T108" fmla="*/ 232 w 1010"/>
                  <a:gd name="T109" fmla="*/ 391 h 495"/>
                  <a:gd name="T110" fmla="*/ 323 w 1010"/>
                  <a:gd name="T111" fmla="*/ 439 h 495"/>
                  <a:gd name="T112" fmla="*/ 333 w 1010"/>
                  <a:gd name="T113" fmla="*/ 49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10" h="495">
                    <a:moveTo>
                      <a:pt x="339" y="494"/>
                    </a:moveTo>
                    <a:cubicBezTo>
                      <a:pt x="343" y="494"/>
                      <a:pt x="348" y="492"/>
                      <a:pt x="350" y="488"/>
                    </a:cubicBezTo>
                    <a:lnTo>
                      <a:pt x="354" y="483"/>
                    </a:lnTo>
                    <a:lnTo>
                      <a:pt x="331" y="416"/>
                    </a:lnTo>
                    <a:lnTo>
                      <a:pt x="304" y="395"/>
                    </a:lnTo>
                    <a:lnTo>
                      <a:pt x="277" y="375"/>
                    </a:lnTo>
                    <a:lnTo>
                      <a:pt x="236" y="364"/>
                    </a:lnTo>
                    <a:cubicBezTo>
                      <a:pt x="213" y="359"/>
                      <a:pt x="188" y="354"/>
                      <a:pt x="179" y="354"/>
                    </a:cubicBezTo>
                    <a:lnTo>
                      <a:pt x="164" y="354"/>
                    </a:lnTo>
                    <a:lnTo>
                      <a:pt x="76" y="313"/>
                    </a:lnTo>
                    <a:lnTo>
                      <a:pt x="59" y="295"/>
                    </a:lnTo>
                    <a:lnTo>
                      <a:pt x="42" y="277"/>
                    </a:lnTo>
                    <a:lnTo>
                      <a:pt x="37" y="257"/>
                    </a:lnTo>
                    <a:lnTo>
                      <a:pt x="32" y="237"/>
                    </a:lnTo>
                    <a:lnTo>
                      <a:pt x="44" y="214"/>
                    </a:lnTo>
                    <a:lnTo>
                      <a:pt x="55" y="190"/>
                    </a:lnTo>
                    <a:lnTo>
                      <a:pt x="72" y="177"/>
                    </a:lnTo>
                    <a:lnTo>
                      <a:pt x="88" y="165"/>
                    </a:lnTo>
                    <a:lnTo>
                      <a:pt x="117" y="161"/>
                    </a:lnTo>
                    <a:lnTo>
                      <a:pt x="147" y="157"/>
                    </a:lnTo>
                    <a:lnTo>
                      <a:pt x="213" y="171"/>
                    </a:lnTo>
                    <a:cubicBezTo>
                      <a:pt x="250" y="179"/>
                      <a:pt x="291" y="189"/>
                      <a:pt x="306" y="194"/>
                    </a:cubicBezTo>
                    <a:lnTo>
                      <a:pt x="331" y="202"/>
                    </a:lnTo>
                    <a:lnTo>
                      <a:pt x="331" y="246"/>
                    </a:lnTo>
                    <a:lnTo>
                      <a:pt x="347" y="262"/>
                    </a:lnTo>
                    <a:cubicBezTo>
                      <a:pt x="355" y="270"/>
                      <a:pt x="371" y="289"/>
                      <a:pt x="382" y="303"/>
                    </a:cubicBezTo>
                    <a:lnTo>
                      <a:pt x="402" y="329"/>
                    </a:lnTo>
                    <a:lnTo>
                      <a:pt x="393" y="353"/>
                    </a:lnTo>
                    <a:lnTo>
                      <a:pt x="419" y="383"/>
                    </a:lnTo>
                    <a:lnTo>
                      <a:pt x="445" y="413"/>
                    </a:lnTo>
                    <a:lnTo>
                      <a:pt x="465" y="409"/>
                    </a:lnTo>
                    <a:lnTo>
                      <a:pt x="486" y="406"/>
                    </a:lnTo>
                    <a:lnTo>
                      <a:pt x="491" y="413"/>
                    </a:lnTo>
                    <a:lnTo>
                      <a:pt x="496" y="420"/>
                    </a:lnTo>
                    <a:lnTo>
                      <a:pt x="511" y="416"/>
                    </a:lnTo>
                    <a:lnTo>
                      <a:pt x="527" y="413"/>
                    </a:lnTo>
                    <a:lnTo>
                      <a:pt x="527" y="396"/>
                    </a:lnTo>
                    <a:lnTo>
                      <a:pt x="497" y="385"/>
                    </a:lnTo>
                    <a:cubicBezTo>
                      <a:pt x="481" y="380"/>
                      <a:pt x="463" y="371"/>
                      <a:pt x="457" y="365"/>
                    </a:cubicBezTo>
                    <a:lnTo>
                      <a:pt x="447" y="355"/>
                    </a:lnTo>
                    <a:lnTo>
                      <a:pt x="452" y="348"/>
                    </a:lnTo>
                    <a:lnTo>
                      <a:pt x="457" y="341"/>
                    </a:lnTo>
                    <a:lnTo>
                      <a:pt x="501" y="341"/>
                    </a:lnTo>
                    <a:lnTo>
                      <a:pt x="530" y="351"/>
                    </a:lnTo>
                    <a:lnTo>
                      <a:pt x="558" y="361"/>
                    </a:lnTo>
                    <a:lnTo>
                      <a:pt x="570" y="342"/>
                    </a:lnTo>
                    <a:lnTo>
                      <a:pt x="591" y="337"/>
                    </a:lnTo>
                    <a:lnTo>
                      <a:pt x="612" y="333"/>
                    </a:lnTo>
                    <a:lnTo>
                      <a:pt x="652" y="365"/>
                    </a:lnTo>
                    <a:lnTo>
                      <a:pt x="691" y="398"/>
                    </a:lnTo>
                    <a:lnTo>
                      <a:pt x="729" y="455"/>
                    </a:lnTo>
                    <a:lnTo>
                      <a:pt x="772" y="474"/>
                    </a:lnTo>
                    <a:lnTo>
                      <a:pt x="779" y="470"/>
                    </a:lnTo>
                    <a:lnTo>
                      <a:pt x="787" y="466"/>
                    </a:lnTo>
                    <a:lnTo>
                      <a:pt x="782" y="456"/>
                    </a:lnTo>
                    <a:lnTo>
                      <a:pt x="777" y="445"/>
                    </a:lnTo>
                    <a:lnTo>
                      <a:pt x="787" y="440"/>
                    </a:lnTo>
                    <a:lnTo>
                      <a:pt x="796" y="436"/>
                    </a:lnTo>
                    <a:lnTo>
                      <a:pt x="791" y="425"/>
                    </a:lnTo>
                    <a:lnTo>
                      <a:pt x="787" y="415"/>
                    </a:lnTo>
                    <a:lnTo>
                      <a:pt x="761" y="409"/>
                    </a:lnTo>
                    <a:lnTo>
                      <a:pt x="735" y="403"/>
                    </a:lnTo>
                    <a:lnTo>
                      <a:pt x="760" y="398"/>
                    </a:lnTo>
                    <a:lnTo>
                      <a:pt x="785" y="393"/>
                    </a:lnTo>
                    <a:lnTo>
                      <a:pt x="819" y="407"/>
                    </a:lnTo>
                    <a:lnTo>
                      <a:pt x="852" y="421"/>
                    </a:lnTo>
                    <a:lnTo>
                      <a:pt x="862" y="410"/>
                    </a:lnTo>
                    <a:cubicBezTo>
                      <a:pt x="868" y="403"/>
                      <a:pt x="872" y="396"/>
                      <a:pt x="872" y="393"/>
                    </a:cubicBezTo>
                    <a:cubicBezTo>
                      <a:pt x="872" y="390"/>
                      <a:pt x="860" y="378"/>
                      <a:pt x="845" y="367"/>
                    </a:cubicBezTo>
                    <a:lnTo>
                      <a:pt x="817" y="345"/>
                    </a:lnTo>
                    <a:lnTo>
                      <a:pt x="817" y="327"/>
                    </a:lnTo>
                    <a:lnTo>
                      <a:pt x="849" y="301"/>
                    </a:lnTo>
                    <a:lnTo>
                      <a:pt x="962" y="300"/>
                    </a:lnTo>
                    <a:lnTo>
                      <a:pt x="1009" y="269"/>
                    </a:lnTo>
                    <a:lnTo>
                      <a:pt x="979" y="231"/>
                    </a:lnTo>
                    <a:lnTo>
                      <a:pt x="948" y="194"/>
                    </a:lnTo>
                    <a:lnTo>
                      <a:pt x="919" y="179"/>
                    </a:lnTo>
                    <a:lnTo>
                      <a:pt x="890" y="165"/>
                    </a:lnTo>
                    <a:lnTo>
                      <a:pt x="897" y="107"/>
                    </a:lnTo>
                    <a:lnTo>
                      <a:pt x="876" y="103"/>
                    </a:lnTo>
                    <a:lnTo>
                      <a:pt x="854" y="98"/>
                    </a:lnTo>
                    <a:lnTo>
                      <a:pt x="826" y="127"/>
                    </a:lnTo>
                    <a:lnTo>
                      <a:pt x="821" y="119"/>
                    </a:lnTo>
                    <a:lnTo>
                      <a:pt x="815" y="112"/>
                    </a:lnTo>
                    <a:lnTo>
                      <a:pt x="759" y="120"/>
                    </a:lnTo>
                    <a:lnTo>
                      <a:pt x="708" y="77"/>
                    </a:lnTo>
                    <a:lnTo>
                      <a:pt x="656" y="35"/>
                    </a:lnTo>
                    <a:lnTo>
                      <a:pt x="616" y="17"/>
                    </a:lnTo>
                    <a:lnTo>
                      <a:pt x="575" y="0"/>
                    </a:lnTo>
                    <a:lnTo>
                      <a:pt x="485" y="0"/>
                    </a:lnTo>
                    <a:lnTo>
                      <a:pt x="451" y="14"/>
                    </a:lnTo>
                    <a:lnTo>
                      <a:pt x="418" y="27"/>
                    </a:lnTo>
                    <a:lnTo>
                      <a:pt x="355" y="82"/>
                    </a:lnTo>
                    <a:lnTo>
                      <a:pt x="345" y="109"/>
                    </a:lnTo>
                    <a:cubicBezTo>
                      <a:pt x="340" y="124"/>
                      <a:pt x="334" y="139"/>
                      <a:pt x="331" y="141"/>
                    </a:cubicBezTo>
                    <a:lnTo>
                      <a:pt x="327" y="146"/>
                    </a:lnTo>
                    <a:lnTo>
                      <a:pt x="268" y="134"/>
                    </a:lnTo>
                    <a:cubicBezTo>
                      <a:pt x="236" y="127"/>
                      <a:pt x="194" y="120"/>
                      <a:pt x="176" y="118"/>
                    </a:cubicBezTo>
                    <a:lnTo>
                      <a:pt x="142" y="113"/>
                    </a:lnTo>
                    <a:lnTo>
                      <a:pt x="81" y="127"/>
                    </a:lnTo>
                    <a:lnTo>
                      <a:pt x="32" y="162"/>
                    </a:lnTo>
                    <a:lnTo>
                      <a:pt x="16" y="189"/>
                    </a:lnTo>
                    <a:lnTo>
                      <a:pt x="0" y="216"/>
                    </a:lnTo>
                    <a:lnTo>
                      <a:pt x="5" y="249"/>
                    </a:lnTo>
                    <a:lnTo>
                      <a:pt x="9" y="281"/>
                    </a:lnTo>
                    <a:lnTo>
                      <a:pt x="26" y="301"/>
                    </a:lnTo>
                    <a:cubicBezTo>
                      <a:pt x="35" y="313"/>
                      <a:pt x="56" y="330"/>
                      <a:pt x="72" y="340"/>
                    </a:cubicBezTo>
                    <a:lnTo>
                      <a:pt x="102" y="358"/>
                    </a:lnTo>
                    <a:lnTo>
                      <a:pt x="144" y="369"/>
                    </a:lnTo>
                    <a:cubicBezTo>
                      <a:pt x="167" y="376"/>
                      <a:pt x="207" y="385"/>
                      <a:pt x="232" y="391"/>
                    </a:cubicBezTo>
                    <a:lnTo>
                      <a:pt x="278" y="402"/>
                    </a:lnTo>
                    <a:lnTo>
                      <a:pt x="323" y="439"/>
                    </a:lnTo>
                    <a:lnTo>
                      <a:pt x="328" y="467"/>
                    </a:lnTo>
                    <a:lnTo>
                      <a:pt x="333" y="494"/>
                    </a:lnTo>
                    <a:lnTo>
                      <a:pt x="339" y="494"/>
                    </a:lnTo>
                  </a:path>
                </a:pathLst>
              </a:custGeom>
              <a:solidFill>
                <a:srgbClr val="91919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 name="Freeform 24"/>
              <p:cNvSpPr>
                <a:spLocks noChangeArrowheads="1"/>
              </p:cNvSpPr>
              <p:nvPr/>
            </p:nvSpPr>
            <p:spPr bwMode="auto">
              <a:xfrm>
                <a:off x="182" y="1278"/>
                <a:ext cx="381" cy="189"/>
              </a:xfrm>
              <a:custGeom>
                <a:avLst/>
                <a:gdLst>
                  <a:gd name="T0" fmla="*/ 347 w 1004"/>
                  <a:gd name="T1" fmla="*/ 498 h 499"/>
                  <a:gd name="T2" fmla="*/ 328 w 1004"/>
                  <a:gd name="T3" fmla="*/ 424 h 499"/>
                  <a:gd name="T4" fmla="*/ 286 w 1004"/>
                  <a:gd name="T5" fmla="*/ 386 h 499"/>
                  <a:gd name="T6" fmla="*/ 196 w 1004"/>
                  <a:gd name="T7" fmla="*/ 357 h 499"/>
                  <a:gd name="T8" fmla="*/ 100 w 1004"/>
                  <a:gd name="T9" fmla="*/ 326 h 499"/>
                  <a:gd name="T10" fmla="*/ 47 w 1004"/>
                  <a:gd name="T11" fmla="*/ 283 h 499"/>
                  <a:gd name="T12" fmla="*/ 31 w 1004"/>
                  <a:gd name="T13" fmla="*/ 248 h 499"/>
                  <a:gd name="T14" fmla="*/ 57 w 1004"/>
                  <a:gd name="T15" fmla="*/ 180 h 499"/>
                  <a:gd name="T16" fmla="*/ 117 w 1004"/>
                  <a:gd name="T17" fmla="*/ 160 h 499"/>
                  <a:gd name="T18" fmla="*/ 206 w 1004"/>
                  <a:gd name="T19" fmla="*/ 168 h 499"/>
                  <a:gd name="T20" fmla="*/ 329 w 1004"/>
                  <a:gd name="T21" fmla="*/ 202 h 499"/>
                  <a:gd name="T22" fmla="*/ 353 w 1004"/>
                  <a:gd name="T23" fmla="*/ 265 h 499"/>
                  <a:gd name="T24" fmla="*/ 376 w 1004"/>
                  <a:gd name="T25" fmla="*/ 297 h 499"/>
                  <a:gd name="T26" fmla="*/ 401 w 1004"/>
                  <a:gd name="T27" fmla="*/ 323 h 499"/>
                  <a:gd name="T28" fmla="*/ 449 w 1004"/>
                  <a:gd name="T29" fmla="*/ 414 h 499"/>
                  <a:gd name="T30" fmla="*/ 467 w 1004"/>
                  <a:gd name="T31" fmla="*/ 401 h 499"/>
                  <a:gd name="T32" fmla="*/ 496 w 1004"/>
                  <a:gd name="T33" fmla="*/ 419 h 499"/>
                  <a:gd name="T34" fmla="*/ 525 w 1004"/>
                  <a:gd name="T35" fmla="*/ 413 h 499"/>
                  <a:gd name="T36" fmla="*/ 499 w 1004"/>
                  <a:gd name="T37" fmla="*/ 388 h 499"/>
                  <a:gd name="T38" fmla="*/ 459 w 1004"/>
                  <a:gd name="T39" fmla="*/ 368 h 499"/>
                  <a:gd name="T40" fmla="*/ 451 w 1004"/>
                  <a:gd name="T41" fmla="*/ 347 h 499"/>
                  <a:gd name="T42" fmla="*/ 485 w 1004"/>
                  <a:gd name="T43" fmla="*/ 343 h 499"/>
                  <a:gd name="T44" fmla="*/ 559 w 1004"/>
                  <a:gd name="T45" fmla="*/ 356 h 499"/>
                  <a:gd name="T46" fmla="*/ 573 w 1004"/>
                  <a:gd name="T47" fmla="*/ 334 h 499"/>
                  <a:gd name="T48" fmla="*/ 654 w 1004"/>
                  <a:gd name="T49" fmla="*/ 368 h 499"/>
                  <a:gd name="T50" fmla="*/ 733 w 1004"/>
                  <a:gd name="T51" fmla="*/ 461 h 499"/>
                  <a:gd name="T52" fmla="*/ 769 w 1004"/>
                  <a:gd name="T53" fmla="*/ 474 h 499"/>
                  <a:gd name="T54" fmla="*/ 783 w 1004"/>
                  <a:gd name="T55" fmla="*/ 467 h 499"/>
                  <a:gd name="T56" fmla="*/ 774 w 1004"/>
                  <a:gd name="T57" fmla="*/ 448 h 499"/>
                  <a:gd name="T58" fmla="*/ 793 w 1004"/>
                  <a:gd name="T59" fmla="*/ 428 h 499"/>
                  <a:gd name="T60" fmla="*/ 758 w 1004"/>
                  <a:gd name="T61" fmla="*/ 408 h 499"/>
                  <a:gd name="T62" fmla="*/ 755 w 1004"/>
                  <a:gd name="T63" fmla="*/ 398 h 499"/>
                  <a:gd name="T64" fmla="*/ 808 w 1004"/>
                  <a:gd name="T65" fmla="*/ 401 h 499"/>
                  <a:gd name="T66" fmla="*/ 839 w 1004"/>
                  <a:gd name="T67" fmla="*/ 415 h 499"/>
                  <a:gd name="T68" fmla="*/ 861 w 1004"/>
                  <a:gd name="T69" fmla="*/ 407 h 499"/>
                  <a:gd name="T70" fmla="*/ 843 w 1004"/>
                  <a:gd name="T71" fmla="*/ 370 h 499"/>
                  <a:gd name="T72" fmla="*/ 815 w 1004"/>
                  <a:gd name="T73" fmla="*/ 321 h 499"/>
                  <a:gd name="T74" fmla="*/ 850 w 1004"/>
                  <a:gd name="T75" fmla="*/ 301 h 499"/>
                  <a:gd name="T76" fmla="*/ 972 w 1004"/>
                  <a:gd name="T77" fmla="*/ 289 h 499"/>
                  <a:gd name="T78" fmla="*/ 1003 w 1004"/>
                  <a:gd name="T79" fmla="*/ 261 h 499"/>
                  <a:gd name="T80" fmla="*/ 887 w 1004"/>
                  <a:gd name="T81" fmla="*/ 166 h 499"/>
                  <a:gd name="T82" fmla="*/ 896 w 1004"/>
                  <a:gd name="T83" fmla="*/ 120 h 499"/>
                  <a:gd name="T84" fmla="*/ 876 w 1004"/>
                  <a:gd name="T85" fmla="*/ 100 h 499"/>
                  <a:gd name="T86" fmla="*/ 828 w 1004"/>
                  <a:gd name="T87" fmla="*/ 126 h 499"/>
                  <a:gd name="T88" fmla="*/ 777 w 1004"/>
                  <a:gd name="T89" fmla="*/ 117 h 499"/>
                  <a:gd name="T90" fmla="*/ 710 w 1004"/>
                  <a:gd name="T91" fmla="*/ 81 h 499"/>
                  <a:gd name="T92" fmla="*/ 618 w 1004"/>
                  <a:gd name="T93" fmla="*/ 21 h 499"/>
                  <a:gd name="T94" fmla="*/ 485 w 1004"/>
                  <a:gd name="T95" fmla="*/ 0 h 499"/>
                  <a:gd name="T96" fmla="*/ 411 w 1004"/>
                  <a:gd name="T97" fmla="*/ 32 h 499"/>
                  <a:gd name="T98" fmla="*/ 346 w 1004"/>
                  <a:gd name="T99" fmla="*/ 91 h 499"/>
                  <a:gd name="T100" fmla="*/ 336 w 1004"/>
                  <a:gd name="T101" fmla="*/ 147 h 499"/>
                  <a:gd name="T102" fmla="*/ 274 w 1004"/>
                  <a:gd name="T103" fmla="*/ 137 h 499"/>
                  <a:gd name="T104" fmla="*/ 141 w 1004"/>
                  <a:gd name="T105" fmla="*/ 114 h 499"/>
                  <a:gd name="T106" fmla="*/ 66 w 1004"/>
                  <a:gd name="T107" fmla="*/ 133 h 499"/>
                  <a:gd name="T108" fmla="*/ 13 w 1004"/>
                  <a:gd name="T109" fmla="*/ 192 h 499"/>
                  <a:gd name="T110" fmla="*/ 0 w 1004"/>
                  <a:gd name="T111" fmla="*/ 229 h 499"/>
                  <a:gd name="T112" fmla="*/ 17 w 1004"/>
                  <a:gd name="T113" fmla="*/ 295 h 499"/>
                  <a:gd name="T114" fmla="*/ 77 w 1004"/>
                  <a:gd name="T115" fmla="*/ 346 h 499"/>
                  <a:gd name="T116" fmla="*/ 212 w 1004"/>
                  <a:gd name="T117" fmla="*/ 387 h 499"/>
                  <a:gd name="T118" fmla="*/ 314 w 1004"/>
                  <a:gd name="T119" fmla="*/ 430 h 499"/>
                  <a:gd name="T120" fmla="*/ 339 w 1004"/>
                  <a:gd name="T121" fmla="*/ 49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4" h="499">
                    <a:moveTo>
                      <a:pt x="339" y="491"/>
                    </a:moveTo>
                    <a:lnTo>
                      <a:pt x="347" y="498"/>
                    </a:lnTo>
                    <a:lnTo>
                      <a:pt x="343" y="470"/>
                    </a:lnTo>
                    <a:cubicBezTo>
                      <a:pt x="340" y="455"/>
                      <a:pt x="334" y="434"/>
                      <a:pt x="328" y="424"/>
                    </a:cubicBezTo>
                    <a:lnTo>
                      <a:pt x="317" y="405"/>
                    </a:lnTo>
                    <a:lnTo>
                      <a:pt x="286" y="386"/>
                    </a:lnTo>
                    <a:lnTo>
                      <a:pt x="255" y="367"/>
                    </a:lnTo>
                    <a:lnTo>
                      <a:pt x="196" y="357"/>
                    </a:lnTo>
                    <a:lnTo>
                      <a:pt x="138" y="347"/>
                    </a:lnTo>
                    <a:lnTo>
                      <a:pt x="100" y="326"/>
                    </a:lnTo>
                    <a:lnTo>
                      <a:pt x="62" y="305"/>
                    </a:lnTo>
                    <a:lnTo>
                      <a:pt x="47" y="283"/>
                    </a:lnTo>
                    <a:lnTo>
                      <a:pt x="31" y="262"/>
                    </a:lnTo>
                    <a:lnTo>
                      <a:pt x="31" y="248"/>
                    </a:lnTo>
                    <a:cubicBezTo>
                      <a:pt x="31" y="240"/>
                      <a:pt x="37" y="222"/>
                      <a:pt x="44" y="207"/>
                    </a:cubicBezTo>
                    <a:lnTo>
                      <a:pt x="57" y="180"/>
                    </a:lnTo>
                    <a:lnTo>
                      <a:pt x="73" y="172"/>
                    </a:lnTo>
                    <a:cubicBezTo>
                      <a:pt x="82" y="168"/>
                      <a:pt x="102" y="162"/>
                      <a:pt x="117" y="160"/>
                    </a:cubicBezTo>
                    <a:lnTo>
                      <a:pt x="143" y="154"/>
                    </a:lnTo>
                    <a:lnTo>
                      <a:pt x="206" y="168"/>
                    </a:lnTo>
                    <a:cubicBezTo>
                      <a:pt x="240" y="175"/>
                      <a:pt x="282" y="185"/>
                      <a:pt x="299" y="191"/>
                    </a:cubicBezTo>
                    <a:lnTo>
                      <a:pt x="329" y="202"/>
                    </a:lnTo>
                    <a:lnTo>
                      <a:pt x="329" y="242"/>
                    </a:lnTo>
                    <a:lnTo>
                      <a:pt x="353" y="265"/>
                    </a:lnTo>
                    <a:lnTo>
                      <a:pt x="376" y="288"/>
                    </a:lnTo>
                    <a:lnTo>
                      <a:pt x="376" y="297"/>
                    </a:lnTo>
                    <a:cubicBezTo>
                      <a:pt x="376" y="302"/>
                      <a:pt x="382" y="309"/>
                      <a:pt x="388" y="314"/>
                    </a:cubicBezTo>
                    <a:lnTo>
                      <a:pt x="401" y="323"/>
                    </a:lnTo>
                    <a:lnTo>
                      <a:pt x="392" y="352"/>
                    </a:lnTo>
                    <a:lnTo>
                      <a:pt x="449" y="414"/>
                    </a:lnTo>
                    <a:lnTo>
                      <a:pt x="458" y="408"/>
                    </a:lnTo>
                    <a:lnTo>
                      <a:pt x="467" y="401"/>
                    </a:lnTo>
                    <a:lnTo>
                      <a:pt x="482" y="410"/>
                    </a:lnTo>
                    <a:lnTo>
                      <a:pt x="496" y="419"/>
                    </a:lnTo>
                    <a:lnTo>
                      <a:pt x="511" y="416"/>
                    </a:lnTo>
                    <a:lnTo>
                      <a:pt x="525" y="413"/>
                    </a:lnTo>
                    <a:lnTo>
                      <a:pt x="525" y="395"/>
                    </a:lnTo>
                    <a:lnTo>
                      <a:pt x="499" y="388"/>
                    </a:lnTo>
                    <a:lnTo>
                      <a:pt x="472" y="380"/>
                    </a:lnTo>
                    <a:lnTo>
                      <a:pt x="459" y="368"/>
                    </a:lnTo>
                    <a:lnTo>
                      <a:pt x="445" y="355"/>
                    </a:lnTo>
                    <a:lnTo>
                      <a:pt x="451" y="347"/>
                    </a:lnTo>
                    <a:lnTo>
                      <a:pt x="456" y="340"/>
                    </a:lnTo>
                    <a:lnTo>
                      <a:pt x="485" y="343"/>
                    </a:lnTo>
                    <a:cubicBezTo>
                      <a:pt x="500" y="345"/>
                      <a:pt x="524" y="349"/>
                      <a:pt x="536" y="351"/>
                    </a:cubicBezTo>
                    <a:lnTo>
                      <a:pt x="559" y="356"/>
                    </a:lnTo>
                    <a:lnTo>
                      <a:pt x="566" y="345"/>
                    </a:lnTo>
                    <a:lnTo>
                      <a:pt x="573" y="334"/>
                    </a:lnTo>
                    <a:lnTo>
                      <a:pt x="612" y="334"/>
                    </a:lnTo>
                    <a:lnTo>
                      <a:pt x="654" y="368"/>
                    </a:lnTo>
                    <a:lnTo>
                      <a:pt x="696" y="401"/>
                    </a:lnTo>
                    <a:lnTo>
                      <a:pt x="733" y="461"/>
                    </a:lnTo>
                    <a:lnTo>
                      <a:pt x="759" y="461"/>
                    </a:lnTo>
                    <a:lnTo>
                      <a:pt x="769" y="474"/>
                    </a:lnTo>
                    <a:lnTo>
                      <a:pt x="776" y="471"/>
                    </a:lnTo>
                    <a:lnTo>
                      <a:pt x="783" y="467"/>
                    </a:lnTo>
                    <a:lnTo>
                      <a:pt x="779" y="457"/>
                    </a:lnTo>
                    <a:lnTo>
                      <a:pt x="774" y="448"/>
                    </a:lnTo>
                    <a:lnTo>
                      <a:pt x="784" y="438"/>
                    </a:lnTo>
                    <a:lnTo>
                      <a:pt x="793" y="428"/>
                    </a:lnTo>
                    <a:lnTo>
                      <a:pt x="788" y="421"/>
                    </a:lnTo>
                    <a:cubicBezTo>
                      <a:pt x="785" y="417"/>
                      <a:pt x="772" y="412"/>
                      <a:pt x="758" y="408"/>
                    </a:cubicBezTo>
                    <a:lnTo>
                      <a:pt x="733" y="403"/>
                    </a:lnTo>
                    <a:lnTo>
                      <a:pt x="755" y="398"/>
                    </a:lnTo>
                    <a:lnTo>
                      <a:pt x="777" y="392"/>
                    </a:lnTo>
                    <a:lnTo>
                      <a:pt x="808" y="401"/>
                    </a:lnTo>
                    <a:lnTo>
                      <a:pt x="839" y="410"/>
                    </a:lnTo>
                    <a:lnTo>
                      <a:pt x="839" y="415"/>
                    </a:lnTo>
                    <a:cubicBezTo>
                      <a:pt x="839" y="418"/>
                      <a:pt x="841" y="421"/>
                      <a:pt x="845" y="421"/>
                    </a:cubicBezTo>
                    <a:cubicBezTo>
                      <a:pt x="848" y="421"/>
                      <a:pt x="855" y="414"/>
                      <a:pt x="861" y="407"/>
                    </a:cubicBezTo>
                    <a:lnTo>
                      <a:pt x="871" y="392"/>
                    </a:lnTo>
                    <a:lnTo>
                      <a:pt x="843" y="370"/>
                    </a:lnTo>
                    <a:lnTo>
                      <a:pt x="815" y="348"/>
                    </a:lnTo>
                    <a:lnTo>
                      <a:pt x="815" y="321"/>
                    </a:lnTo>
                    <a:lnTo>
                      <a:pt x="833" y="311"/>
                    </a:lnTo>
                    <a:lnTo>
                      <a:pt x="850" y="301"/>
                    </a:lnTo>
                    <a:lnTo>
                      <a:pt x="950" y="301"/>
                    </a:lnTo>
                    <a:lnTo>
                      <a:pt x="972" y="289"/>
                    </a:lnTo>
                    <a:cubicBezTo>
                      <a:pt x="985" y="283"/>
                      <a:pt x="997" y="274"/>
                      <a:pt x="999" y="269"/>
                    </a:cubicBezTo>
                    <a:lnTo>
                      <a:pt x="1003" y="261"/>
                    </a:lnTo>
                    <a:lnTo>
                      <a:pt x="939" y="192"/>
                    </a:lnTo>
                    <a:lnTo>
                      <a:pt x="887" y="166"/>
                    </a:lnTo>
                    <a:lnTo>
                      <a:pt x="891" y="143"/>
                    </a:lnTo>
                    <a:lnTo>
                      <a:pt x="896" y="120"/>
                    </a:lnTo>
                    <a:lnTo>
                      <a:pt x="886" y="110"/>
                    </a:lnTo>
                    <a:lnTo>
                      <a:pt x="876" y="100"/>
                    </a:lnTo>
                    <a:lnTo>
                      <a:pt x="847" y="100"/>
                    </a:lnTo>
                    <a:lnTo>
                      <a:pt x="828" y="126"/>
                    </a:lnTo>
                    <a:lnTo>
                      <a:pt x="798" y="113"/>
                    </a:lnTo>
                    <a:lnTo>
                      <a:pt x="777" y="117"/>
                    </a:lnTo>
                    <a:lnTo>
                      <a:pt x="755" y="121"/>
                    </a:lnTo>
                    <a:lnTo>
                      <a:pt x="710" y="81"/>
                    </a:lnTo>
                    <a:lnTo>
                      <a:pt x="666" y="42"/>
                    </a:lnTo>
                    <a:lnTo>
                      <a:pt x="618" y="21"/>
                    </a:lnTo>
                    <a:lnTo>
                      <a:pt x="570" y="0"/>
                    </a:lnTo>
                    <a:lnTo>
                      <a:pt x="485" y="0"/>
                    </a:lnTo>
                    <a:lnTo>
                      <a:pt x="448" y="16"/>
                    </a:lnTo>
                    <a:lnTo>
                      <a:pt x="411" y="32"/>
                    </a:lnTo>
                    <a:lnTo>
                      <a:pt x="379" y="62"/>
                    </a:lnTo>
                    <a:lnTo>
                      <a:pt x="346" y="91"/>
                    </a:lnTo>
                    <a:lnTo>
                      <a:pt x="341" y="119"/>
                    </a:lnTo>
                    <a:lnTo>
                      <a:pt x="336" y="147"/>
                    </a:lnTo>
                    <a:lnTo>
                      <a:pt x="326" y="147"/>
                    </a:lnTo>
                    <a:cubicBezTo>
                      <a:pt x="321" y="147"/>
                      <a:pt x="298" y="142"/>
                      <a:pt x="274" y="137"/>
                    </a:cubicBezTo>
                    <a:cubicBezTo>
                      <a:pt x="250" y="131"/>
                      <a:pt x="211" y="124"/>
                      <a:pt x="186" y="120"/>
                    </a:cubicBezTo>
                    <a:lnTo>
                      <a:pt x="141" y="114"/>
                    </a:lnTo>
                    <a:lnTo>
                      <a:pt x="103" y="124"/>
                    </a:lnTo>
                    <a:lnTo>
                      <a:pt x="66" y="133"/>
                    </a:lnTo>
                    <a:lnTo>
                      <a:pt x="45" y="152"/>
                    </a:lnTo>
                    <a:cubicBezTo>
                      <a:pt x="34" y="162"/>
                      <a:pt x="20" y="180"/>
                      <a:pt x="13" y="192"/>
                    </a:cubicBezTo>
                    <a:lnTo>
                      <a:pt x="0" y="213"/>
                    </a:lnTo>
                    <a:lnTo>
                      <a:pt x="0" y="229"/>
                    </a:lnTo>
                    <a:cubicBezTo>
                      <a:pt x="0" y="237"/>
                      <a:pt x="4" y="255"/>
                      <a:pt x="8" y="269"/>
                    </a:cubicBezTo>
                    <a:lnTo>
                      <a:pt x="17" y="295"/>
                    </a:lnTo>
                    <a:lnTo>
                      <a:pt x="47" y="321"/>
                    </a:lnTo>
                    <a:lnTo>
                      <a:pt x="77" y="346"/>
                    </a:lnTo>
                    <a:lnTo>
                      <a:pt x="112" y="360"/>
                    </a:lnTo>
                    <a:cubicBezTo>
                      <a:pt x="132" y="367"/>
                      <a:pt x="177" y="379"/>
                      <a:pt x="212" y="387"/>
                    </a:cubicBezTo>
                    <a:lnTo>
                      <a:pt x="277" y="401"/>
                    </a:lnTo>
                    <a:lnTo>
                      <a:pt x="314" y="430"/>
                    </a:lnTo>
                    <a:lnTo>
                      <a:pt x="323" y="457"/>
                    </a:lnTo>
                    <a:cubicBezTo>
                      <a:pt x="328" y="472"/>
                      <a:pt x="335" y="487"/>
                      <a:pt x="339" y="491"/>
                    </a:cubicBezTo>
                  </a:path>
                </a:pathLst>
              </a:custGeom>
              <a:solidFill>
                <a:srgbClr val="70707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 name="Freeform 25"/>
              <p:cNvSpPr>
                <a:spLocks noChangeArrowheads="1"/>
              </p:cNvSpPr>
              <p:nvPr/>
            </p:nvSpPr>
            <p:spPr bwMode="auto">
              <a:xfrm>
                <a:off x="182" y="1278"/>
                <a:ext cx="380" cy="187"/>
              </a:xfrm>
              <a:custGeom>
                <a:avLst/>
                <a:gdLst>
                  <a:gd name="T0" fmla="*/ 346 w 1000"/>
                  <a:gd name="T1" fmla="*/ 495 h 496"/>
                  <a:gd name="T2" fmla="*/ 337 w 1000"/>
                  <a:gd name="T3" fmla="*/ 444 h 496"/>
                  <a:gd name="T4" fmla="*/ 299 w 1000"/>
                  <a:gd name="T5" fmla="*/ 394 h 496"/>
                  <a:gd name="T6" fmla="*/ 224 w 1000"/>
                  <a:gd name="T7" fmla="*/ 365 h 496"/>
                  <a:gd name="T8" fmla="*/ 101 w 1000"/>
                  <a:gd name="T9" fmla="*/ 327 h 496"/>
                  <a:gd name="T10" fmla="*/ 48 w 1000"/>
                  <a:gd name="T11" fmla="*/ 286 h 496"/>
                  <a:gd name="T12" fmla="*/ 32 w 1000"/>
                  <a:gd name="T13" fmla="*/ 227 h 496"/>
                  <a:gd name="T14" fmla="*/ 64 w 1000"/>
                  <a:gd name="T15" fmla="*/ 174 h 496"/>
                  <a:gd name="T16" fmla="*/ 116 w 1000"/>
                  <a:gd name="T17" fmla="*/ 158 h 496"/>
                  <a:gd name="T18" fmla="*/ 205 w 1000"/>
                  <a:gd name="T19" fmla="*/ 167 h 496"/>
                  <a:gd name="T20" fmla="*/ 330 w 1000"/>
                  <a:gd name="T21" fmla="*/ 202 h 496"/>
                  <a:gd name="T22" fmla="*/ 352 w 1000"/>
                  <a:gd name="T23" fmla="*/ 263 h 496"/>
                  <a:gd name="T24" fmla="*/ 407 w 1000"/>
                  <a:gd name="T25" fmla="*/ 332 h 496"/>
                  <a:gd name="T26" fmla="*/ 422 w 1000"/>
                  <a:gd name="T27" fmla="*/ 382 h 496"/>
                  <a:gd name="T28" fmla="*/ 461 w 1000"/>
                  <a:gd name="T29" fmla="*/ 399 h 496"/>
                  <a:gd name="T30" fmla="*/ 510 w 1000"/>
                  <a:gd name="T31" fmla="*/ 414 h 496"/>
                  <a:gd name="T32" fmla="*/ 526 w 1000"/>
                  <a:gd name="T33" fmla="*/ 408 h 496"/>
                  <a:gd name="T34" fmla="*/ 487 w 1000"/>
                  <a:gd name="T35" fmla="*/ 385 h 496"/>
                  <a:gd name="T36" fmla="*/ 457 w 1000"/>
                  <a:gd name="T37" fmla="*/ 367 h 496"/>
                  <a:gd name="T38" fmla="*/ 462 w 1000"/>
                  <a:gd name="T39" fmla="*/ 339 h 496"/>
                  <a:gd name="T40" fmla="*/ 544 w 1000"/>
                  <a:gd name="T41" fmla="*/ 351 h 496"/>
                  <a:gd name="T42" fmla="*/ 565 w 1000"/>
                  <a:gd name="T43" fmla="*/ 334 h 496"/>
                  <a:gd name="T44" fmla="*/ 661 w 1000"/>
                  <a:gd name="T45" fmla="*/ 372 h 496"/>
                  <a:gd name="T46" fmla="*/ 717 w 1000"/>
                  <a:gd name="T47" fmla="*/ 432 h 496"/>
                  <a:gd name="T48" fmla="*/ 754 w 1000"/>
                  <a:gd name="T49" fmla="*/ 464 h 496"/>
                  <a:gd name="T50" fmla="*/ 774 w 1000"/>
                  <a:gd name="T51" fmla="*/ 454 h 496"/>
                  <a:gd name="T52" fmla="*/ 779 w 1000"/>
                  <a:gd name="T53" fmla="*/ 436 h 496"/>
                  <a:gd name="T54" fmla="*/ 789 w 1000"/>
                  <a:gd name="T55" fmla="*/ 419 h 496"/>
                  <a:gd name="T56" fmla="*/ 734 w 1000"/>
                  <a:gd name="T57" fmla="*/ 402 h 496"/>
                  <a:gd name="T58" fmla="*/ 762 w 1000"/>
                  <a:gd name="T59" fmla="*/ 393 h 496"/>
                  <a:gd name="T60" fmla="*/ 837 w 1000"/>
                  <a:gd name="T61" fmla="*/ 408 h 496"/>
                  <a:gd name="T62" fmla="*/ 855 w 1000"/>
                  <a:gd name="T63" fmla="*/ 411 h 496"/>
                  <a:gd name="T64" fmla="*/ 863 w 1000"/>
                  <a:gd name="T65" fmla="*/ 381 h 496"/>
                  <a:gd name="T66" fmla="*/ 821 w 1000"/>
                  <a:gd name="T67" fmla="*/ 352 h 496"/>
                  <a:gd name="T68" fmla="*/ 823 w 1000"/>
                  <a:gd name="T69" fmla="*/ 320 h 496"/>
                  <a:gd name="T70" fmla="*/ 966 w 1000"/>
                  <a:gd name="T71" fmla="*/ 296 h 496"/>
                  <a:gd name="T72" fmla="*/ 999 w 1000"/>
                  <a:gd name="T73" fmla="*/ 268 h 496"/>
                  <a:gd name="T74" fmla="*/ 957 w 1000"/>
                  <a:gd name="T75" fmla="*/ 211 h 496"/>
                  <a:gd name="T76" fmla="*/ 909 w 1000"/>
                  <a:gd name="T77" fmla="*/ 176 h 496"/>
                  <a:gd name="T78" fmla="*/ 891 w 1000"/>
                  <a:gd name="T79" fmla="*/ 140 h 496"/>
                  <a:gd name="T80" fmla="*/ 854 w 1000"/>
                  <a:gd name="T81" fmla="*/ 97 h 496"/>
                  <a:gd name="T82" fmla="*/ 814 w 1000"/>
                  <a:gd name="T83" fmla="*/ 121 h 496"/>
                  <a:gd name="T84" fmla="*/ 778 w 1000"/>
                  <a:gd name="T85" fmla="*/ 118 h 496"/>
                  <a:gd name="T86" fmla="*/ 705 w 1000"/>
                  <a:gd name="T87" fmla="*/ 80 h 496"/>
                  <a:gd name="T88" fmla="*/ 562 w 1000"/>
                  <a:gd name="T89" fmla="*/ 0 h 496"/>
                  <a:gd name="T90" fmla="*/ 409 w 1000"/>
                  <a:gd name="T91" fmla="*/ 34 h 496"/>
                  <a:gd name="T92" fmla="*/ 348 w 1000"/>
                  <a:gd name="T93" fmla="*/ 93 h 496"/>
                  <a:gd name="T94" fmla="*/ 327 w 1000"/>
                  <a:gd name="T95" fmla="*/ 147 h 496"/>
                  <a:gd name="T96" fmla="*/ 185 w 1000"/>
                  <a:gd name="T97" fmla="*/ 119 h 496"/>
                  <a:gd name="T98" fmla="*/ 89 w 1000"/>
                  <a:gd name="T99" fmla="*/ 125 h 496"/>
                  <a:gd name="T100" fmla="*/ 34 w 1000"/>
                  <a:gd name="T101" fmla="*/ 161 h 496"/>
                  <a:gd name="T102" fmla="*/ 10 w 1000"/>
                  <a:gd name="T103" fmla="*/ 280 h 496"/>
                  <a:gd name="T104" fmla="*/ 64 w 1000"/>
                  <a:gd name="T105" fmla="*/ 333 h 496"/>
                  <a:gd name="T106" fmla="*/ 200 w 1000"/>
                  <a:gd name="T107" fmla="*/ 382 h 496"/>
                  <a:gd name="T108" fmla="*/ 281 w 1000"/>
                  <a:gd name="T109" fmla="*/ 405 h 496"/>
                  <a:gd name="T110" fmla="*/ 330 w 1000"/>
                  <a:gd name="T111" fmla="*/ 458 h 496"/>
                  <a:gd name="T112" fmla="*/ 330 w 1000"/>
                  <a:gd name="T113" fmla="*/ 48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0" h="496">
                    <a:moveTo>
                      <a:pt x="338" y="491"/>
                    </a:moveTo>
                    <a:lnTo>
                      <a:pt x="346" y="495"/>
                    </a:lnTo>
                    <a:lnTo>
                      <a:pt x="346" y="484"/>
                    </a:lnTo>
                    <a:cubicBezTo>
                      <a:pt x="346" y="479"/>
                      <a:pt x="342" y="460"/>
                      <a:pt x="337" y="444"/>
                    </a:cubicBezTo>
                    <a:lnTo>
                      <a:pt x="328" y="414"/>
                    </a:lnTo>
                    <a:lnTo>
                      <a:pt x="299" y="394"/>
                    </a:lnTo>
                    <a:lnTo>
                      <a:pt x="270" y="375"/>
                    </a:lnTo>
                    <a:lnTo>
                      <a:pt x="224" y="365"/>
                    </a:lnTo>
                    <a:cubicBezTo>
                      <a:pt x="198" y="359"/>
                      <a:pt x="168" y="353"/>
                      <a:pt x="157" y="351"/>
                    </a:cubicBezTo>
                    <a:cubicBezTo>
                      <a:pt x="147" y="349"/>
                      <a:pt x="121" y="338"/>
                      <a:pt x="101" y="327"/>
                    </a:cubicBezTo>
                    <a:lnTo>
                      <a:pt x="63" y="307"/>
                    </a:lnTo>
                    <a:lnTo>
                      <a:pt x="48" y="286"/>
                    </a:lnTo>
                    <a:lnTo>
                      <a:pt x="32" y="264"/>
                    </a:lnTo>
                    <a:lnTo>
                      <a:pt x="32" y="227"/>
                    </a:lnTo>
                    <a:lnTo>
                      <a:pt x="48" y="200"/>
                    </a:lnTo>
                    <a:lnTo>
                      <a:pt x="64" y="174"/>
                    </a:lnTo>
                    <a:lnTo>
                      <a:pt x="77" y="168"/>
                    </a:lnTo>
                    <a:cubicBezTo>
                      <a:pt x="85" y="165"/>
                      <a:pt x="103" y="160"/>
                      <a:pt x="116" y="158"/>
                    </a:cubicBezTo>
                    <a:lnTo>
                      <a:pt x="142" y="154"/>
                    </a:lnTo>
                    <a:lnTo>
                      <a:pt x="205" y="167"/>
                    </a:lnTo>
                    <a:cubicBezTo>
                      <a:pt x="241" y="175"/>
                      <a:pt x="283" y="185"/>
                      <a:pt x="300" y="191"/>
                    </a:cubicBezTo>
                    <a:lnTo>
                      <a:pt x="330" y="202"/>
                    </a:lnTo>
                    <a:lnTo>
                      <a:pt x="330" y="239"/>
                    </a:lnTo>
                    <a:lnTo>
                      <a:pt x="352" y="263"/>
                    </a:lnTo>
                    <a:cubicBezTo>
                      <a:pt x="364" y="276"/>
                      <a:pt x="381" y="297"/>
                      <a:pt x="390" y="310"/>
                    </a:cubicBezTo>
                    <a:lnTo>
                      <a:pt x="407" y="332"/>
                    </a:lnTo>
                    <a:lnTo>
                      <a:pt x="394" y="349"/>
                    </a:lnTo>
                    <a:lnTo>
                      <a:pt x="422" y="382"/>
                    </a:lnTo>
                    <a:lnTo>
                      <a:pt x="450" y="415"/>
                    </a:lnTo>
                    <a:lnTo>
                      <a:pt x="461" y="399"/>
                    </a:lnTo>
                    <a:lnTo>
                      <a:pt x="477" y="407"/>
                    </a:lnTo>
                    <a:cubicBezTo>
                      <a:pt x="486" y="411"/>
                      <a:pt x="501" y="414"/>
                      <a:pt x="510" y="414"/>
                    </a:cubicBezTo>
                    <a:lnTo>
                      <a:pt x="526" y="414"/>
                    </a:lnTo>
                    <a:lnTo>
                      <a:pt x="526" y="408"/>
                    </a:lnTo>
                    <a:cubicBezTo>
                      <a:pt x="526" y="405"/>
                      <a:pt x="522" y="399"/>
                      <a:pt x="516" y="396"/>
                    </a:cubicBezTo>
                    <a:cubicBezTo>
                      <a:pt x="511" y="392"/>
                      <a:pt x="498" y="388"/>
                      <a:pt x="487" y="385"/>
                    </a:cubicBezTo>
                    <a:lnTo>
                      <a:pt x="467" y="381"/>
                    </a:lnTo>
                    <a:lnTo>
                      <a:pt x="457" y="367"/>
                    </a:lnTo>
                    <a:lnTo>
                      <a:pt x="446" y="353"/>
                    </a:lnTo>
                    <a:lnTo>
                      <a:pt x="462" y="339"/>
                    </a:lnTo>
                    <a:lnTo>
                      <a:pt x="492" y="343"/>
                    </a:lnTo>
                    <a:cubicBezTo>
                      <a:pt x="508" y="345"/>
                      <a:pt x="532" y="349"/>
                      <a:pt x="544" y="351"/>
                    </a:cubicBezTo>
                    <a:lnTo>
                      <a:pt x="565" y="356"/>
                    </a:lnTo>
                    <a:lnTo>
                      <a:pt x="565" y="334"/>
                    </a:lnTo>
                    <a:lnTo>
                      <a:pt x="617" y="334"/>
                    </a:lnTo>
                    <a:lnTo>
                      <a:pt x="661" y="372"/>
                    </a:lnTo>
                    <a:lnTo>
                      <a:pt x="705" y="411"/>
                    </a:lnTo>
                    <a:lnTo>
                      <a:pt x="717" y="432"/>
                    </a:lnTo>
                    <a:lnTo>
                      <a:pt x="730" y="453"/>
                    </a:lnTo>
                    <a:lnTo>
                      <a:pt x="754" y="464"/>
                    </a:lnTo>
                    <a:lnTo>
                      <a:pt x="779" y="474"/>
                    </a:lnTo>
                    <a:lnTo>
                      <a:pt x="774" y="454"/>
                    </a:lnTo>
                    <a:lnTo>
                      <a:pt x="769" y="434"/>
                    </a:lnTo>
                    <a:lnTo>
                      <a:pt x="779" y="436"/>
                    </a:lnTo>
                    <a:lnTo>
                      <a:pt x="789" y="438"/>
                    </a:lnTo>
                    <a:lnTo>
                      <a:pt x="789" y="419"/>
                    </a:lnTo>
                    <a:lnTo>
                      <a:pt x="761" y="411"/>
                    </a:lnTo>
                    <a:lnTo>
                      <a:pt x="734" y="402"/>
                    </a:lnTo>
                    <a:lnTo>
                      <a:pt x="748" y="398"/>
                    </a:lnTo>
                    <a:lnTo>
                      <a:pt x="762" y="393"/>
                    </a:lnTo>
                    <a:lnTo>
                      <a:pt x="794" y="397"/>
                    </a:lnTo>
                    <a:cubicBezTo>
                      <a:pt x="813" y="399"/>
                      <a:pt x="832" y="405"/>
                      <a:pt x="837" y="408"/>
                    </a:cubicBezTo>
                    <a:lnTo>
                      <a:pt x="847" y="415"/>
                    </a:lnTo>
                    <a:lnTo>
                      <a:pt x="855" y="411"/>
                    </a:lnTo>
                    <a:lnTo>
                      <a:pt x="863" y="407"/>
                    </a:lnTo>
                    <a:lnTo>
                      <a:pt x="863" y="381"/>
                    </a:lnTo>
                    <a:lnTo>
                      <a:pt x="849" y="375"/>
                    </a:lnTo>
                    <a:cubicBezTo>
                      <a:pt x="841" y="371"/>
                      <a:pt x="828" y="361"/>
                      <a:pt x="821" y="352"/>
                    </a:cubicBezTo>
                    <a:lnTo>
                      <a:pt x="809" y="335"/>
                    </a:lnTo>
                    <a:lnTo>
                      <a:pt x="823" y="320"/>
                    </a:lnTo>
                    <a:lnTo>
                      <a:pt x="838" y="304"/>
                    </a:lnTo>
                    <a:lnTo>
                      <a:pt x="966" y="296"/>
                    </a:lnTo>
                    <a:lnTo>
                      <a:pt x="982" y="282"/>
                    </a:lnTo>
                    <a:lnTo>
                      <a:pt x="999" y="268"/>
                    </a:lnTo>
                    <a:lnTo>
                      <a:pt x="991" y="252"/>
                    </a:lnTo>
                    <a:cubicBezTo>
                      <a:pt x="986" y="243"/>
                      <a:pt x="971" y="225"/>
                      <a:pt x="957" y="211"/>
                    </a:cubicBezTo>
                    <a:lnTo>
                      <a:pt x="931" y="186"/>
                    </a:lnTo>
                    <a:lnTo>
                      <a:pt x="909" y="176"/>
                    </a:lnTo>
                    <a:lnTo>
                      <a:pt x="887" y="167"/>
                    </a:lnTo>
                    <a:lnTo>
                      <a:pt x="891" y="140"/>
                    </a:lnTo>
                    <a:lnTo>
                      <a:pt x="896" y="114"/>
                    </a:lnTo>
                    <a:lnTo>
                      <a:pt x="854" y="97"/>
                    </a:lnTo>
                    <a:lnTo>
                      <a:pt x="826" y="129"/>
                    </a:lnTo>
                    <a:lnTo>
                      <a:pt x="814" y="121"/>
                    </a:lnTo>
                    <a:lnTo>
                      <a:pt x="803" y="113"/>
                    </a:lnTo>
                    <a:lnTo>
                      <a:pt x="778" y="118"/>
                    </a:lnTo>
                    <a:lnTo>
                      <a:pt x="754" y="122"/>
                    </a:lnTo>
                    <a:lnTo>
                      <a:pt x="705" y="80"/>
                    </a:lnTo>
                    <a:lnTo>
                      <a:pt x="656" y="38"/>
                    </a:lnTo>
                    <a:lnTo>
                      <a:pt x="562" y="0"/>
                    </a:lnTo>
                    <a:lnTo>
                      <a:pt x="490" y="0"/>
                    </a:lnTo>
                    <a:lnTo>
                      <a:pt x="409" y="34"/>
                    </a:lnTo>
                    <a:lnTo>
                      <a:pt x="378" y="64"/>
                    </a:lnTo>
                    <a:lnTo>
                      <a:pt x="348" y="93"/>
                    </a:lnTo>
                    <a:lnTo>
                      <a:pt x="338" y="147"/>
                    </a:lnTo>
                    <a:lnTo>
                      <a:pt x="327" y="147"/>
                    </a:lnTo>
                    <a:cubicBezTo>
                      <a:pt x="321" y="147"/>
                      <a:pt x="287" y="140"/>
                      <a:pt x="251" y="133"/>
                    </a:cubicBezTo>
                    <a:lnTo>
                      <a:pt x="185" y="119"/>
                    </a:lnTo>
                    <a:lnTo>
                      <a:pt x="137" y="122"/>
                    </a:lnTo>
                    <a:lnTo>
                      <a:pt x="89" y="125"/>
                    </a:lnTo>
                    <a:lnTo>
                      <a:pt x="61" y="143"/>
                    </a:lnTo>
                    <a:lnTo>
                      <a:pt x="34" y="161"/>
                    </a:lnTo>
                    <a:lnTo>
                      <a:pt x="0" y="222"/>
                    </a:lnTo>
                    <a:lnTo>
                      <a:pt x="10" y="280"/>
                    </a:lnTo>
                    <a:lnTo>
                      <a:pt x="28" y="300"/>
                    </a:lnTo>
                    <a:cubicBezTo>
                      <a:pt x="38" y="311"/>
                      <a:pt x="54" y="326"/>
                      <a:pt x="64" y="333"/>
                    </a:cubicBezTo>
                    <a:cubicBezTo>
                      <a:pt x="75" y="340"/>
                      <a:pt x="95" y="351"/>
                      <a:pt x="110" y="357"/>
                    </a:cubicBezTo>
                    <a:cubicBezTo>
                      <a:pt x="125" y="364"/>
                      <a:pt x="165" y="375"/>
                      <a:pt x="200" y="382"/>
                    </a:cubicBezTo>
                    <a:lnTo>
                      <a:pt x="263" y="395"/>
                    </a:lnTo>
                    <a:lnTo>
                      <a:pt x="281" y="405"/>
                    </a:lnTo>
                    <a:cubicBezTo>
                      <a:pt x="291" y="410"/>
                      <a:pt x="306" y="425"/>
                      <a:pt x="315" y="436"/>
                    </a:cubicBezTo>
                    <a:lnTo>
                      <a:pt x="330" y="458"/>
                    </a:lnTo>
                    <a:lnTo>
                      <a:pt x="330" y="472"/>
                    </a:lnTo>
                    <a:lnTo>
                      <a:pt x="330" y="487"/>
                    </a:lnTo>
                    <a:lnTo>
                      <a:pt x="338" y="491"/>
                    </a:lnTo>
                  </a:path>
                </a:pathLst>
              </a:custGeom>
              <a:solidFill>
                <a:srgbClr val="4F4F4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 name="Freeform 26"/>
              <p:cNvSpPr>
                <a:spLocks noChangeArrowheads="1"/>
              </p:cNvSpPr>
              <p:nvPr/>
            </p:nvSpPr>
            <p:spPr bwMode="auto">
              <a:xfrm>
                <a:off x="182" y="1278"/>
                <a:ext cx="378" cy="189"/>
              </a:xfrm>
              <a:custGeom>
                <a:avLst/>
                <a:gdLst>
                  <a:gd name="T0" fmla="*/ 346 w 997"/>
                  <a:gd name="T1" fmla="*/ 484 h 497"/>
                  <a:gd name="T2" fmla="*/ 321 w 997"/>
                  <a:gd name="T3" fmla="*/ 410 h 497"/>
                  <a:gd name="T4" fmla="*/ 250 w 997"/>
                  <a:gd name="T5" fmla="*/ 370 h 497"/>
                  <a:gd name="T6" fmla="*/ 162 w 997"/>
                  <a:gd name="T7" fmla="*/ 356 h 497"/>
                  <a:gd name="T8" fmla="*/ 79 w 997"/>
                  <a:gd name="T9" fmla="*/ 321 h 497"/>
                  <a:gd name="T10" fmla="*/ 38 w 997"/>
                  <a:gd name="T11" fmla="*/ 208 h 497"/>
                  <a:gd name="T12" fmla="*/ 69 w 997"/>
                  <a:gd name="T13" fmla="*/ 172 h 497"/>
                  <a:gd name="T14" fmla="*/ 133 w 997"/>
                  <a:gd name="T15" fmla="*/ 153 h 497"/>
                  <a:gd name="T16" fmla="*/ 300 w 997"/>
                  <a:gd name="T17" fmla="*/ 191 h 497"/>
                  <a:gd name="T18" fmla="*/ 332 w 997"/>
                  <a:gd name="T19" fmla="*/ 226 h 497"/>
                  <a:gd name="T20" fmla="*/ 355 w 997"/>
                  <a:gd name="T21" fmla="*/ 269 h 497"/>
                  <a:gd name="T22" fmla="*/ 404 w 997"/>
                  <a:gd name="T23" fmla="*/ 346 h 497"/>
                  <a:gd name="T24" fmla="*/ 444 w 997"/>
                  <a:gd name="T25" fmla="*/ 409 h 497"/>
                  <a:gd name="T26" fmla="*/ 487 w 997"/>
                  <a:gd name="T27" fmla="*/ 409 h 497"/>
                  <a:gd name="T28" fmla="*/ 502 w 997"/>
                  <a:gd name="T29" fmla="*/ 401 h 497"/>
                  <a:gd name="T30" fmla="*/ 526 w 997"/>
                  <a:gd name="T31" fmla="*/ 418 h 497"/>
                  <a:gd name="T32" fmla="*/ 491 w 997"/>
                  <a:gd name="T33" fmla="*/ 390 h 497"/>
                  <a:gd name="T34" fmla="*/ 448 w 997"/>
                  <a:gd name="T35" fmla="*/ 363 h 497"/>
                  <a:gd name="T36" fmla="*/ 479 w 997"/>
                  <a:gd name="T37" fmla="*/ 341 h 497"/>
                  <a:gd name="T38" fmla="*/ 544 w 997"/>
                  <a:gd name="T39" fmla="*/ 353 h 497"/>
                  <a:gd name="T40" fmla="*/ 565 w 997"/>
                  <a:gd name="T41" fmla="*/ 336 h 497"/>
                  <a:gd name="T42" fmla="*/ 661 w 997"/>
                  <a:gd name="T43" fmla="*/ 373 h 497"/>
                  <a:gd name="T44" fmla="*/ 734 w 997"/>
                  <a:gd name="T45" fmla="*/ 460 h 497"/>
                  <a:gd name="T46" fmla="*/ 744 w 997"/>
                  <a:gd name="T47" fmla="*/ 453 h 497"/>
                  <a:gd name="T48" fmla="*/ 779 w 997"/>
                  <a:gd name="T49" fmla="*/ 480 h 497"/>
                  <a:gd name="T50" fmla="*/ 769 w 997"/>
                  <a:gd name="T51" fmla="*/ 436 h 497"/>
                  <a:gd name="T52" fmla="*/ 776 w 997"/>
                  <a:gd name="T53" fmla="*/ 417 h 497"/>
                  <a:gd name="T54" fmla="*/ 737 w 997"/>
                  <a:gd name="T55" fmla="*/ 413 h 497"/>
                  <a:gd name="T56" fmla="*/ 734 w 997"/>
                  <a:gd name="T57" fmla="*/ 400 h 497"/>
                  <a:gd name="T58" fmla="*/ 850 w 997"/>
                  <a:gd name="T59" fmla="*/ 416 h 497"/>
                  <a:gd name="T60" fmla="*/ 863 w 997"/>
                  <a:gd name="T61" fmla="*/ 392 h 497"/>
                  <a:gd name="T62" fmla="*/ 844 w 997"/>
                  <a:gd name="T63" fmla="*/ 374 h 497"/>
                  <a:gd name="T64" fmla="*/ 808 w 997"/>
                  <a:gd name="T65" fmla="*/ 337 h 497"/>
                  <a:gd name="T66" fmla="*/ 845 w 997"/>
                  <a:gd name="T67" fmla="*/ 300 h 497"/>
                  <a:gd name="T68" fmla="*/ 964 w 997"/>
                  <a:gd name="T69" fmla="*/ 299 h 497"/>
                  <a:gd name="T70" fmla="*/ 996 w 997"/>
                  <a:gd name="T71" fmla="*/ 269 h 497"/>
                  <a:gd name="T72" fmla="*/ 948 w 997"/>
                  <a:gd name="T73" fmla="*/ 201 h 497"/>
                  <a:gd name="T74" fmla="*/ 887 w 997"/>
                  <a:gd name="T75" fmla="*/ 169 h 497"/>
                  <a:gd name="T76" fmla="*/ 897 w 997"/>
                  <a:gd name="T77" fmla="*/ 115 h 497"/>
                  <a:gd name="T78" fmla="*/ 859 w 997"/>
                  <a:gd name="T79" fmla="*/ 104 h 497"/>
                  <a:gd name="T80" fmla="*/ 840 w 997"/>
                  <a:gd name="T81" fmla="*/ 123 h 497"/>
                  <a:gd name="T82" fmla="*/ 813 w 997"/>
                  <a:gd name="T83" fmla="*/ 125 h 497"/>
                  <a:gd name="T84" fmla="*/ 778 w 997"/>
                  <a:gd name="T85" fmla="*/ 122 h 497"/>
                  <a:gd name="T86" fmla="*/ 702 w 997"/>
                  <a:gd name="T87" fmla="*/ 82 h 497"/>
                  <a:gd name="T88" fmla="*/ 600 w 997"/>
                  <a:gd name="T89" fmla="*/ 17 h 497"/>
                  <a:gd name="T90" fmla="*/ 513 w 997"/>
                  <a:gd name="T91" fmla="*/ 4 h 497"/>
                  <a:gd name="T92" fmla="*/ 434 w 997"/>
                  <a:gd name="T93" fmla="*/ 27 h 497"/>
                  <a:gd name="T94" fmla="*/ 372 w 997"/>
                  <a:gd name="T95" fmla="*/ 73 h 497"/>
                  <a:gd name="T96" fmla="*/ 343 w 997"/>
                  <a:gd name="T97" fmla="*/ 127 h 497"/>
                  <a:gd name="T98" fmla="*/ 281 w 997"/>
                  <a:gd name="T99" fmla="*/ 142 h 497"/>
                  <a:gd name="T100" fmla="*/ 142 w 997"/>
                  <a:gd name="T101" fmla="*/ 120 h 497"/>
                  <a:gd name="T102" fmla="*/ 87 w 997"/>
                  <a:gd name="T103" fmla="*/ 129 h 497"/>
                  <a:gd name="T104" fmla="*/ 31 w 997"/>
                  <a:gd name="T105" fmla="*/ 171 h 497"/>
                  <a:gd name="T106" fmla="*/ 0 w 997"/>
                  <a:gd name="T107" fmla="*/ 223 h 497"/>
                  <a:gd name="T108" fmla="*/ 22 w 997"/>
                  <a:gd name="T109" fmla="*/ 291 h 497"/>
                  <a:gd name="T110" fmla="*/ 110 w 997"/>
                  <a:gd name="T111" fmla="*/ 357 h 497"/>
                  <a:gd name="T112" fmla="*/ 271 w 997"/>
                  <a:gd name="T113" fmla="*/ 398 h 497"/>
                  <a:gd name="T114" fmla="*/ 314 w 997"/>
                  <a:gd name="T115" fmla="*/ 426 h 497"/>
                  <a:gd name="T116" fmla="*/ 342 w 997"/>
                  <a:gd name="T117" fmla="*/ 49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97" h="497">
                    <a:moveTo>
                      <a:pt x="342" y="496"/>
                    </a:moveTo>
                    <a:cubicBezTo>
                      <a:pt x="344" y="496"/>
                      <a:pt x="346" y="491"/>
                      <a:pt x="346" y="484"/>
                    </a:cubicBezTo>
                    <a:cubicBezTo>
                      <a:pt x="346" y="477"/>
                      <a:pt x="340" y="458"/>
                      <a:pt x="333" y="441"/>
                    </a:cubicBezTo>
                    <a:lnTo>
                      <a:pt x="321" y="410"/>
                    </a:lnTo>
                    <a:lnTo>
                      <a:pt x="285" y="390"/>
                    </a:lnTo>
                    <a:lnTo>
                      <a:pt x="250" y="370"/>
                    </a:lnTo>
                    <a:lnTo>
                      <a:pt x="206" y="363"/>
                    </a:lnTo>
                    <a:lnTo>
                      <a:pt x="162" y="356"/>
                    </a:lnTo>
                    <a:lnTo>
                      <a:pt x="120" y="338"/>
                    </a:lnTo>
                    <a:lnTo>
                      <a:pt x="79" y="321"/>
                    </a:lnTo>
                    <a:lnTo>
                      <a:pt x="31" y="274"/>
                    </a:lnTo>
                    <a:lnTo>
                      <a:pt x="38" y="208"/>
                    </a:lnTo>
                    <a:lnTo>
                      <a:pt x="53" y="190"/>
                    </a:lnTo>
                    <a:lnTo>
                      <a:pt x="69" y="172"/>
                    </a:lnTo>
                    <a:lnTo>
                      <a:pt x="101" y="163"/>
                    </a:lnTo>
                    <a:lnTo>
                      <a:pt x="133" y="153"/>
                    </a:lnTo>
                    <a:lnTo>
                      <a:pt x="202" y="167"/>
                    </a:lnTo>
                    <a:cubicBezTo>
                      <a:pt x="240" y="175"/>
                      <a:pt x="284" y="186"/>
                      <a:pt x="300" y="191"/>
                    </a:cubicBezTo>
                    <a:lnTo>
                      <a:pt x="328" y="202"/>
                    </a:lnTo>
                    <a:lnTo>
                      <a:pt x="332" y="226"/>
                    </a:lnTo>
                    <a:lnTo>
                      <a:pt x="337" y="250"/>
                    </a:lnTo>
                    <a:lnTo>
                      <a:pt x="355" y="269"/>
                    </a:lnTo>
                    <a:cubicBezTo>
                      <a:pt x="365" y="279"/>
                      <a:pt x="380" y="298"/>
                      <a:pt x="388" y="310"/>
                    </a:cubicBezTo>
                    <a:cubicBezTo>
                      <a:pt x="396" y="323"/>
                      <a:pt x="403" y="339"/>
                      <a:pt x="404" y="346"/>
                    </a:cubicBezTo>
                    <a:lnTo>
                      <a:pt x="404" y="360"/>
                    </a:lnTo>
                    <a:lnTo>
                      <a:pt x="444" y="409"/>
                    </a:lnTo>
                    <a:lnTo>
                      <a:pt x="470" y="402"/>
                    </a:lnTo>
                    <a:lnTo>
                      <a:pt x="487" y="409"/>
                    </a:lnTo>
                    <a:lnTo>
                      <a:pt x="502" y="417"/>
                    </a:lnTo>
                    <a:lnTo>
                      <a:pt x="502" y="401"/>
                    </a:lnTo>
                    <a:lnTo>
                      <a:pt x="514" y="409"/>
                    </a:lnTo>
                    <a:lnTo>
                      <a:pt x="526" y="418"/>
                    </a:lnTo>
                    <a:lnTo>
                      <a:pt x="526" y="402"/>
                    </a:lnTo>
                    <a:lnTo>
                      <a:pt x="491" y="390"/>
                    </a:lnTo>
                    <a:lnTo>
                      <a:pt x="457" y="377"/>
                    </a:lnTo>
                    <a:lnTo>
                      <a:pt x="448" y="363"/>
                    </a:lnTo>
                    <a:lnTo>
                      <a:pt x="439" y="350"/>
                    </a:lnTo>
                    <a:lnTo>
                      <a:pt x="479" y="341"/>
                    </a:lnTo>
                    <a:lnTo>
                      <a:pt x="501" y="345"/>
                    </a:lnTo>
                    <a:cubicBezTo>
                      <a:pt x="512" y="347"/>
                      <a:pt x="532" y="351"/>
                      <a:pt x="544" y="353"/>
                    </a:cubicBezTo>
                    <a:lnTo>
                      <a:pt x="565" y="358"/>
                    </a:lnTo>
                    <a:lnTo>
                      <a:pt x="565" y="336"/>
                    </a:lnTo>
                    <a:lnTo>
                      <a:pt x="621" y="336"/>
                    </a:lnTo>
                    <a:lnTo>
                      <a:pt x="661" y="373"/>
                    </a:lnTo>
                    <a:cubicBezTo>
                      <a:pt x="684" y="394"/>
                      <a:pt x="710" y="422"/>
                      <a:pt x="718" y="435"/>
                    </a:cubicBezTo>
                    <a:lnTo>
                      <a:pt x="734" y="460"/>
                    </a:lnTo>
                    <a:lnTo>
                      <a:pt x="739" y="456"/>
                    </a:lnTo>
                    <a:lnTo>
                      <a:pt x="744" y="453"/>
                    </a:lnTo>
                    <a:lnTo>
                      <a:pt x="762" y="466"/>
                    </a:lnTo>
                    <a:lnTo>
                      <a:pt x="779" y="480"/>
                    </a:lnTo>
                    <a:lnTo>
                      <a:pt x="774" y="458"/>
                    </a:lnTo>
                    <a:lnTo>
                      <a:pt x="769" y="436"/>
                    </a:lnTo>
                    <a:lnTo>
                      <a:pt x="794" y="436"/>
                    </a:lnTo>
                    <a:lnTo>
                      <a:pt x="776" y="417"/>
                    </a:lnTo>
                    <a:lnTo>
                      <a:pt x="757" y="415"/>
                    </a:lnTo>
                    <a:lnTo>
                      <a:pt x="737" y="413"/>
                    </a:lnTo>
                    <a:lnTo>
                      <a:pt x="736" y="406"/>
                    </a:lnTo>
                    <a:lnTo>
                      <a:pt x="734" y="400"/>
                    </a:lnTo>
                    <a:lnTo>
                      <a:pt x="801" y="395"/>
                    </a:lnTo>
                    <a:lnTo>
                      <a:pt x="850" y="416"/>
                    </a:lnTo>
                    <a:lnTo>
                      <a:pt x="857" y="408"/>
                    </a:lnTo>
                    <a:cubicBezTo>
                      <a:pt x="860" y="403"/>
                      <a:pt x="863" y="396"/>
                      <a:pt x="863" y="392"/>
                    </a:cubicBezTo>
                    <a:lnTo>
                      <a:pt x="863" y="384"/>
                    </a:lnTo>
                    <a:lnTo>
                      <a:pt x="844" y="374"/>
                    </a:lnTo>
                    <a:cubicBezTo>
                      <a:pt x="833" y="368"/>
                      <a:pt x="821" y="357"/>
                      <a:pt x="816" y="350"/>
                    </a:cubicBezTo>
                    <a:lnTo>
                      <a:pt x="808" y="337"/>
                    </a:lnTo>
                    <a:lnTo>
                      <a:pt x="827" y="319"/>
                    </a:lnTo>
                    <a:lnTo>
                      <a:pt x="845" y="300"/>
                    </a:lnTo>
                    <a:lnTo>
                      <a:pt x="905" y="299"/>
                    </a:lnTo>
                    <a:lnTo>
                      <a:pt x="964" y="299"/>
                    </a:lnTo>
                    <a:lnTo>
                      <a:pt x="980" y="286"/>
                    </a:lnTo>
                    <a:cubicBezTo>
                      <a:pt x="989" y="280"/>
                      <a:pt x="996" y="271"/>
                      <a:pt x="996" y="269"/>
                    </a:cubicBezTo>
                    <a:cubicBezTo>
                      <a:pt x="996" y="266"/>
                      <a:pt x="986" y="249"/>
                      <a:pt x="972" y="232"/>
                    </a:cubicBezTo>
                    <a:lnTo>
                      <a:pt x="948" y="201"/>
                    </a:lnTo>
                    <a:lnTo>
                      <a:pt x="917" y="185"/>
                    </a:lnTo>
                    <a:lnTo>
                      <a:pt x="887" y="169"/>
                    </a:lnTo>
                    <a:lnTo>
                      <a:pt x="892" y="142"/>
                    </a:lnTo>
                    <a:lnTo>
                      <a:pt x="897" y="115"/>
                    </a:lnTo>
                    <a:lnTo>
                      <a:pt x="878" y="110"/>
                    </a:lnTo>
                    <a:lnTo>
                      <a:pt x="859" y="104"/>
                    </a:lnTo>
                    <a:lnTo>
                      <a:pt x="840" y="110"/>
                    </a:lnTo>
                    <a:lnTo>
                      <a:pt x="840" y="123"/>
                    </a:lnTo>
                    <a:cubicBezTo>
                      <a:pt x="840" y="130"/>
                      <a:pt x="838" y="135"/>
                      <a:pt x="836" y="135"/>
                    </a:cubicBezTo>
                    <a:cubicBezTo>
                      <a:pt x="833" y="135"/>
                      <a:pt x="823" y="131"/>
                      <a:pt x="813" y="125"/>
                    </a:cubicBezTo>
                    <a:lnTo>
                      <a:pt x="794" y="114"/>
                    </a:lnTo>
                    <a:lnTo>
                      <a:pt x="778" y="122"/>
                    </a:lnTo>
                    <a:lnTo>
                      <a:pt x="761" y="129"/>
                    </a:lnTo>
                    <a:lnTo>
                      <a:pt x="702" y="82"/>
                    </a:lnTo>
                    <a:lnTo>
                      <a:pt x="644" y="34"/>
                    </a:lnTo>
                    <a:lnTo>
                      <a:pt x="600" y="17"/>
                    </a:lnTo>
                    <a:lnTo>
                      <a:pt x="556" y="0"/>
                    </a:lnTo>
                    <a:lnTo>
                      <a:pt x="513" y="4"/>
                    </a:lnTo>
                    <a:lnTo>
                      <a:pt x="471" y="8"/>
                    </a:lnTo>
                    <a:lnTo>
                      <a:pt x="434" y="27"/>
                    </a:lnTo>
                    <a:lnTo>
                      <a:pt x="397" y="46"/>
                    </a:lnTo>
                    <a:lnTo>
                      <a:pt x="372" y="73"/>
                    </a:lnTo>
                    <a:lnTo>
                      <a:pt x="348" y="101"/>
                    </a:lnTo>
                    <a:lnTo>
                      <a:pt x="343" y="127"/>
                    </a:lnTo>
                    <a:lnTo>
                      <a:pt x="338" y="154"/>
                    </a:lnTo>
                    <a:lnTo>
                      <a:pt x="281" y="142"/>
                    </a:lnTo>
                    <a:cubicBezTo>
                      <a:pt x="250" y="135"/>
                      <a:pt x="206" y="127"/>
                      <a:pt x="184" y="125"/>
                    </a:cubicBezTo>
                    <a:lnTo>
                      <a:pt x="142" y="120"/>
                    </a:lnTo>
                    <a:lnTo>
                      <a:pt x="114" y="125"/>
                    </a:lnTo>
                    <a:lnTo>
                      <a:pt x="87" y="129"/>
                    </a:lnTo>
                    <a:lnTo>
                      <a:pt x="59" y="150"/>
                    </a:lnTo>
                    <a:lnTo>
                      <a:pt x="31" y="171"/>
                    </a:lnTo>
                    <a:lnTo>
                      <a:pt x="16" y="197"/>
                    </a:lnTo>
                    <a:lnTo>
                      <a:pt x="0" y="223"/>
                    </a:lnTo>
                    <a:lnTo>
                      <a:pt x="6" y="248"/>
                    </a:lnTo>
                    <a:cubicBezTo>
                      <a:pt x="8" y="262"/>
                      <a:pt x="16" y="281"/>
                      <a:pt x="22" y="291"/>
                    </a:cubicBezTo>
                    <a:cubicBezTo>
                      <a:pt x="28" y="301"/>
                      <a:pt x="42" y="316"/>
                      <a:pt x="54" y="326"/>
                    </a:cubicBezTo>
                    <a:cubicBezTo>
                      <a:pt x="66" y="335"/>
                      <a:pt x="91" y="349"/>
                      <a:pt x="110" y="357"/>
                    </a:cubicBezTo>
                    <a:cubicBezTo>
                      <a:pt x="129" y="365"/>
                      <a:pt x="174" y="377"/>
                      <a:pt x="208" y="384"/>
                    </a:cubicBezTo>
                    <a:lnTo>
                      <a:pt x="271" y="398"/>
                    </a:lnTo>
                    <a:lnTo>
                      <a:pt x="293" y="412"/>
                    </a:lnTo>
                    <a:lnTo>
                      <a:pt x="314" y="426"/>
                    </a:lnTo>
                    <a:lnTo>
                      <a:pt x="326" y="461"/>
                    </a:lnTo>
                    <a:cubicBezTo>
                      <a:pt x="333" y="481"/>
                      <a:pt x="340" y="496"/>
                      <a:pt x="342" y="496"/>
                    </a:cubicBezTo>
                  </a:path>
                </a:pathLst>
              </a:custGeom>
              <a:solidFill>
                <a:srgbClr val="2E2E2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 name="Freeform 27"/>
              <p:cNvSpPr>
                <a:spLocks noChangeArrowheads="1"/>
              </p:cNvSpPr>
              <p:nvPr/>
            </p:nvSpPr>
            <p:spPr bwMode="auto">
              <a:xfrm>
                <a:off x="186" y="1279"/>
                <a:ext cx="376" cy="184"/>
              </a:xfrm>
              <a:custGeom>
                <a:avLst/>
                <a:gdLst>
                  <a:gd name="T0" fmla="*/ 325 w 992"/>
                  <a:gd name="T1" fmla="*/ 443 h 485"/>
                  <a:gd name="T2" fmla="*/ 254 w 992"/>
                  <a:gd name="T3" fmla="*/ 374 h 485"/>
                  <a:gd name="T4" fmla="*/ 98 w 992"/>
                  <a:gd name="T5" fmla="*/ 330 h 485"/>
                  <a:gd name="T6" fmla="*/ 21 w 992"/>
                  <a:gd name="T7" fmla="*/ 220 h 485"/>
                  <a:gd name="T8" fmla="*/ 79 w 992"/>
                  <a:gd name="T9" fmla="*/ 157 h 485"/>
                  <a:gd name="T10" fmla="*/ 300 w 992"/>
                  <a:gd name="T11" fmla="*/ 186 h 485"/>
                  <a:gd name="T12" fmla="*/ 345 w 992"/>
                  <a:gd name="T13" fmla="*/ 257 h 485"/>
                  <a:gd name="T14" fmla="*/ 395 w 992"/>
                  <a:gd name="T15" fmla="*/ 337 h 485"/>
                  <a:gd name="T16" fmla="*/ 436 w 992"/>
                  <a:gd name="T17" fmla="*/ 392 h 485"/>
                  <a:gd name="T18" fmla="*/ 486 w 992"/>
                  <a:gd name="T19" fmla="*/ 384 h 485"/>
                  <a:gd name="T20" fmla="*/ 427 w 992"/>
                  <a:gd name="T21" fmla="*/ 349 h 485"/>
                  <a:gd name="T22" fmla="*/ 472 w 992"/>
                  <a:gd name="T23" fmla="*/ 330 h 485"/>
                  <a:gd name="T24" fmla="*/ 549 w 992"/>
                  <a:gd name="T25" fmla="*/ 346 h 485"/>
                  <a:gd name="T26" fmla="*/ 548 w 992"/>
                  <a:gd name="T27" fmla="*/ 330 h 485"/>
                  <a:gd name="T28" fmla="*/ 702 w 992"/>
                  <a:gd name="T29" fmla="*/ 407 h 485"/>
                  <a:gd name="T30" fmla="*/ 730 w 992"/>
                  <a:gd name="T31" fmla="*/ 450 h 485"/>
                  <a:gd name="T32" fmla="*/ 753 w 992"/>
                  <a:gd name="T33" fmla="*/ 451 h 485"/>
                  <a:gd name="T34" fmla="*/ 754 w 992"/>
                  <a:gd name="T35" fmla="*/ 431 h 485"/>
                  <a:gd name="T36" fmla="*/ 771 w 992"/>
                  <a:gd name="T37" fmla="*/ 414 h 485"/>
                  <a:gd name="T38" fmla="*/ 727 w 992"/>
                  <a:gd name="T39" fmla="*/ 401 h 485"/>
                  <a:gd name="T40" fmla="*/ 790 w 992"/>
                  <a:gd name="T41" fmla="*/ 378 h 485"/>
                  <a:gd name="T42" fmla="*/ 831 w 992"/>
                  <a:gd name="T43" fmla="*/ 397 h 485"/>
                  <a:gd name="T44" fmla="*/ 857 w 992"/>
                  <a:gd name="T45" fmla="*/ 391 h 485"/>
                  <a:gd name="T46" fmla="*/ 812 w 992"/>
                  <a:gd name="T47" fmla="*/ 377 h 485"/>
                  <a:gd name="T48" fmla="*/ 799 w 992"/>
                  <a:gd name="T49" fmla="*/ 336 h 485"/>
                  <a:gd name="T50" fmla="*/ 832 w 992"/>
                  <a:gd name="T51" fmla="*/ 299 h 485"/>
                  <a:gd name="T52" fmla="*/ 937 w 992"/>
                  <a:gd name="T53" fmla="*/ 291 h 485"/>
                  <a:gd name="T54" fmla="*/ 991 w 992"/>
                  <a:gd name="T55" fmla="*/ 264 h 485"/>
                  <a:gd name="T56" fmla="*/ 903 w 992"/>
                  <a:gd name="T57" fmla="*/ 179 h 485"/>
                  <a:gd name="T58" fmla="*/ 888 w 992"/>
                  <a:gd name="T59" fmla="*/ 123 h 485"/>
                  <a:gd name="T60" fmla="*/ 833 w 992"/>
                  <a:gd name="T61" fmla="*/ 116 h 485"/>
                  <a:gd name="T62" fmla="*/ 805 w 992"/>
                  <a:gd name="T63" fmla="*/ 114 h 485"/>
                  <a:gd name="T64" fmla="*/ 646 w 992"/>
                  <a:gd name="T65" fmla="*/ 38 h 485"/>
                  <a:gd name="T66" fmla="*/ 517 w 992"/>
                  <a:gd name="T67" fmla="*/ 0 h 485"/>
                  <a:gd name="T68" fmla="*/ 411 w 992"/>
                  <a:gd name="T69" fmla="*/ 28 h 485"/>
                  <a:gd name="T70" fmla="*/ 340 w 992"/>
                  <a:gd name="T71" fmla="*/ 109 h 485"/>
                  <a:gd name="T72" fmla="*/ 268 w 992"/>
                  <a:gd name="T73" fmla="*/ 136 h 485"/>
                  <a:gd name="T74" fmla="*/ 89 w 992"/>
                  <a:gd name="T75" fmla="*/ 126 h 485"/>
                  <a:gd name="T76" fmla="*/ 11 w 992"/>
                  <a:gd name="T77" fmla="*/ 189 h 485"/>
                  <a:gd name="T78" fmla="*/ 12 w 992"/>
                  <a:gd name="T79" fmla="*/ 281 h 485"/>
                  <a:gd name="T80" fmla="*/ 107 w 992"/>
                  <a:gd name="T81" fmla="*/ 352 h 485"/>
                  <a:gd name="T82" fmla="*/ 275 w 992"/>
                  <a:gd name="T83" fmla="*/ 393 h 485"/>
                  <a:gd name="T84" fmla="*/ 322 w 992"/>
                  <a:gd name="T85" fmla="*/ 456 h 485"/>
                  <a:gd name="T86" fmla="*/ 513 w 992"/>
                  <a:gd name="T87" fmla="*/ 397 h 485"/>
                  <a:gd name="T88" fmla="*/ 497 w 992"/>
                  <a:gd name="T89" fmla="*/ 397 h 485"/>
                  <a:gd name="T90" fmla="*/ 493 w 992"/>
                  <a:gd name="T91" fmla="*/ 394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2" h="485">
                    <a:moveTo>
                      <a:pt x="322" y="456"/>
                    </a:moveTo>
                    <a:cubicBezTo>
                      <a:pt x="330" y="473"/>
                      <a:pt x="336" y="484"/>
                      <a:pt x="336" y="479"/>
                    </a:cubicBezTo>
                    <a:cubicBezTo>
                      <a:pt x="336" y="475"/>
                      <a:pt x="331" y="459"/>
                      <a:pt x="325" y="443"/>
                    </a:cubicBezTo>
                    <a:lnTo>
                      <a:pt x="313" y="414"/>
                    </a:lnTo>
                    <a:lnTo>
                      <a:pt x="296" y="399"/>
                    </a:lnTo>
                    <a:cubicBezTo>
                      <a:pt x="287" y="391"/>
                      <a:pt x="268" y="380"/>
                      <a:pt x="254" y="374"/>
                    </a:cubicBezTo>
                    <a:cubicBezTo>
                      <a:pt x="240" y="368"/>
                      <a:pt x="207" y="360"/>
                      <a:pt x="182" y="356"/>
                    </a:cubicBezTo>
                    <a:lnTo>
                      <a:pt x="137" y="349"/>
                    </a:lnTo>
                    <a:lnTo>
                      <a:pt x="98" y="330"/>
                    </a:lnTo>
                    <a:lnTo>
                      <a:pt x="58" y="311"/>
                    </a:lnTo>
                    <a:lnTo>
                      <a:pt x="21" y="268"/>
                    </a:lnTo>
                    <a:lnTo>
                      <a:pt x="21" y="220"/>
                    </a:lnTo>
                    <a:lnTo>
                      <a:pt x="37" y="192"/>
                    </a:lnTo>
                    <a:lnTo>
                      <a:pt x="54" y="164"/>
                    </a:lnTo>
                    <a:lnTo>
                      <a:pt x="79" y="157"/>
                    </a:lnTo>
                    <a:cubicBezTo>
                      <a:pt x="93" y="153"/>
                      <a:pt x="114" y="149"/>
                      <a:pt x="127" y="149"/>
                    </a:cubicBezTo>
                    <a:cubicBezTo>
                      <a:pt x="140" y="149"/>
                      <a:pt x="177" y="155"/>
                      <a:pt x="210" y="163"/>
                    </a:cubicBezTo>
                    <a:cubicBezTo>
                      <a:pt x="244" y="170"/>
                      <a:pt x="284" y="181"/>
                      <a:pt x="300" y="186"/>
                    </a:cubicBezTo>
                    <a:lnTo>
                      <a:pt x="329" y="196"/>
                    </a:lnTo>
                    <a:lnTo>
                      <a:pt x="329" y="241"/>
                    </a:lnTo>
                    <a:lnTo>
                      <a:pt x="345" y="257"/>
                    </a:lnTo>
                    <a:cubicBezTo>
                      <a:pt x="354" y="266"/>
                      <a:pt x="370" y="285"/>
                      <a:pt x="380" y="299"/>
                    </a:cubicBezTo>
                    <a:lnTo>
                      <a:pt x="400" y="325"/>
                    </a:lnTo>
                    <a:lnTo>
                      <a:pt x="395" y="337"/>
                    </a:lnTo>
                    <a:lnTo>
                      <a:pt x="390" y="350"/>
                    </a:lnTo>
                    <a:lnTo>
                      <a:pt x="412" y="372"/>
                    </a:lnTo>
                    <a:cubicBezTo>
                      <a:pt x="423" y="384"/>
                      <a:pt x="434" y="393"/>
                      <a:pt x="436" y="392"/>
                    </a:cubicBezTo>
                    <a:cubicBezTo>
                      <a:pt x="437" y="392"/>
                      <a:pt x="449" y="394"/>
                      <a:pt x="462" y="397"/>
                    </a:cubicBezTo>
                    <a:lnTo>
                      <a:pt x="486" y="403"/>
                    </a:lnTo>
                    <a:lnTo>
                      <a:pt x="486" y="384"/>
                    </a:lnTo>
                    <a:lnTo>
                      <a:pt x="465" y="384"/>
                    </a:lnTo>
                    <a:lnTo>
                      <a:pt x="446" y="366"/>
                    </a:lnTo>
                    <a:lnTo>
                      <a:pt x="427" y="349"/>
                    </a:lnTo>
                    <a:lnTo>
                      <a:pt x="442" y="340"/>
                    </a:lnTo>
                    <a:lnTo>
                      <a:pt x="457" y="330"/>
                    </a:lnTo>
                    <a:lnTo>
                      <a:pt x="472" y="330"/>
                    </a:lnTo>
                    <a:cubicBezTo>
                      <a:pt x="479" y="330"/>
                      <a:pt x="499" y="335"/>
                      <a:pt x="514" y="340"/>
                    </a:cubicBezTo>
                    <a:lnTo>
                      <a:pt x="542" y="350"/>
                    </a:lnTo>
                    <a:lnTo>
                      <a:pt x="549" y="346"/>
                    </a:lnTo>
                    <a:lnTo>
                      <a:pt x="557" y="342"/>
                    </a:lnTo>
                    <a:lnTo>
                      <a:pt x="552" y="336"/>
                    </a:lnTo>
                    <a:lnTo>
                      <a:pt x="548" y="330"/>
                    </a:lnTo>
                    <a:lnTo>
                      <a:pt x="616" y="330"/>
                    </a:lnTo>
                    <a:lnTo>
                      <a:pt x="659" y="368"/>
                    </a:lnTo>
                    <a:lnTo>
                      <a:pt x="702" y="407"/>
                    </a:lnTo>
                    <a:lnTo>
                      <a:pt x="712" y="429"/>
                    </a:lnTo>
                    <a:lnTo>
                      <a:pt x="723" y="450"/>
                    </a:lnTo>
                    <a:lnTo>
                      <a:pt x="730" y="450"/>
                    </a:lnTo>
                    <a:cubicBezTo>
                      <a:pt x="734" y="450"/>
                      <a:pt x="737" y="447"/>
                      <a:pt x="737" y="443"/>
                    </a:cubicBezTo>
                    <a:lnTo>
                      <a:pt x="737" y="435"/>
                    </a:lnTo>
                    <a:lnTo>
                      <a:pt x="753" y="451"/>
                    </a:lnTo>
                    <a:lnTo>
                      <a:pt x="769" y="467"/>
                    </a:lnTo>
                    <a:lnTo>
                      <a:pt x="764" y="454"/>
                    </a:lnTo>
                    <a:cubicBezTo>
                      <a:pt x="761" y="446"/>
                      <a:pt x="757" y="436"/>
                      <a:pt x="754" y="431"/>
                    </a:cubicBezTo>
                    <a:lnTo>
                      <a:pt x="750" y="421"/>
                    </a:lnTo>
                    <a:lnTo>
                      <a:pt x="777" y="430"/>
                    </a:lnTo>
                    <a:lnTo>
                      <a:pt x="771" y="414"/>
                    </a:lnTo>
                    <a:lnTo>
                      <a:pt x="748" y="410"/>
                    </a:lnTo>
                    <a:lnTo>
                      <a:pt x="726" y="407"/>
                    </a:lnTo>
                    <a:lnTo>
                      <a:pt x="727" y="401"/>
                    </a:lnTo>
                    <a:lnTo>
                      <a:pt x="728" y="394"/>
                    </a:lnTo>
                    <a:lnTo>
                      <a:pt x="759" y="386"/>
                    </a:lnTo>
                    <a:lnTo>
                      <a:pt x="790" y="378"/>
                    </a:lnTo>
                    <a:lnTo>
                      <a:pt x="795" y="388"/>
                    </a:lnTo>
                    <a:lnTo>
                      <a:pt x="799" y="397"/>
                    </a:lnTo>
                    <a:lnTo>
                      <a:pt x="831" y="397"/>
                    </a:lnTo>
                    <a:lnTo>
                      <a:pt x="831" y="413"/>
                    </a:lnTo>
                    <a:lnTo>
                      <a:pt x="844" y="402"/>
                    </a:lnTo>
                    <a:lnTo>
                      <a:pt x="857" y="391"/>
                    </a:lnTo>
                    <a:lnTo>
                      <a:pt x="836" y="370"/>
                    </a:lnTo>
                    <a:lnTo>
                      <a:pt x="824" y="373"/>
                    </a:lnTo>
                    <a:lnTo>
                      <a:pt x="812" y="377"/>
                    </a:lnTo>
                    <a:lnTo>
                      <a:pt x="823" y="368"/>
                    </a:lnTo>
                    <a:lnTo>
                      <a:pt x="811" y="352"/>
                    </a:lnTo>
                    <a:lnTo>
                      <a:pt x="799" y="336"/>
                    </a:lnTo>
                    <a:lnTo>
                      <a:pt x="803" y="323"/>
                    </a:lnTo>
                    <a:lnTo>
                      <a:pt x="808" y="310"/>
                    </a:lnTo>
                    <a:lnTo>
                      <a:pt x="832" y="299"/>
                    </a:lnTo>
                    <a:lnTo>
                      <a:pt x="856" y="289"/>
                    </a:lnTo>
                    <a:lnTo>
                      <a:pt x="888" y="290"/>
                    </a:lnTo>
                    <a:cubicBezTo>
                      <a:pt x="906" y="291"/>
                      <a:pt x="928" y="291"/>
                      <a:pt x="937" y="291"/>
                    </a:cubicBezTo>
                    <a:lnTo>
                      <a:pt x="952" y="290"/>
                    </a:lnTo>
                    <a:lnTo>
                      <a:pt x="972" y="277"/>
                    </a:lnTo>
                    <a:lnTo>
                      <a:pt x="991" y="264"/>
                    </a:lnTo>
                    <a:lnTo>
                      <a:pt x="964" y="230"/>
                    </a:lnTo>
                    <a:lnTo>
                      <a:pt x="937" y="196"/>
                    </a:lnTo>
                    <a:lnTo>
                      <a:pt x="903" y="179"/>
                    </a:lnTo>
                    <a:cubicBezTo>
                      <a:pt x="885" y="170"/>
                      <a:pt x="870" y="161"/>
                      <a:pt x="870" y="159"/>
                    </a:cubicBezTo>
                    <a:cubicBezTo>
                      <a:pt x="870" y="158"/>
                      <a:pt x="874" y="149"/>
                      <a:pt x="879" y="140"/>
                    </a:cubicBezTo>
                    <a:lnTo>
                      <a:pt x="888" y="123"/>
                    </a:lnTo>
                    <a:lnTo>
                      <a:pt x="868" y="103"/>
                    </a:lnTo>
                    <a:lnTo>
                      <a:pt x="837" y="103"/>
                    </a:lnTo>
                    <a:lnTo>
                      <a:pt x="833" y="116"/>
                    </a:lnTo>
                    <a:cubicBezTo>
                      <a:pt x="831" y="123"/>
                      <a:pt x="826" y="129"/>
                      <a:pt x="822" y="129"/>
                    </a:cubicBezTo>
                    <a:cubicBezTo>
                      <a:pt x="819" y="129"/>
                      <a:pt x="814" y="126"/>
                      <a:pt x="810" y="122"/>
                    </a:cubicBezTo>
                    <a:lnTo>
                      <a:pt x="805" y="114"/>
                    </a:lnTo>
                    <a:lnTo>
                      <a:pt x="749" y="122"/>
                    </a:lnTo>
                    <a:lnTo>
                      <a:pt x="698" y="80"/>
                    </a:lnTo>
                    <a:lnTo>
                      <a:pt x="646" y="38"/>
                    </a:lnTo>
                    <a:lnTo>
                      <a:pt x="603" y="19"/>
                    </a:lnTo>
                    <a:lnTo>
                      <a:pt x="560" y="0"/>
                    </a:lnTo>
                    <a:lnTo>
                      <a:pt x="517" y="0"/>
                    </a:lnTo>
                    <a:lnTo>
                      <a:pt x="474" y="0"/>
                    </a:lnTo>
                    <a:lnTo>
                      <a:pt x="443" y="14"/>
                    </a:lnTo>
                    <a:lnTo>
                      <a:pt x="411" y="28"/>
                    </a:lnTo>
                    <a:lnTo>
                      <a:pt x="378" y="56"/>
                    </a:lnTo>
                    <a:lnTo>
                      <a:pt x="344" y="85"/>
                    </a:lnTo>
                    <a:lnTo>
                      <a:pt x="340" y="109"/>
                    </a:lnTo>
                    <a:cubicBezTo>
                      <a:pt x="337" y="123"/>
                      <a:pt x="333" y="137"/>
                      <a:pt x="330" y="141"/>
                    </a:cubicBezTo>
                    <a:lnTo>
                      <a:pt x="325" y="149"/>
                    </a:lnTo>
                    <a:lnTo>
                      <a:pt x="268" y="136"/>
                    </a:lnTo>
                    <a:cubicBezTo>
                      <a:pt x="237" y="130"/>
                      <a:pt x="191" y="122"/>
                      <a:pt x="165" y="119"/>
                    </a:cubicBezTo>
                    <a:lnTo>
                      <a:pt x="120" y="115"/>
                    </a:lnTo>
                    <a:lnTo>
                      <a:pt x="89" y="126"/>
                    </a:lnTo>
                    <a:cubicBezTo>
                      <a:pt x="72" y="132"/>
                      <a:pt x="50" y="143"/>
                      <a:pt x="40" y="151"/>
                    </a:cubicBezTo>
                    <a:lnTo>
                      <a:pt x="22" y="166"/>
                    </a:lnTo>
                    <a:lnTo>
                      <a:pt x="11" y="189"/>
                    </a:lnTo>
                    <a:lnTo>
                      <a:pt x="0" y="212"/>
                    </a:lnTo>
                    <a:lnTo>
                      <a:pt x="0" y="258"/>
                    </a:lnTo>
                    <a:lnTo>
                      <a:pt x="12" y="281"/>
                    </a:lnTo>
                    <a:lnTo>
                      <a:pt x="25" y="303"/>
                    </a:lnTo>
                    <a:lnTo>
                      <a:pt x="54" y="323"/>
                    </a:lnTo>
                    <a:cubicBezTo>
                      <a:pt x="69" y="333"/>
                      <a:pt x="93" y="346"/>
                      <a:pt x="107" y="352"/>
                    </a:cubicBezTo>
                    <a:cubicBezTo>
                      <a:pt x="120" y="358"/>
                      <a:pt x="148" y="366"/>
                      <a:pt x="169" y="370"/>
                    </a:cubicBezTo>
                    <a:cubicBezTo>
                      <a:pt x="190" y="374"/>
                      <a:pt x="223" y="381"/>
                      <a:pt x="241" y="385"/>
                    </a:cubicBezTo>
                    <a:lnTo>
                      <a:pt x="275" y="393"/>
                    </a:lnTo>
                    <a:lnTo>
                      <a:pt x="292" y="409"/>
                    </a:lnTo>
                    <a:lnTo>
                      <a:pt x="309" y="425"/>
                    </a:lnTo>
                    <a:lnTo>
                      <a:pt x="322" y="456"/>
                    </a:lnTo>
                    <a:close/>
                    <a:moveTo>
                      <a:pt x="513" y="403"/>
                    </a:moveTo>
                    <a:cubicBezTo>
                      <a:pt x="515" y="403"/>
                      <a:pt x="517" y="402"/>
                      <a:pt x="517" y="400"/>
                    </a:cubicBezTo>
                    <a:cubicBezTo>
                      <a:pt x="517" y="398"/>
                      <a:pt x="515" y="397"/>
                      <a:pt x="513" y="397"/>
                    </a:cubicBezTo>
                    <a:cubicBezTo>
                      <a:pt x="511" y="397"/>
                      <a:pt x="509" y="398"/>
                      <a:pt x="509" y="400"/>
                    </a:cubicBezTo>
                    <a:cubicBezTo>
                      <a:pt x="509" y="402"/>
                      <a:pt x="511" y="403"/>
                      <a:pt x="513" y="403"/>
                    </a:cubicBezTo>
                    <a:close/>
                    <a:moveTo>
                      <a:pt x="497" y="397"/>
                    </a:moveTo>
                    <a:cubicBezTo>
                      <a:pt x="499" y="397"/>
                      <a:pt x="501" y="395"/>
                      <a:pt x="501" y="394"/>
                    </a:cubicBezTo>
                    <a:cubicBezTo>
                      <a:pt x="501" y="392"/>
                      <a:pt x="499" y="390"/>
                      <a:pt x="497" y="390"/>
                    </a:cubicBezTo>
                    <a:cubicBezTo>
                      <a:pt x="495" y="390"/>
                      <a:pt x="493" y="392"/>
                      <a:pt x="493" y="394"/>
                    </a:cubicBezTo>
                    <a:cubicBezTo>
                      <a:pt x="493" y="395"/>
                      <a:pt x="495" y="397"/>
                      <a:pt x="497" y="397"/>
                    </a:cubicBezTo>
                    <a:close/>
                  </a:path>
                </a:pathLst>
              </a:custGeom>
              <a:solidFill>
                <a:srgbClr val="01010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31" name="Group 28"/>
            <p:cNvGrpSpPr>
              <a:grpSpLocks/>
            </p:cNvGrpSpPr>
            <p:nvPr/>
          </p:nvGrpSpPr>
          <p:grpSpPr bwMode="auto">
            <a:xfrm>
              <a:off x="781838" y="2341902"/>
              <a:ext cx="920761" cy="462766"/>
              <a:chOff x="179" y="1061"/>
              <a:chExt cx="386" cy="194"/>
            </a:xfrm>
          </p:grpSpPr>
          <p:sp>
            <p:nvSpPr>
              <p:cNvPr id="32" name="Freeform 29"/>
              <p:cNvSpPr>
                <a:spLocks noChangeArrowheads="1"/>
              </p:cNvSpPr>
              <p:nvPr/>
            </p:nvSpPr>
            <p:spPr bwMode="auto">
              <a:xfrm>
                <a:off x="179" y="1061"/>
                <a:ext cx="384" cy="193"/>
              </a:xfrm>
              <a:custGeom>
                <a:avLst/>
                <a:gdLst>
                  <a:gd name="T0" fmla="*/ 359 w 1013"/>
                  <a:gd name="T1" fmla="*/ 498 h 509"/>
                  <a:gd name="T2" fmla="*/ 344 w 1013"/>
                  <a:gd name="T3" fmla="*/ 422 h 509"/>
                  <a:gd name="T4" fmla="*/ 269 w 1013"/>
                  <a:gd name="T5" fmla="*/ 374 h 509"/>
                  <a:gd name="T6" fmla="*/ 162 w 1013"/>
                  <a:gd name="T7" fmla="*/ 353 h 509"/>
                  <a:gd name="T8" fmla="*/ 85 w 1013"/>
                  <a:gd name="T9" fmla="*/ 318 h 509"/>
                  <a:gd name="T10" fmla="*/ 48 w 1013"/>
                  <a:gd name="T11" fmla="*/ 276 h 509"/>
                  <a:gd name="T12" fmla="*/ 78 w 1013"/>
                  <a:gd name="T13" fmla="*/ 183 h 509"/>
                  <a:gd name="T14" fmla="*/ 137 w 1013"/>
                  <a:gd name="T15" fmla="*/ 167 h 509"/>
                  <a:gd name="T16" fmla="*/ 308 w 1013"/>
                  <a:gd name="T17" fmla="*/ 205 h 509"/>
                  <a:gd name="T18" fmla="*/ 330 w 1013"/>
                  <a:gd name="T19" fmla="*/ 246 h 509"/>
                  <a:gd name="T20" fmla="*/ 383 w 1013"/>
                  <a:gd name="T21" fmla="*/ 310 h 509"/>
                  <a:gd name="T22" fmla="*/ 401 w 1013"/>
                  <a:gd name="T23" fmla="*/ 369 h 509"/>
                  <a:gd name="T24" fmla="*/ 458 w 1013"/>
                  <a:gd name="T25" fmla="*/ 428 h 509"/>
                  <a:gd name="T26" fmla="*/ 491 w 1013"/>
                  <a:gd name="T27" fmla="*/ 423 h 509"/>
                  <a:gd name="T28" fmla="*/ 543 w 1013"/>
                  <a:gd name="T29" fmla="*/ 426 h 509"/>
                  <a:gd name="T30" fmla="*/ 538 w 1013"/>
                  <a:gd name="T31" fmla="*/ 398 h 509"/>
                  <a:gd name="T32" fmla="*/ 476 w 1013"/>
                  <a:gd name="T33" fmla="*/ 375 h 509"/>
                  <a:gd name="T34" fmla="*/ 463 w 1013"/>
                  <a:gd name="T35" fmla="*/ 354 h 509"/>
                  <a:gd name="T36" fmla="*/ 567 w 1013"/>
                  <a:gd name="T37" fmla="*/ 371 h 509"/>
                  <a:gd name="T38" fmla="*/ 587 w 1013"/>
                  <a:gd name="T39" fmla="*/ 348 h 509"/>
                  <a:gd name="T40" fmla="*/ 661 w 1013"/>
                  <a:gd name="T41" fmla="*/ 379 h 509"/>
                  <a:gd name="T42" fmla="*/ 738 w 1013"/>
                  <a:gd name="T43" fmla="*/ 468 h 509"/>
                  <a:gd name="T44" fmla="*/ 783 w 1013"/>
                  <a:gd name="T45" fmla="*/ 487 h 509"/>
                  <a:gd name="T46" fmla="*/ 793 w 1013"/>
                  <a:gd name="T47" fmla="*/ 464 h 509"/>
                  <a:gd name="T48" fmla="*/ 808 w 1013"/>
                  <a:gd name="T49" fmla="*/ 441 h 509"/>
                  <a:gd name="T50" fmla="*/ 782 w 1013"/>
                  <a:gd name="T51" fmla="*/ 414 h 509"/>
                  <a:gd name="T52" fmla="*/ 835 w 1013"/>
                  <a:gd name="T53" fmla="*/ 415 h 509"/>
                  <a:gd name="T54" fmla="*/ 856 w 1013"/>
                  <a:gd name="T55" fmla="*/ 438 h 509"/>
                  <a:gd name="T56" fmla="*/ 879 w 1013"/>
                  <a:gd name="T57" fmla="*/ 402 h 509"/>
                  <a:gd name="T58" fmla="*/ 852 w 1013"/>
                  <a:gd name="T59" fmla="*/ 370 h 509"/>
                  <a:gd name="T60" fmla="*/ 832 w 1013"/>
                  <a:gd name="T61" fmla="*/ 334 h 509"/>
                  <a:gd name="T62" fmla="*/ 862 w 1013"/>
                  <a:gd name="T63" fmla="*/ 314 h 509"/>
                  <a:gd name="T64" fmla="*/ 920 w 1013"/>
                  <a:gd name="T65" fmla="*/ 311 h 509"/>
                  <a:gd name="T66" fmla="*/ 1012 w 1013"/>
                  <a:gd name="T67" fmla="*/ 284 h 509"/>
                  <a:gd name="T68" fmla="*/ 950 w 1013"/>
                  <a:gd name="T69" fmla="*/ 195 h 509"/>
                  <a:gd name="T70" fmla="*/ 903 w 1013"/>
                  <a:gd name="T71" fmla="*/ 171 h 509"/>
                  <a:gd name="T72" fmla="*/ 912 w 1013"/>
                  <a:gd name="T73" fmla="*/ 122 h 509"/>
                  <a:gd name="T74" fmla="*/ 872 w 1013"/>
                  <a:gd name="T75" fmla="*/ 99 h 509"/>
                  <a:gd name="T76" fmla="*/ 836 w 1013"/>
                  <a:gd name="T77" fmla="*/ 116 h 509"/>
                  <a:gd name="T78" fmla="*/ 761 w 1013"/>
                  <a:gd name="T79" fmla="*/ 119 h 509"/>
                  <a:gd name="T80" fmla="*/ 681 w 1013"/>
                  <a:gd name="T81" fmla="*/ 47 h 509"/>
                  <a:gd name="T82" fmla="*/ 571 w 1013"/>
                  <a:gd name="T83" fmla="*/ 0 h 509"/>
                  <a:gd name="T84" fmla="*/ 499 w 1013"/>
                  <a:gd name="T85" fmla="*/ 0 h 509"/>
                  <a:gd name="T86" fmla="*/ 346 w 1013"/>
                  <a:gd name="T87" fmla="*/ 102 h 509"/>
                  <a:gd name="T88" fmla="*/ 339 w 1013"/>
                  <a:gd name="T89" fmla="*/ 139 h 509"/>
                  <a:gd name="T90" fmla="*/ 255 w 1013"/>
                  <a:gd name="T91" fmla="*/ 134 h 509"/>
                  <a:gd name="T92" fmla="*/ 136 w 1013"/>
                  <a:gd name="T93" fmla="*/ 122 h 509"/>
                  <a:gd name="T94" fmla="*/ 67 w 1013"/>
                  <a:gd name="T95" fmla="*/ 144 h 509"/>
                  <a:gd name="T96" fmla="*/ 20 w 1013"/>
                  <a:gd name="T97" fmla="*/ 195 h 509"/>
                  <a:gd name="T98" fmla="*/ 10 w 1013"/>
                  <a:gd name="T99" fmla="*/ 284 h 509"/>
                  <a:gd name="T100" fmla="*/ 70 w 1013"/>
                  <a:gd name="T101" fmla="*/ 346 h 509"/>
                  <a:gd name="T102" fmla="*/ 190 w 1013"/>
                  <a:gd name="T103" fmla="*/ 391 h 509"/>
                  <a:gd name="T104" fmla="*/ 289 w 1013"/>
                  <a:gd name="T105" fmla="*/ 415 h 509"/>
                  <a:gd name="T106" fmla="*/ 321 w 1013"/>
                  <a:gd name="T107" fmla="*/ 445 h 509"/>
                  <a:gd name="T108" fmla="*/ 340 w 1013"/>
                  <a:gd name="T109" fmla="*/ 508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13" h="509">
                    <a:moveTo>
                      <a:pt x="347" y="508"/>
                    </a:moveTo>
                    <a:cubicBezTo>
                      <a:pt x="351" y="508"/>
                      <a:pt x="356" y="504"/>
                      <a:pt x="359" y="498"/>
                    </a:cubicBezTo>
                    <a:lnTo>
                      <a:pt x="363" y="488"/>
                    </a:lnTo>
                    <a:lnTo>
                      <a:pt x="344" y="422"/>
                    </a:lnTo>
                    <a:lnTo>
                      <a:pt x="317" y="401"/>
                    </a:lnTo>
                    <a:cubicBezTo>
                      <a:pt x="302" y="390"/>
                      <a:pt x="280" y="377"/>
                      <a:pt x="269" y="374"/>
                    </a:cubicBezTo>
                    <a:cubicBezTo>
                      <a:pt x="257" y="370"/>
                      <a:pt x="229" y="364"/>
                      <a:pt x="205" y="360"/>
                    </a:cubicBezTo>
                    <a:lnTo>
                      <a:pt x="162" y="353"/>
                    </a:lnTo>
                    <a:lnTo>
                      <a:pt x="124" y="336"/>
                    </a:lnTo>
                    <a:lnTo>
                      <a:pt x="85" y="318"/>
                    </a:lnTo>
                    <a:lnTo>
                      <a:pt x="67" y="297"/>
                    </a:lnTo>
                    <a:lnTo>
                      <a:pt x="48" y="276"/>
                    </a:lnTo>
                    <a:lnTo>
                      <a:pt x="48" y="234"/>
                    </a:lnTo>
                    <a:lnTo>
                      <a:pt x="78" y="183"/>
                    </a:lnTo>
                    <a:lnTo>
                      <a:pt x="99" y="175"/>
                    </a:lnTo>
                    <a:cubicBezTo>
                      <a:pt x="110" y="171"/>
                      <a:pt x="127" y="167"/>
                      <a:pt x="137" y="167"/>
                    </a:cubicBezTo>
                    <a:cubicBezTo>
                      <a:pt x="147" y="167"/>
                      <a:pt x="185" y="173"/>
                      <a:pt x="221" y="181"/>
                    </a:cubicBezTo>
                    <a:cubicBezTo>
                      <a:pt x="257" y="189"/>
                      <a:pt x="296" y="199"/>
                      <a:pt x="308" y="205"/>
                    </a:cubicBezTo>
                    <a:lnTo>
                      <a:pt x="330" y="214"/>
                    </a:lnTo>
                    <a:lnTo>
                      <a:pt x="330" y="246"/>
                    </a:lnTo>
                    <a:lnTo>
                      <a:pt x="348" y="265"/>
                    </a:lnTo>
                    <a:cubicBezTo>
                      <a:pt x="358" y="276"/>
                      <a:pt x="374" y="296"/>
                      <a:pt x="383" y="310"/>
                    </a:cubicBezTo>
                    <a:lnTo>
                      <a:pt x="401" y="335"/>
                    </a:lnTo>
                    <a:lnTo>
                      <a:pt x="401" y="369"/>
                    </a:lnTo>
                    <a:lnTo>
                      <a:pt x="429" y="398"/>
                    </a:lnTo>
                    <a:lnTo>
                      <a:pt x="458" y="428"/>
                    </a:lnTo>
                    <a:lnTo>
                      <a:pt x="476" y="415"/>
                    </a:lnTo>
                    <a:lnTo>
                      <a:pt x="491" y="423"/>
                    </a:lnTo>
                    <a:lnTo>
                      <a:pt x="505" y="432"/>
                    </a:lnTo>
                    <a:lnTo>
                      <a:pt x="543" y="426"/>
                    </a:lnTo>
                    <a:lnTo>
                      <a:pt x="541" y="412"/>
                    </a:lnTo>
                    <a:lnTo>
                      <a:pt x="538" y="398"/>
                    </a:lnTo>
                    <a:lnTo>
                      <a:pt x="514" y="391"/>
                    </a:lnTo>
                    <a:cubicBezTo>
                      <a:pt x="500" y="388"/>
                      <a:pt x="483" y="380"/>
                      <a:pt x="476" y="375"/>
                    </a:cubicBezTo>
                    <a:cubicBezTo>
                      <a:pt x="469" y="370"/>
                      <a:pt x="463" y="364"/>
                      <a:pt x="463" y="360"/>
                    </a:cubicBezTo>
                    <a:lnTo>
                      <a:pt x="463" y="354"/>
                    </a:lnTo>
                    <a:lnTo>
                      <a:pt x="513" y="354"/>
                    </a:lnTo>
                    <a:lnTo>
                      <a:pt x="567" y="371"/>
                    </a:lnTo>
                    <a:lnTo>
                      <a:pt x="577" y="359"/>
                    </a:lnTo>
                    <a:lnTo>
                      <a:pt x="587" y="348"/>
                    </a:lnTo>
                    <a:lnTo>
                      <a:pt x="625" y="348"/>
                    </a:lnTo>
                    <a:lnTo>
                      <a:pt x="661" y="379"/>
                    </a:lnTo>
                    <a:cubicBezTo>
                      <a:pt x="681" y="397"/>
                      <a:pt x="706" y="424"/>
                      <a:pt x="718" y="439"/>
                    </a:cubicBezTo>
                    <a:lnTo>
                      <a:pt x="738" y="468"/>
                    </a:lnTo>
                    <a:lnTo>
                      <a:pt x="761" y="477"/>
                    </a:lnTo>
                    <a:lnTo>
                      <a:pt x="783" y="487"/>
                    </a:lnTo>
                    <a:lnTo>
                      <a:pt x="788" y="483"/>
                    </a:lnTo>
                    <a:cubicBezTo>
                      <a:pt x="791" y="481"/>
                      <a:pt x="793" y="472"/>
                      <a:pt x="793" y="464"/>
                    </a:cubicBezTo>
                    <a:lnTo>
                      <a:pt x="793" y="449"/>
                    </a:lnTo>
                    <a:lnTo>
                      <a:pt x="808" y="441"/>
                    </a:lnTo>
                    <a:lnTo>
                      <a:pt x="799" y="420"/>
                    </a:lnTo>
                    <a:lnTo>
                      <a:pt x="782" y="414"/>
                    </a:lnTo>
                    <a:lnTo>
                      <a:pt x="765" y="408"/>
                    </a:lnTo>
                    <a:lnTo>
                      <a:pt x="835" y="415"/>
                    </a:lnTo>
                    <a:lnTo>
                      <a:pt x="845" y="427"/>
                    </a:lnTo>
                    <a:lnTo>
                      <a:pt x="856" y="438"/>
                    </a:lnTo>
                    <a:lnTo>
                      <a:pt x="867" y="425"/>
                    </a:lnTo>
                    <a:cubicBezTo>
                      <a:pt x="874" y="418"/>
                      <a:pt x="879" y="408"/>
                      <a:pt x="879" y="402"/>
                    </a:cubicBezTo>
                    <a:lnTo>
                      <a:pt x="879" y="392"/>
                    </a:lnTo>
                    <a:lnTo>
                      <a:pt x="852" y="370"/>
                    </a:lnTo>
                    <a:lnTo>
                      <a:pt x="824" y="347"/>
                    </a:lnTo>
                    <a:lnTo>
                      <a:pt x="832" y="334"/>
                    </a:lnTo>
                    <a:lnTo>
                      <a:pt x="841" y="320"/>
                    </a:lnTo>
                    <a:lnTo>
                      <a:pt x="862" y="314"/>
                    </a:lnTo>
                    <a:lnTo>
                      <a:pt x="883" y="307"/>
                    </a:lnTo>
                    <a:lnTo>
                      <a:pt x="920" y="311"/>
                    </a:lnTo>
                    <a:lnTo>
                      <a:pt x="958" y="316"/>
                    </a:lnTo>
                    <a:lnTo>
                      <a:pt x="1012" y="284"/>
                    </a:lnTo>
                    <a:lnTo>
                      <a:pt x="1012" y="262"/>
                    </a:lnTo>
                    <a:lnTo>
                      <a:pt x="950" y="195"/>
                    </a:lnTo>
                    <a:lnTo>
                      <a:pt x="927" y="183"/>
                    </a:lnTo>
                    <a:lnTo>
                      <a:pt x="903" y="171"/>
                    </a:lnTo>
                    <a:lnTo>
                      <a:pt x="907" y="146"/>
                    </a:lnTo>
                    <a:lnTo>
                      <a:pt x="912" y="122"/>
                    </a:lnTo>
                    <a:lnTo>
                      <a:pt x="892" y="111"/>
                    </a:lnTo>
                    <a:lnTo>
                      <a:pt x="872" y="99"/>
                    </a:lnTo>
                    <a:lnTo>
                      <a:pt x="854" y="108"/>
                    </a:lnTo>
                    <a:lnTo>
                      <a:pt x="836" y="116"/>
                    </a:lnTo>
                    <a:lnTo>
                      <a:pt x="799" y="118"/>
                    </a:lnTo>
                    <a:lnTo>
                      <a:pt x="761" y="119"/>
                    </a:lnTo>
                    <a:lnTo>
                      <a:pt x="721" y="83"/>
                    </a:lnTo>
                    <a:lnTo>
                      <a:pt x="681" y="47"/>
                    </a:lnTo>
                    <a:lnTo>
                      <a:pt x="626" y="23"/>
                    </a:lnTo>
                    <a:lnTo>
                      <a:pt x="571" y="0"/>
                    </a:lnTo>
                    <a:lnTo>
                      <a:pt x="535" y="0"/>
                    </a:lnTo>
                    <a:lnTo>
                      <a:pt x="499" y="0"/>
                    </a:lnTo>
                    <a:lnTo>
                      <a:pt x="420" y="31"/>
                    </a:lnTo>
                    <a:lnTo>
                      <a:pt x="346" y="102"/>
                    </a:lnTo>
                    <a:lnTo>
                      <a:pt x="346" y="116"/>
                    </a:lnTo>
                    <a:cubicBezTo>
                      <a:pt x="346" y="124"/>
                      <a:pt x="343" y="134"/>
                      <a:pt x="339" y="139"/>
                    </a:cubicBezTo>
                    <a:lnTo>
                      <a:pt x="332" y="149"/>
                    </a:lnTo>
                    <a:lnTo>
                      <a:pt x="255" y="134"/>
                    </a:lnTo>
                    <a:lnTo>
                      <a:pt x="179" y="119"/>
                    </a:lnTo>
                    <a:lnTo>
                      <a:pt x="136" y="122"/>
                    </a:lnTo>
                    <a:lnTo>
                      <a:pt x="94" y="126"/>
                    </a:lnTo>
                    <a:lnTo>
                      <a:pt x="67" y="144"/>
                    </a:lnTo>
                    <a:lnTo>
                      <a:pt x="40" y="161"/>
                    </a:lnTo>
                    <a:lnTo>
                      <a:pt x="20" y="195"/>
                    </a:lnTo>
                    <a:lnTo>
                      <a:pt x="0" y="229"/>
                    </a:lnTo>
                    <a:lnTo>
                      <a:pt x="10" y="284"/>
                    </a:lnTo>
                    <a:lnTo>
                      <a:pt x="29" y="308"/>
                    </a:lnTo>
                    <a:cubicBezTo>
                      <a:pt x="40" y="321"/>
                      <a:pt x="58" y="338"/>
                      <a:pt x="70" y="346"/>
                    </a:cubicBezTo>
                    <a:cubicBezTo>
                      <a:pt x="82" y="353"/>
                      <a:pt x="107" y="365"/>
                      <a:pt x="128" y="373"/>
                    </a:cubicBezTo>
                    <a:cubicBezTo>
                      <a:pt x="148" y="380"/>
                      <a:pt x="176" y="388"/>
                      <a:pt x="190" y="391"/>
                    </a:cubicBezTo>
                    <a:cubicBezTo>
                      <a:pt x="205" y="393"/>
                      <a:pt x="233" y="400"/>
                      <a:pt x="253" y="405"/>
                    </a:cubicBezTo>
                    <a:lnTo>
                      <a:pt x="289" y="415"/>
                    </a:lnTo>
                    <a:lnTo>
                      <a:pt x="305" y="430"/>
                    </a:lnTo>
                    <a:lnTo>
                      <a:pt x="321" y="445"/>
                    </a:lnTo>
                    <a:lnTo>
                      <a:pt x="330" y="476"/>
                    </a:lnTo>
                    <a:lnTo>
                      <a:pt x="340" y="508"/>
                    </a:lnTo>
                    <a:lnTo>
                      <a:pt x="347" y="508"/>
                    </a:lnTo>
                  </a:path>
                </a:pathLst>
              </a:custGeom>
              <a:solidFill>
                <a:srgbClr val="CFCFC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 name="Freeform 30"/>
              <p:cNvSpPr>
                <a:spLocks noChangeArrowheads="1"/>
              </p:cNvSpPr>
              <p:nvPr/>
            </p:nvSpPr>
            <p:spPr bwMode="auto">
              <a:xfrm>
                <a:off x="182" y="1063"/>
                <a:ext cx="381" cy="193"/>
              </a:xfrm>
              <a:custGeom>
                <a:avLst/>
                <a:gdLst>
                  <a:gd name="T0" fmla="*/ 348 w 1004"/>
                  <a:gd name="T1" fmla="*/ 494 h 505"/>
                  <a:gd name="T2" fmla="*/ 340 w 1004"/>
                  <a:gd name="T3" fmla="*/ 447 h 505"/>
                  <a:gd name="T4" fmla="*/ 296 w 1004"/>
                  <a:gd name="T5" fmla="*/ 391 h 505"/>
                  <a:gd name="T6" fmla="*/ 220 w 1004"/>
                  <a:gd name="T7" fmla="*/ 363 h 505"/>
                  <a:gd name="T8" fmla="*/ 112 w 1004"/>
                  <a:gd name="T9" fmla="*/ 337 h 505"/>
                  <a:gd name="T10" fmla="*/ 48 w 1004"/>
                  <a:gd name="T11" fmla="*/ 290 h 505"/>
                  <a:gd name="T12" fmla="*/ 31 w 1004"/>
                  <a:gd name="T13" fmla="*/ 245 h 505"/>
                  <a:gd name="T14" fmla="*/ 57 w 1004"/>
                  <a:gd name="T15" fmla="*/ 190 h 505"/>
                  <a:gd name="T16" fmla="*/ 96 w 1004"/>
                  <a:gd name="T17" fmla="*/ 163 h 505"/>
                  <a:gd name="T18" fmla="*/ 221 w 1004"/>
                  <a:gd name="T19" fmla="*/ 177 h 505"/>
                  <a:gd name="T20" fmla="*/ 329 w 1004"/>
                  <a:gd name="T21" fmla="*/ 210 h 505"/>
                  <a:gd name="T22" fmla="*/ 346 w 1004"/>
                  <a:gd name="T23" fmla="*/ 268 h 505"/>
                  <a:gd name="T24" fmla="*/ 395 w 1004"/>
                  <a:gd name="T25" fmla="*/ 334 h 505"/>
                  <a:gd name="T26" fmla="*/ 391 w 1004"/>
                  <a:gd name="T27" fmla="*/ 356 h 505"/>
                  <a:gd name="T28" fmla="*/ 442 w 1004"/>
                  <a:gd name="T29" fmla="*/ 418 h 505"/>
                  <a:gd name="T30" fmla="*/ 473 w 1004"/>
                  <a:gd name="T31" fmla="*/ 411 h 505"/>
                  <a:gd name="T32" fmla="*/ 493 w 1004"/>
                  <a:gd name="T33" fmla="*/ 425 h 505"/>
                  <a:gd name="T34" fmla="*/ 529 w 1004"/>
                  <a:gd name="T35" fmla="*/ 401 h 505"/>
                  <a:gd name="T36" fmla="*/ 470 w 1004"/>
                  <a:gd name="T37" fmla="*/ 377 h 505"/>
                  <a:gd name="T38" fmla="*/ 456 w 1004"/>
                  <a:gd name="T39" fmla="*/ 361 h 505"/>
                  <a:gd name="T40" fmla="*/ 467 w 1004"/>
                  <a:gd name="T41" fmla="*/ 346 h 505"/>
                  <a:gd name="T42" fmla="*/ 519 w 1004"/>
                  <a:gd name="T43" fmla="*/ 354 h 505"/>
                  <a:gd name="T44" fmla="*/ 568 w 1004"/>
                  <a:gd name="T45" fmla="*/ 355 h 505"/>
                  <a:gd name="T46" fmla="*/ 621 w 1004"/>
                  <a:gd name="T47" fmla="*/ 344 h 505"/>
                  <a:gd name="T48" fmla="*/ 710 w 1004"/>
                  <a:gd name="T49" fmla="*/ 435 h 505"/>
                  <a:gd name="T50" fmla="*/ 748 w 1004"/>
                  <a:gd name="T51" fmla="*/ 468 h 505"/>
                  <a:gd name="T52" fmla="*/ 786 w 1004"/>
                  <a:gd name="T53" fmla="*/ 477 h 505"/>
                  <a:gd name="T54" fmla="*/ 778 w 1004"/>
                  <a:gd name="T55" fmla="*/ 444 h 505"/>
                  <a:gd name="T56" fmla="*/ 796 w 1004"/>
                  <a:gd name="T57" fmla="*/ 439 h 505"/>
                  <a:gd name="T58" fmla="*/ 778 w 1004"/>
                  <a:gd name="T59" fmla="*/ 414 h 505"/>
                  <a:gd name="T60" fmla="*/ 733 w 1004"/>
                  <a:gd name="T61" fmla="*/ 406 h 505"/>
                  <a:gd name="T62" fmla="*/ 787 w 1004"/>
                  <a:gd name="T63" fmla="*/ 403 h 505"/>
                  <a:gd name="T64" fmla="*/ 850 w 1004"/>
                  <a:gd name="T65" fmla="*/ 424 h 505"/>
                  <a:gd name="T66" fmla="*/ 870 w 1004"/>
                  <a:gd name="T67" fmla="*/ 393 h 505"/>
                  <a:gd name="T68" fmla="*/ 854 w 1004"/>
                  <a:gd name="T69" fmla="*/ 377 h 505"/>
                  <a:gd name="T70" fmla="*/ 812 w 1004"/>
                  <a:gd name="T71" fmla="*/ 335 h 505"/>
                  <a:gd name="T72" fmla="*/ 855 w 1004"/>
                  <a:gd name="T73" fmla="*/ 304 h 505"/>
                  <a:gd name="T74" fmla="*/ 983 w 1004"/>
                  <a:gd name="T75" fmla="*/ 290 h 505"/>
                  <a:gd name="T76" fmla="*/ 976 w 1004"/>
                  <a:gd name="T77" fmla="*/ 231 h 505"/>
                  <a:gd name="T78" fmla="*/ 917 w 1004"/>
                  <a:gd name="T79" fmla="*/ 181 h 505"/>
                  <a:gd name="T80" fmla="*/ 895 w 1004"/>
                  <a:gd name="T81" fmla="*/ 147 h 505"/>
                  <a:gd name="T82" fmla="*/ 894 w 1004"/>
                  <a:gd name="T83" fmla="*/ 117 h 505"/>
                  <a:gd name="T84" fmla="*/ 847 w 1004"/>
                  <a:gd name="T85" fmla="*/ 103 h 505"/>
                  <a:gd name="T86" fmla="*/ 825 w 1004"/>
                  <a:gd name="T87" fmla="*/ 131 h 505"/>
                  <a:gd name="T88" fmla="*/ 813 w 1004"/>
                  <a:gd name="T89" fmla="*/ 115 h 505"/>
                  <a:gd name="T90" fmla="*/ 757 w 1004"/>
                  <a:gd name="T91" fmla="*/ 123 h 505"/>
                  <a:gd name="T92" fmla="*/ 568 w 1004"/>
                  <a:gd name="T93" fmla="*/ 0 h 505"/>
                  <a:gd name="T94" fmla="*/ 481 w 1004"/>
                  <a:gd name="T95" fmla="*/ 1 h 505"/>
                  <a:gd name="T96" fmla="*/ 398 w 1004"/>
                  <a:gd name="T97" fmla="*/ 39 h 505"/>
                  <a:gd name="T98" fmla="*/ 345 w 1004"/>
                  <a:gd name="T99" fmla="*/ 92 h 505"/>
                  <a:gd name="T100" fmla="*/ 332 w 1004"/>
                  <a:gd name="T101" fmla="*/ 144 h 505"/>
                  <a:gd name="T102" fmla="*/ 284 w 1004"/>
                  <a:gd name="T103" fmla="*/ 139 h 505"/>
                  <a:gd name="T104" fmla="*/ 139 w 1004"/>
                  <a:gd name="T105" fmla="*/ 115 h 505"/>
                  <a:gd name="T106" fmla="*/ 74 w 1004"/>
                  <a:gd name="T107" fmla="*/ 131 h 505"/>
                  <a:gd name="T108" fmla="*/ 11 w 1004"/>
                  <a:gd name="T109" fmla="*/ 191 h 505"/>
                  <a:gd name="T110" fmla="*/ 0 w 1004"/>
                  <a:gd name="T111" fmla="*/ 264 h 505"/>
                  <a:gd name="T112" fmla="*/ 21 w 1004"/>
                  <a:gd name="T113" fmla="*/ 307 h 505"/>
                  <a:gd name="T114" fmla="*/ 109 w 1004"/>
                  <a:gd name="T115" fmla="*/ 363 h 505"/>
                  <a:gd name="T116" fmla="*/ 192 w 1004"/>
                  <a:gd name="T117" fmla="*/ 387 h 505"/>
                  <a:gd name="T118" fmla="*/ 300 w 1004"/>
                  <a:gd name="T119" fmla="*/ 419 h 505"/>
                  <a:gd name="T120" fmla="*/ 329 w 1004"/>
                  <a:gd name="T121" fmla="*/ 489 h 505"/>
                  <a:gd name="T122" fmla="*/ 336 w 1004"/>
                  <a:gd name="T123" fmla="*/ 50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04" h="505">
                    <a:moveTo>
                      <a:pt x="336" y="504"/>
                    </a:moveTo>
                    <a:cubicBezTo>
                      <a:pt x="340" y="504"/>
                      <a:pt x="345" y="499"/>
                      <a:pt x="348" y="494"/>
                    </a:cubicBezTo>
                    <a:lnTo>
                      <a:pt x="353" y="483"/>
                    </a:lnTo>
                    <a:lnTo>
                      <a:pt x="340" y="447"/>
                    </a:lnTo>
                    <a:lnTo>
                      <a:pt x="328" y="411"/>
                    </a:lnTo>
                    <a:lnTo>
                      <a:pt x="296" y="391"/>
                    </a:lnTo>
                    <a:lnTo>
                      <a:pt x="264" y="371"/>
                    </a:lnTo>
                    <a:lnTo>
                      <a:pt x="220" y="363"/>
                    </a:lnTo>
                    <a:cubicBezTo>
                      <a:pt x="196" y="359"/>
                      <a:pt x="162" y="352"/>
                      <a:pt x="144" y="346"/>
                    </a:cubicBezTo>
                    <a:lnTo>
                      <a:pt x="112" y="337"/>
                    </a:lnTo>
                    <a:lnTo>
                      <a:pt x="80" y="313"/>
                    </a:lnTo>
                    <a:lnTo>
                      <a:pt x="48" y="290"/>
                    </a:lnTo>
                    <a:lnTo>
                      <a:pt x="39" y="268"/>
                    </a:lnTo>
                    <a:lnTo>
                      <a:pt x="31" y="245"/>
                    </a:lnTo>
                    <a:lnTo>
                      <a:pt x="43" y="218"/>
                    </a:lnTo>
                    <a:lnTo>
                      <a:pt x="57" y="190"/>
                    </a:lnTo>
                    <a:lnTo>
                      <a:pt x="76" y="176"/>
                    </a:lnTo>
                    <a:lnTo>
                      <a:pt x="96" y="163"/>
                    </a:lnTo>
                    <a:lnTo>
                      <a:pt x="158" y="163"/>
                    </a:lnTo>
                    <a:lnTo>
                      <a:pt x="221" y="177"/>
                    </a:lnTo>
                    <a:cubicBezTo>
                      <a:pt x="256" y="184"/>
                      <a:pt x="295" y="195"/>
                      <a:pt x="307" y="201"/>
                    </a:cubicBezTo>
                    <a:lnTo>
                      <a:pt x="329" y="210"/>
                    </a:lnTo>
                    <a:lnTo>
                      <a:pt x="329" y="255"/>
                    </a:lnTo>
                    <a:lnTo>
                      <a:pt x="346" y="268"/>
                    </a:lnTo>
                    <a:cubicBezTo>
                      <a:pt x="354" y="275"/>
                      <a:pt x="369" y="292"/>
                      <a:pt x="378" y="307"/>
                    </a:cubicBezTo>
                    <a:lnTo>
                      <a:pt x="395" y="334"/>
                    </a:lnTo>
                    <a:lnTo>
                      <a:pt x="393" y="345"/>
                    </a:lnTo>
                    <a:lnTo>
                      <a:pt x="391" y="356"/>
                    </a:lnTo>
                    <a:lnTo>
                      <a:pt x="417" y="387"/>
                    </a:lnTo>
                    <a:lnTo>
                      <a:pt x="442" y="418"/>
                    </a:lnTo>
                    <a:lnTo>
                      <a:pt x="458" y="415"/>
                    </a:lnTo>
                    <a:lnTo>
                      <a:pt x="473" y="411"/>
                    </a:lnTo>
                    <a:lnTo>
                      <a:pt x="483" y="418"/>
                    </a:lnTo>
                    <a:lnTo>
                      <a:pt x="493" y="425"/>
                    </a:lnTo>
                    <a:lnTo>
                      <a:pt x="529" y="421"/>
                    </a:lnTo>
                    <a:lnTo>
                      <a:pt x="529" y="401"/>
                    </a:lnTo>
                    <a:lnTo>
                      <a:pt x="505" y="391"/>
                    </a:lnTo>
                    <a:cubicBezTo>
                      <a:pt x="492" y="386"/>
                      <a:pt x="477" y="379"/>
                      <a:pt x="470" y="377"/>
                    </a:cubicBezTo>
                    <a:lnTo>
                      <a:pt x="458" y="372"/>
                    </a:lnTo>
                    <a:lnTo>
                      <a:pt x="456" y="361"/>
                    </a:lnTo>
                    <a:lnTo>
                      <a:pt x="453" y="350"/>
                    </a:lnTo>
                    <a:lnTo>
                      <a:pt x="467" y="346"/>
                    </a:lnTo>
                    <a:lnTo>
                      <a:pt x="480" y="342"/>
                    </a:lnTo>
                    <a:lnTo>
                      <a:pt x="519" y="354"/>
                    </a:lnTo>
                    <a:lnTo>
                      <a:pt x="559" y="366"/>
                    </a:lnTo>
                    <a:lnTo>
                      <a:pt x="568" y="355"/>
                    </a:lnTo>
                    <a:lnTo>
                      <a:pt x="578" y="344"/>
                    </a:lnTo>
                    <a:lnTo>
                      <a:pt x="621" y="344"/>
                    </a:lnTo>
                    <a:lnTo>
                      <a:pt x="657" y="378"/>
                    </a:lnTo>
                    <a:cubicBezTo>
                      <a:pt x="677" y="397"/>
                      <a:pt x="701" y="423"/>
                      <a:pt x="710" y="435"/>
                    </a:cubicBezTo>
                    <a:lnTo>
                      <a:pt x="727" y="459"/>
                    </a:lnTo>
                    <a:lnTo>
                      <a:pt x="748" y="468"/>
                    </a:lnTo>
                    <a:cubicBezTo>
                      <a:pt x="760" y="473"/>
                      <a:pt x="773" y="477"/>
                      <a:pt x="778" y="477"/>
                    </a:cubicBezTo>
                    <a:lnTo>
                      <a:pt x="786" y="477"/>
                    </a:lnTo>
                    <a:lnTo>
                      <a:pt x="782" y="461"/>
                    </a:lnTo>
                    <a:lnTo>
                      <a:pt x="778" y="444"/>
                    </a:lnTo>
                    <a:lnTo>
                      <a:pt x="787" y="442"/>
                    </a:lnTo>
                    <a:lnTo>
                      <a:pt x="796" y="439"/>
                    </a:lnTo>
                    <a:lnTo>
                      <a:pt x="787" y="426"/>
                    </a:lnTo>
                    <a:lnTo>
                      <a:pt x="778" y="414"/>
                    </a:lnTo>
                    <a:lnTo>
                      <a:pt x="755" y="410"/>
                    </a:lnTo>
                    <a:lnTo>
                      <a:pt x="733" y="406"/>
                    </a:lnTo>
                    <a:lnTo>
                      <a:pt x="752" y="404"/>
                    </a:lnTo>
                    <a:cubicBezTo>
                      <a:pt x="763" y="403"/>
                      <a:pt x="779" y="402"/>
                      <a:pt x="787" y="403"/>
                    </a:cubicBezTo>
                    <a:cubicBezTo>
                      <a:pt x="796" y="404"/>
                      <a:pt x="813" y="409"/>
                      <a:pt x="826" y="414"/>
                    </a:cubicBezTo>
                    <a:lnTo>
                      <a:pt x="850" y="424"/>
                    </a:lnTo>
                    <a:lnTo>
                      <a:pt x="860" y="413"/>
                    </a:lnTo>
                    <a:cubicBezTo>
                      <a:pt x="866" y="406"/>
                      <a:pt x="870" y="397"/>
                      <a:pt x="870" y="393"/>
                    </a:cubicBezTo>
                    <a:lnTo>
                      <a:pt x="870" y="384"/>
                    </a:lnTo>
                    <a:lnTo>
                      <a:pt x="854" y="377"/>
                    </a:lnTo>
                    <a:cubicBezTo>
                      <a:pt x="846" y="373"/>
                      <a:pt x="833" y="362"/>
                      <a:pt x="825" y="353"/>
                    </a:cubicBezTo>
                    <a:lnTo>
                      <a:pt x="812" y="335"/>
                    </a:lnTo>
                    <a:lnTo>
                      <a:pt x="834" y="320"/>
                    </a:lnTo>
                    <a:lnTo>
                      <a:pt x="855" y="304"/>
                    </a:lnTo>
                    <a:lnTo>
                      <a:pt x="962" y="304"/>
                    </a:lnTo>
                    <a:lnTo>
                      <a:pt x="983" y="290"/>
                    </a:lnTo>
                    <a:cubicBezTo>
                      <a:pt x="994" y="282"/>
                      <a:pt x="1003" y="273"/>
                      <a:pt x="1003" y="270"/>
                    </a:cubicBezTo>
                    <a:cubicBezTo>
                      <a:pt x="1003" y="266"/>
                      <a:pt x="991" y="249"/>
                      <a:pt x="976" y="231"/>
                    </a:cubicBezTo>
                    <a:lnTo>
                      <a:pt x="948" y="198"/>
                    </a:lnTo>
                    <a:lnTo>
                      <a:pt x="917" y="181"/>
                    </a:lnTo>
                    <a:lnTo>
                      <a:pt x="886" y="163"/>
                    </a:lnTo>
                    <a:lnTo>
                      <a:pt x="895" y="147"/>
                    </a:lnTo>
                    <a:lnTo>
                      <a:pt x="903" y="131"/>
                    </a:lnTo>
                    <a:lnTo>
                      <a:pt x="894" y="117"/>
                    </a:lnTo>
                    <a:lnTo>
                      <a:pt x="885" y="103"/>
                    </a:lnTo>
                    <a:lnTo>
                      <a:pt x="847" y="103"/>
                    </a:lnTo>
                    <a:lnTo>
                      <a:pt x="836" y="117"/>
                    </a:lnTo>
                    <a:lnTo>
                      <a:pt x="825" y="131"/>
                    </a:lnTo>
                    <a:lnTo>
                      <a:pt x="819" y="123"/>
                    </a:lnTo>
                    <a:lnTo>
                      <a:pt x="813" y="115"/>
                    </a:lnTo>
                    <a:lnTo>
                      <a:pt x="785" y="119"/>
                    </a:lnTo>
                    <a:lnTo>
                      <a:pt x="757" y="123"/>
                    </a:lnTo>
                    <a:lnTo>
                      <a:pt x="647" y="32"/>
                    </a:lnTo>
                    <a:lnTo>
                      <a:pt x="568" y="0"/>
                    </a:lnTo>
                    <a:lnTo>
                      <a:pt x="525" y="0"/>
                    </a:lnTo>
                    <a:lnTo>
                      <a:pt x="481" y="1"/>
                    </a:lnTo>
                    <a:lnTo>
                      <a:pt x="439" y="20"/>
                    </a:lnTo>
                    <a:lnTo>
                      <a:pt x="398" y="39"/>
                    </a:lnTo>
                    <a:lnTo>
                      <a:pt x="371" y="65"/>
                    </a:lnTo>
                    <a:lnTo>
                      <a:pt x="345" y="92"/>
                    </a:lnTo>
                    <a:lnTo>
                      <a:pt x="340" y="116"/>
                    </a:lnTo>
                    <a:cubicBezTo>
                      <a:pt x="337" y="129"/>
                      <a:pt x="333" y="142"/>
                      <a:pt x="332" y="144"/>
                    </a:cubicBezTo>
                    <a:lnTo>
                      <a:pt x="329" y="148"/>
                    </a:lnTo>
                    <a:lnTo>
                      <a:pt x="284" y="139"/>
                    </a:lnTo>
                    <a:cubicBezTo>
                      <a:pt x="259" y="134"/>
                      <a:pt x="216" y="127"/>
                      <a:pt x="189" y="122"/>
                    </a:cubicBezTo>
                    <a:lnTo>
                      <a:pt x="139" y="115"/>
                    </a:lnTo>
                    <a:lnTo>
                      <a:pt x="107" y="123"/>
                    </a:lnTo>
                    <a:lnTo>
                      <a:pt x="74" y="131"/>
                    </a:lnTo>
                    <a:lnTo>
                      <a:pt x="48" y="152"/>
                    </a:lnTo>
                    <a:cubicBezTo>
                      <a:pt x="34" y="164"/>
                      <a:pt x="17" y="181"/>
                      <a:pt x="11" y="191"/>
                    </a:cubicBezTo>
                    <a:lnTo>
                      <a:pt x="0" y="209"/>
                    </a:lnTo>
                    <a:lnTo>
                      <a:pt x="0" y="264"/>
                    </a:lnTo>
                    <a:lnTo>
                      <a:pt x="10" y="286"/>
                    </a:lnTo>
                    <a:lnTo>
                      <a:pt x="21" y="307"/>
                    </a:lnTo>
                    <a:lnTo>
                      <a:pt x="50" y="329"/>
                    </a:lnTo>
                    <a:cubicBezTo>
                      <a:pt x="66" y="341"/>
                      <a:pt x="92" y="356"/>
                      <a:pt x="109" y="363"/>
                    </a:cubicBezTo>
                    <a:lnTo>
                      <a:pt x="138" y="376"/>
                    </a:lnTo>
                    <a:lnTo>
                      <a:pt x="192" y="387"/>
                    </a:lnTo>
                    <a:cubicBezTo>
                      <a:pt x="221" y="393"/>
                      <a:pt x="257" y="402"/>
                      <a:pt x="272" y="408"/>
                    </a:cubicBezTo>
                    <a:lnTo>
                      <a:pt x="300" y="419"/>
                    </a:lnTo>
                    <a:lnTo>
                      <a:pt x="314" y="447"/>
                    </a:lnTo>
                    <a:cubicBezTo>
                      <a:pt x="322" y="462"/>
                      <a:pt x="329" y="481"/>
                      <a:pt x="329" y="489"/>
                    </a:cubicBezTo>
                    <a:lnTo>
                      <a:pt x="329" y="504"/>
                    </a:lnTo>
                    <a:lnTo>
                      <a:pt x="336" y="504"/>
                    </a:lnTo>
                  </a:path>
                </a:pathLst>
              </a:custGeom>
              <a:solidFill>
                <a:srgbClr val="ADADA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 name="Freeform 31"/>
              <p:cNvSpPr>
                <a:spLocks noChangeArrowheads="1"/>
              </p:cNvSpPr>
              <p:nvPr/>
            </p:nvSpPr>
            <p:spPr bwMode="auto">
              <a:xfrm>
                <a:off x="182" y="1065"/>
                <a:ext cx="383" cy="187"/>
              </a:xfrm>
              <a:custGeom>
                <a:avLst/>
                <a:gdLst>
                  <a:gd name="T0" fmla="*/ 350 w 1010"/>
                  <a:gd name="T1" fmla="*/ 488 h 495"/>
                  <a:gd name="T2" fmla="*/ 331 w 1010"/>
                  <a:gd name="T3" fmla="*/ 416 h 495"/>
                  <a:gd name="T4" fmla="*/ 277 w 1010"/>
                  <a:gd name="T5" fmla="*/ 375 h 495"/>
                  <a:gd name="T6" fmla="*/ 179 w 1010"/>
                  <a:gd name="T7" fmla="*/ 354 h 495"/>
                  <a:gd name="T8" fmla="*/ 76 w 1010"/>
                  <a:gd name="T9" fmla="*/ 313 h 495"/>
                  <a:gd name="T10" fmla="*/ 42 w 1010"/>
                  <a:gd name="T11" fmla="*/ 277 h 495"/>
                  <a:gd name="T12" fmla="*/ 32 w 1010"/>
                  <a:gd name="T13" fmla="*/ 237 h 495"/>
                  <a:gd name="T14" fmla="*/ 55 w 1010"/>
                  <a:gd name="T15" fmla="*/ 190 h 495"/>
                  <a:gd name="T16" fmla="*/ 88 w 1010"/>
                  <a:gd name="T17" fmla="*/ 165 h 495"/>
                  <a:gd name="T18" fmla="*/ 147 w 1010"/>
                  <a:gd name="T19" fmla="*/ 157 h 495"/>
                  <a:gd name="T20" fmla="*/ 306 w 1010"/>
                  <a:gd name="T21" fmla="*/ 194 h 495"/>
                  <a:gd name="T22" fmla="*/ 331 w 1010"/>
                  <a:gd name="T23" fmla="*/ 246 h 495"/>
                  <a:gd name="T24" fmla="*/ 382 w 1010"/>
                  <a:gd name="T25" fmla="*/ 303 h 495"/>
                  <a:gd name="T26" fmla="*/ 393 w 1010"/>
                  <a:gd name="T27" fmla="*/ 353 h 495"/>
                  <a:gd name="T28" fmla="*/ 445 w 1010"/>
                  <a:gd name="T29" fmla="*/ 413 h 495"/>
                  <a:gd name="T30" fmla="*/ 486 w 1010"/>
                  <a:gd name="T31" fmla="*/ 406 h 495"/>
                  <a:gd name="T32" fmla="*/ 496 w 1010"/>
                  <a:gd name="T33" fmla="*/ 420 h 495"/>
                  <a:gd name="T34" fmla="*/ 527 w 1010"/>
                  <a:gd name="T35" fmla="*/ 413 h 495"/>
                  <a:gd name="T36" fmla="*/ 497 w 1010"/>
                  <a:gd name="T37" fmla="*/ 385 h 495"/>
                  <a:gd name="T38" fmla="*/ 447 w 1010"/>
                  <a:gd name="T39" fmla="*/ 355 h 495"/>
                  <a:gd name="T40" fmla="*/ 457 w 1010"/>
                  <a:gd name="T41" fmla="*/ 341 h 495"/>
                  <a:gd name="T42" fmla="*/ 530 w 1010"/>
                  <a:gd name="T43" fmla="*/ 351 h 495"/>
                  <a:gd name="T44" fmla="*/ 570 w 1010"/>
                  <a:gd name="T45" fmla="*/ 342 h 495"/>
                  <a:gd name="T46" fmla="*/ 612 w 1010"/>
                  <a:gd name="T47" fmla="*/ 333 h 495"/>
                  <a:gd name="T48" fmla="*/ 691 w 1010"/>
                  <a:gd name="T49" fmla="*/ 398 h 495"/>
                  <a:gd name="T50" fmla="*/ 772 w 1010"/>
                  <a:gd name="T51" fmla="*/ 474 h 495"/>
                  <a:gd name="T52" fmla="*/ 787 w 1010"/>
                  <a:gd name="T53" fmla="*/ 466 h 495"/>
                  <a:gd name="T54" fmla="*/ 777 w 1010"/>
                  <a:gd name="T55" fmla="*/ 445 h 495"/>
                  <a:gd name="T56" fmla="*/ 796 w 1010"/>
                  <a:gd name="T57" fmla="*/ 436 h 495"/>
                  <a:gd name="T58" fmla="*/ 787 w 1010"/>
                  <a:gd name="T59" fmla="*/ 415 h 495"/>
                  <a:gd name="T60" fmla="*/ 735 w 1010"/>
                  <a:gd name="T61" fmla="*/ 403 h 495"/>
                  <a:gd name="T62" fmla="*/ 785 w 1010"/>
                  <a:gd name="T63" fmla="*/ 393 h 495"/>
                  <a:gd name="T64" fmla="*/ 852 w 1010"/>
                  <a:gd name="T65" fmla="*/ 421 h 495"/>
                  <a:gd name="T66" fmla="*/ 872 w 1010"/>
                  <a:gd name="T67" fmla="*/ 393 h 495"/>
                  <a:gd name="T68" fmla="*/ 817 w 1010"/>
                  <a:gd name="T69" fmla="*/ 345 h 495"/>
                  <a:gd name="T70" fmla="*/ 849 w 1010"/>
                  <a:gd name="T71" fmla="*/ 301 h 495"/>
                  <a:gd name="T72" fmla="*/ 1009 w 1010"/>
                  <a:gd name="T73" fmla="*/ 269 h 495"/>
                  <a:gd name="T74" fmla="*/ 948 w 1010"/>
                  <a:gd name="T75" fmla="*/ 194 h 495"/>
                  <a:gd name="T76" fmla="*/ 890 w 1010"/>
                  <a:gd name="T77" fmla="*/ 165 h 495"/>
                  <a:gd name="T78" fmla="*/ 876 w 1010"/>
                  <a:gd name="T79" fmla="*/ 103 h 495"/>
                  <a:gd name="T80" fmla="*/ 826 w 1010"/>
                  <a:gd name="T81" fmla="*/ 127 h 495"/>
                  <a:gd name="T82" fmla="*/ 815 w 1010"/>
                  <a:gd name="T83" fmla="*/ 112 h 495"/>
                  <a:gd name="T84" fmla="*/ 708 w 1010"/>
                  <a:gd name="T85" fmla="*/ 77 h 495"/>
                  <a:gd name="T86" fmla="*/ 616 w 1010"/>
                  <a:gd name="T87" fmla="*/ 17 h 495"/>
                  <a:gd name="T88" fmla="*/ 485 w 1010"/>
                  <a:gd name="T89" fmla="*/ 0 h 495"/>
                  <a:gd name="T90" fmla="*/ 418 w 1010"/>
                  <a:gd name="T91" fmla="*/ 27 h 495"/>
                  <a:gd name="T92" fmla="*/ 345 w 1010"/>
                  <a:gd name="T93" fmla="*/ 109 h 495"/>
                  <a:gd name="T94" fmla="*/ 327 w 1010"/>
                  <a:gd name="T95" fmla="*/ 146 h 495"/>
                  <a:gd name="T96" fmla="*/ 176 w 1010"/>
                  <a:gd name="T97" fmla="*/ 118 h 495"/>
                  <a:gd name="T98" fmla="*/ 81 w 1010"/>
                  <a:gd name="T99" fmla="*/ 127 h 495"/>
                  <a:gd name="T100" fmla="*/ 16 w 1010"/>
                  <a:gd name="T101" fmla="*/ 189 h 495"/>
                  <a:gd name="T102" fmla="*/ 5 w 1010"/>
                  <a:gd name="T103" fmla="*/ 249 h 495"/>
                  <a:gd name="T104" fmla="*/ 26 w 1010"/>
                  <a:gd name="T105" fmla="*/ 301 h 495"/>
                  <a:gd name="T106" fmla="*/ 102 w 1010"/>
                  <a:gd name="T107" fmla="*/ 358 h 495"/>
                  <a:gd name="T108" fmla="*/ 232 w 1010"/>
                  <a:gd name="T109" fmla="*/ 391 h 495"/>
                  <a:gd name="T110" fmla="*/ 323 w 1010"/>
                  <a:gd name="T111" fmla="*/ 439 h 495"/>
                  <a:gd name="T112" fmla="*/ 333 w 1010"/>
                  <a:gd name="T113" fmla="*/ 49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10" h="495">
                    <a:moveTo>
                      <a:pt x="339" y="494"/>
                    </a:moveTo>
                    <a:cubicBezTo>
                      <a:pt x="343" y="494"/>
                      <a:pt x="348" y="492"/>
                      <a:pt x="350" y="488"/>
                    </a:cubicBezTo>
                    <a:lnTo>
                      <a:pt x="354" y="483"/>
                    </a:lnTo>
                    <a:lnTo>
                      <a:pt x="331" y="416"/>
                    </a:lnTo>
                    <a:lnTo>
                      <a:pt x="304" y="395"/>
                    </a:lnTo>
                    <a:lnTo>
                      <a:pt x="277" y="375"/>
                    </a:lnTo>
                    <a:lnTo>
                      <a:pt x="236" y="364"/>
                    </a:lnTo>
                    <a:cubicBezTo>
                      <a:pt x="213" y="359"/>
                      <a:pt x="188" y="354"/>
                      <a:pt x="179" y="354"/>
                    </a:cubicBezTo>
                    <a:lnTo>
                      <a:pt x="164" y="354"/>
                    </a:lnTo>
                    <a:lnTo>
                      <a:pt x="76" y="313"/>
                    </a:lnTo>
                    <a:lnTo>
                      <a:pt x="59" y="295"/>
                    </a:lnTo>
                    <a:lnTo>
                      <a:pt x="42" y="277"/>
                    </a:lnTo>
                    <a:lnTo>
                      <a:pt x="37" y="257"/>
                    </a:lnTo>
                    <a:lnTo>
                      <a:pt x="32" y="237"/>
                    </a:lnTo>
                    <a:lnTo>
                      <a:pt x="44" y="214"/>
                    </a:lnTo>
                    <a:lnTo>
                      <a:pt x="55" y="190"/>
                    </a:lnTo>
                    <a:lnTo>
                      <a:pt x="72" y="177"/>
                    </a:lnTo>
                    <a:lnTo>
                      <a:pt x="88" y="165"/>
                    </a:lnTo>
                    <a:lnTo>
                      <a:pt x="117" y="161"/>
                    </a:lnTo>
                    <a:lnTo>
                      <a:pt x="147" y="157"/>
                    </a:lnTo>
                    <a:lnTo>
                      <a:pt x="213" y="171"/>
                    </a:lnTo>
                    <a:cubicBezTo>
                      <a:pt x="250" y="179"/>
                      <a:pt x="291" y="189"/>
                      <a:pt x="306" y="194"/>
                    </a:cubicBezTo>
                    <a:lnTo>
                      <a:pt x="331" y="202"/>
                    </a:lnTo>
                    <a:lnTo>
                      <a:pt x="331" y="246"/>
                    </a:lnTo>
                    <a:lnTo>
                      <a:pt x="347" y="262"/>
                    </a:lnTo>
                    <a:cubicBezTo>
                      <a:pt x="355" y="270"/>
                      <a:pt x="371" y="289"/>
                      <a:pt x="382" y="303"/>
                    </a:cubicBezTo>
                    <a:lnTo>
                      <a:pt x="402" y="329"/>
                    </a:lnTo>
                    <a:lnTo>
                      <a:pt x="393" y="353"/>
                    </a:lnTo>
                    <a:lnTo>
                      <a:pt x="419" y="383"/>
                    </a:lnTo>
                    <a:lnTo>
                      <a:pt x="445" y="413"/>
                    </a:lnTo>
                    <a:lnTo>
                      <a:pt x="465" y="409"/>
                    </a:lnTo>
                    <a:lnTo>
                      <a:pt x="486" y="406"/>
                    </a:lnTo>
                    <a:lnTo>
                      <a:pt x="491" y="413"/>
                    </a:lnTo>
                    <a:lnTo>
                      <a:pt x="496" y="420"/>
                    </a:lnTo>
                    <a:lnTo>
                      <a:pt x="511" y="416"/>
                    </a:lnTo>
                    <a:lnTo>
                      <a:pt x="527" y="413"/>
                    </a:lnTo>
                    <a:lnTo>
                      <a:pt x="527" y="396"/>
                    </a:lnTo>
                    <a:lnTo>
                      <a:pt x="497" y="385"/>
                    </a:lnTo>
                    <a:cubicBezTo>
                      <a:pt x="481" y="380"/>
                      <a:pt x="463" y="371"/>
                      <a:pt x="457" y="365"/>
                    </a:cubicBezTo>
                    <a:lnTo>
                      <a:pt x="447" y="355"/>
                    </a:lnTo>
                    <a:lnTo>
                      <a:pt x="452" y="348"/>
                    </a:lnTo>
                    <a:lnTo>
                      <a:pt x="457" y="341"/>
                    </a:lnTo>
                    <a:lnTo>
                      <a:pt x="501" y="341"/>
                    </a:lnTo>
                    <a:lnTo>
                      <a:pt x="530" y="351"/>
                    </a:lnTo>
                    <a:lnTo>
                      <a:pt x="558" y="361"/>
                    </a:lnTo>
                    <a:lnTo>
                      <a:pt x="570" y="342"/>
                    </a:lnTo>
                    <a:lnTo>
                      <a:pt x="591" y="337"/>
                    </a:lnTo>
                    <a:lnTo>
                      <a:pt x="612" y="333"/>
                    </a:lnTo>
                    <a:lnTo>
                      <a:pt x="652" y="365"/>
                    </a:lnTo>
                    <a:lnTo>
                      <a:pt x="691" y="398"/>
                    </a:lnTo>
                    <a:lnTo>
                      <a:pt x="729" y="455"/>
                    </a:lnTo>
                    <a:lnTo>
                      <a:pt x="772" y="474"/>
                    </a:lnTo>
                    <a:lnTo>
                      <a:pt x="779" y="470"/>
                    </a:lnTo>
                    <a:lnTo>
                      <a:pt x="787" y="466"/>
                    </a:lnTo>
                    <a:lnTo>
                      <a:pt x="782" y="456"/>
                    </a:lnTo>
                    <a:lnTo>
                      <a:pt x="777" y="445"/>
                    </a:lnTo>
                    <a:lnTo>
                      <a:pt x="787" y="440"/>
                    </a:lnTo>
                    <a:lnTo>
                      <a:pt x="796" y="436"/>
                    </a:lnTo>
                    <a:lnTo>
                      <a:pt x="791" y="425"/>
                    </a:lnTo>
                    <a:lnTo>
                      <a:pt x="787" y="415"/>
                    </a:lnTo>
                    <a:lnTo>
                      <a:pt x="761" y="409"/>
                    </a:lnTo>
                    <a:lnTo>
                      <a:pt x="735" y="403"/>
                    </a:lnTo>
                    <a:lnTo>
                      <a:pt x="760" y="398"/>
                    </a:lnTo>
                    <a:lnTo>
                      <a:pt x="785" y="393"/>
                    </a:lnTo>
                    <a:lnTo>
                      <a:pt x="819" y="407"/>
                    </a:lnTo>
                    <a:lnTo>
                      <a:pt x="852" y="421"/>
                    </a:lnTo>
                    <a:lnTo>
                      <a:pt x="862" y="410"/>
                    </a:lnTo>
                    <a:cubicBezTo>
                      <a:pt x="868" y="403"/>
                      <a:pt x="872" y="396"/>
                      <a:pt x="872" y="393"/>
                    </a:cubicBezTo>
                    <a:cubicBezTo>
                      <a:pt x="872" y="390"/>
                      <a:pt x="860" y="378"/>
                      <a:pt x="845" y="367"/>
                    </a:cubicBezTo>
                    <a:lnTo>
                      <a:pt x="817" y="345"/>
                    </a:lnTo>
                    <a:lnTo>
                      <a:pt x="817" y="327"/>
                    </a:lnTo>
                    <a:lnTo>
                      <a:pt x="849" y="301"/>
                    </a:lnTo>
                    <a:lnTo>
                      <a:pt x="962" y="300"/>
                    </a:lnTo>
                    <a:lnTo>
                      <a:pt x="1009" y="269"/>
                    </a:lnTo>
                    <a:lnTo>
                      <a:pt x="979" y="231"/>
                    </a:lnTo>
                    <a:lnTo>
                      <a:pt x="948" y="194"/>
                    </a:lnTo>
                    <a:lnTo>
                      <a:pt x="919" y="179"/>
                    </a:lnTo>
                    <a:lnTo>
                      <a:pt x="890" y="165"/>
                    </a:lnTo>
                    <a:lnTo>
                      <a:pt x="897" y="107"/>
                    </a:lnTo>
                    <a:lnTo>
                      <a:pt x="876" y="103"/>
                    </a:lnTo>
                    <a:lnTo>
                      <a:pt x="854" y="98"/>
                    </a:lnTo>
                    <a:lnTo>
                      <a:pt x="826" y="127"/>
                    </a:lnTo>
                    <a:lnTo>
                      <a:pt x="821" y="119"/>
                    </a:lnTo>
                    <a:lnTo>
                      <a:pt x="815" y="112"/>
                    </a:lnTo>
                    <a:lnTo>
                      <a:pt x="759" y="120"/>
                    </a:lnTo>
                    <a:lnTo>
                      <a:pt x="708" y="77"/>
                    </a:lnTo>
                    <a:lnTo>
                      <a:pt x="656" y="35"/>
                    </a:lnTo>
                    <a:lnTo>
                      <a:pt x="616" y="17"/>
                    </a:lnTo>
                    <a:lnTo>
                      <a:pt x="575" y="0"/>
                    </a:lnTo>
                    <a:lnTo>
                      <a:pt x="485" y="0"/>
                    </a:lnTo>
                    <a:lnTo>
                      <a:pt x="451" y="14"/>
                    </a:lnTo>
                    <a:lnTo>
                      <a:pt x="418" y="27"/>
                    </a:lnTo>
                    <a:lnTo>
                      <a:pt x="355" y="82"/>
                    </a:lnTo>
                    <a:lnTo>
                      <a:pt x="345" y="109"/>
                    </a:lnTo>
                    <a:cubicBezTo>
                      <a:pt x="340" y="124"/>
                      <a:pt x="334" y="139"/>
                      <a:pt x="331" y="141"/>
                    </a:cubicBezTo>
                    <a:lnTo>
                      <a:pt x="327" y="146"/>
                    </a:lnTo>
                    <a:lnTo>
                      <a:pt x="268" y="134"/>
                    </a:lnTo>
                    <a:cubicBezTo>
                      <a:pt x="236" y="127"/>
                      <a:pt x="194" y="120"/>
                      <a:pt x="176" y="118"/>
                    </a:cubicBezTo>
                    <a:lnTo>
                      <a:pt x="142" y="113"/>
                    </a:lnTo>
                    <a:lnTo>
                      <a:pt x="81" y="127"/>
                    </a:lnTo>
                    <a:lnTo>
                      <a:pt x="32" y="162"/>
                    </a:lnTo>
                    <a:lnTo>
                      <a:pt x="16" y="189"/>
                    </a:lnTo>
                    <a:lnTo>
                      <a:pt x="0" y="216"/>
                    </a:lnTo>
                    <a:lnTo>
                      <a:pt x="5" y="249"/>
                    </a:lnTo>
                    <a:lnTo>
                      <a:pt x="9" y="281"/>
                    </a:lnTo>
                    <a:lnTo>
                      <a:pt x="26" y="301"/>
                    </a:lnTo>
                    <a:cubicBezTo>
                      <a:pt x="35" y="313"/>
                      <a:pt x="56" y="330"/>
                      <a:pt x="72" y="340"/>
                    </a:cubicBezTo>
                    <a:lnTo>
                      <a:pt x="102" y="358"/>
                    </a:lnTo>
                    <a:lnTo>
                      <a:pt x="144" y="369"/>
                    </a:lnTo>
                    <a:cubicBezTo>
                      <a:pt x="167" y="376"/>
                      <a:pt x="207" y="385"/>
                      <a:pt x="232" y="391"/>
                    </a:cubicBezTo>
                    <a:lnTo>
                      <a:pt x="278" y="402"/>
                    </a:lnTo>
                    <a:lnTo>
                      <a:pt x="323" y="439"/>
                    </a:lnTo>
                    <a:lnTo>
                      <a:pt x="328" y="467"/>
                    </a:lnTo>
                    <a:lnTo>
                      <a:pt x="333" y="494"/>
                    </a:lnTo>
                    <a:lnTo>
                      <a:pt x="339" y="494"/>
                    </a:lnTo>
                  </a:path>
                </a:pathLst>
              </a:custGeom>
              <a:solidFill>
                <a:srgbClr val="91919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 name="Freeform 32"/>
              <p:cNvSpPr>
                <a:spLocks noChangeArrowheads="1"/>
              </p:cNvSpPr>
              <p:nvPr/>
            </p:nvSpPr>
            <p:spPr bwMode="auto">
              <a:xfrm>
                <a:off x="182" y="1065"/>
                <a:ext cx="381" cy="189"/>
              </a:xfrm>
              <a:custGeom>
                <a:avLst/>
                <a:gdLst>
                  <a:gd name="T0" fmla="*/ 347 w 1004"/>
                  <a:gd name="T1" fmla="*/ 498 h 499"/>
                  <a:gd name="T2" fmla="*/ 328 w 1004"/>
                  <a:gd name="T3" fmla="*/ 424 h 499"/>
                  <a:gd name="T4" fmla="*/ 286 w 1004"/>
                  <a:gd name="T5" fmla="*/ 386 h 499"/>
                  <a:gd name="T6" fmla="*/ 196 w 1004"/>
                  <a:gd name="T7" fmla="*/ 357 h 499"/>
                  <a:gd name="T8" fmla="*/ 100 w 1004"/>
                  <a:gd name="T9" fmla="*/ 326 h 499"/>
                  <a:gd name="T10" fmla="*/ 47 w 1004"/>
                  <a:gd name="T11" fmla="*/ 283 h 499"/>
                  <a:gd name="T12" fmla="*/ 31 w 1004"/>
                  <a:gd name="T13" fmla="*/ 248 h 499"/>
                  <a:gd name="T14" fmla="*/ 57 w 1004"/>
                  <a:gd name="T15" fmla="*/ 180 h 499"/>
                  <a:gd name="T16" fmla="*/ 117 w 1004"/>
                  <a:gd name="T17" fmla="*/ 160 h 499"/>
                  <a:gd name="T18" fmla="*/ 206 w 1004"/>
                  <a:gd name="T19" fmla="*/ 168 h 499"/>
                  <a:gd name="T20" fmla="*/ 329 w 1004"/>
                  <a:gd name="T21" fmla="*/ 202 h 499"/>
                  <a:gd name="T22" fmla="*/ 353 w 1004"/>
                  <a:gd name="T23" fmla="*/ 265 h 499"/>
                  <a:gd name="T24" fmla="*/ 376 w 1004"/>
                  <a:gd name="T25" fmla="*/ 297 h 499"/>
                  <a:gd name="T26" fmla="*/ 401 w 1004"/>
                  <a:gd name="T27" fmla="*/ 323 h 499"/>
                  <a:gd name="T28" fmla="*/ 449 w 1004"/>
                  <a:gd name="T29" fmla="*/ 414 h 499"/>
                  <a:gd name="T30" fmla="*/ 467 w 1004"/>
                  <a:gd name="T31" fmla="*/ 401 h 499"/>
                  <a:gd name="T32" fmla="*/ 496 w 1004"/>
                  <a:gd name="T33" fmla="*/ 419 h 499"/>
                  <a:gd name="T34" fmla="*/ 525 w 1004"/>
                  <a:gd name="T35" fmla="*/ 413 h 499"/>
                  <a:gd name="T36" fmla="*/ 499 w 1004"/>
                  <a:gd name="T37" fmla="*/ 388 h 499"/>
                  <a:gd name="T38" fmla="*/ 459 w 1004"/>
                  <a:gd name="T39" fmla="*/ 368 h 499"/>
                  <a:gd name="T40" fmla="*/ 451 w 1004"/>
                  <a:gd name="T41" fmla="*/ 347 h 499"/>
                  <a:gd name="T42" fmla="*/ 485 w 1004"/>
                  <a:gd name="T43" fmla="*/ 343 h 499"/>
                  <a:gd name="T44" fmla="*/ 559 w 1004"/>
                  <a:gd name="T45" fmla="*/ 356 h 499"/>
                  <a:gd name="T46" fmla="*/ 573 w 1004"/>
                  <a:gd name="T47" fmla="*/ 334 h 499"/>
                  <a:gd name="T48" fmla="*/ 654 w 1004"/>
                  <a:gd name="T49" fmla="*/ 368 h 499"/>
                  <a:gd name="T50" fmla="*/ 733 w 1004"/>
                  <a:gd name="T51" fmla="*/ 461 h 499"/>
                  <a:gd name="T52" fmla="*/ 769 w 1004"/>
                  <a:gd name="T53" fmla="*/ 474 h 499"/>
                  <a:gd name="T54" fmla="*/ 783 w 1004"/>
                  <a:gd name="T55" fmla="*/ 467 h 499"/>
                  <a:gd name="T56" fmla="*/ 774 w 1004"/>
                  <a:gd name="T57" fmla="*/ 448 h 499"/>
                  <a:gd name="T58" fmla="*/ 793 w 1004"/>
                  <a:gd name="T59" fmla="*/ 428 h 499"/>
                  <a:gd name="T60" fmla="*/ 758 w 1004"/>
                  <a:gd name="T61" fmla="*/ 408 h 499"/>
                  <a:gd name="T62" fmla="*/ 755 w 1004"/>
                  <a:gd name="T63" fmla="*/ 398 h 499"/>
                  <a:gd name="T64" fmla="*/ 808 w 1004"/>
                  <a:gd name="T65" fmla="*/ 401 h 499"/>
                  <a:gd name="T66" fmla="*/ 839 w 1004"/>
                  <a:gd name="T67" fmla="*/ 415 h 499"/>
                  <a:gd name="T68" fmla="*/ 861 w 1004"/>
                  <a:gd name="T69" fmla="*/ 407 h 499"/>
                  <a:gd name="T70" fmla="*/ 843 w 1004"/>
                  <a:gd name="T71" fmla="*/ 370 h 499"/>
                  <a:gd name="T72" fmla="*/ 815 w 1004"/>
                  <a:gd name="T73" fmla="*/ 321 h 499"/>
                  <a:gd name="T74" fmla="*/ 850 w 1004"/>
                  <a:gd name="T75" fmla="*/ 301 h 499"/>
                  <a:gd name="T76" fmla="*/ 972 w 1004"/>
                  <a:gd name="T77" fmla="*/ 289 h 499"/>
                  <a:gd name="T78" fmla="*/ 1003 w 1004"/>
                  <a:gd name="T79" fmla="*/ 261 h 499"/>
                  <a:gd name="T80" fmla="*/ 887 w 1004"/>
                  <a:gd name="T81" fmla="*/ 166 h 499"/>
                  <a:gd name="T82" fmla="*/ 896 w 1004"/>
                  <a:gd name="T83" fmla="*/ 120 h 499"/>
                  <a:gd name="T84" fmla="*/ 876 w 1004"/>
                  <a:gd name="T85" fmla="*/ 100 h 499"/>
                  <a:gd name="T86" fmla="*/ 828 w 1004"/>
                  <a:gd name="T87" fmla="*/ 126 h 499"/>
                  <a:gd name="T88" fmla="*/ 777 w 1004"/>
                  <a:gd name="T89" fmla="*/ 117 h 499"/>
                  <a:gd name="T90" fmla="*/ 710 w 1004"/>
                  <a:gd name="T91" fmla="*/ 81 h 499"/>
                  <a:gd name="T92" fmla="*/ 618 w 1004"/>
                  <a:gd name="T93" fmla="*/ 21 h 499"/>
                  <a:gd name="T94" fmla="*/ 485 w 1004"/>
                  <a:gd name="T95" fmla="*/ 0 h 499"/>
                  <a:gd name="T96" fmla="*/ 411 w 1004"/>
                  <a:gd name="T97" fmla="*/ 32 h 499"/>
                  <a:gd name="T98" fmla="*/ 346 w 1004"/>
                  <a:gd name="T99" fmla="*/ 91 h 499"/>
                  <a:gd name="T100" fmla="*/ 336 w 1004"/>
                  <a:gd name="T101" fmla="*/ 147 h 499"/>
                  <a:gd name="T102" fmla="*/ 274 w 1004"/>
                  <a:gd name="T103" fmla="*/ 137 h 499"/>
                  <a:gd name="T104" fmla="*/ 141 w 1004"/>
                  <a:gd name="T105" fmla="*/ 114 h 499"/>
                  <a:gd name="T106" fmla="*/ 66 w 1004"/>
                  <a:gd name="T107" fmla="*/ 133 h 499"/>
                  <a:gd name="T108" fmla="*/ 13 w 1004"/>
                  <a:gd name="T109" fmla="*/ 192 h 499"/>
                  <a:gd name="T110" fmla="*/ 0 w 1004"/>
                  <a:gd name="T111" fmla="*/ 229 h 499"/>
                  <a:gd name="T112" fmla="*/ 17 w 1004"/>
                  <a:gd name="T113" fmla="*/ 295 h 499"/>
                  <a:gd name="T114" fmla="*/ 77 w 1004"/>
                  <a:gd name="T115" fmla="*/ 346 h 499"/>
                  <a:gd name="T116" fmla="*/ 212 w 1004"/>
                  <a:gd name="T117" fmla="*/ 387 h 499"/>
                  <a:gd name="T118" fmla="*/ 314 w 1004"/>
                  <a:gd name="T119" fmla="*/ 430 h 499"/>
                  <a:gd name="T120" fmla="*/ 339 w 1004"/>
                  <a:gd name="T121" fmla="*/ 49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4" h="499">
                    <a:moveTo>
                      <a:pt x="339" y="491"/>
                    </a:moveTo>
                    <a:lnTo>
                      <a:pt x="347" y="498"/>
                    </a:lnTo>
                    <a:lnTo>
                      <a:pt x="343" y="470"/>
                    </a:lnTo>
                    <a:cubicBezTo>
                      <a:pt x="340" y="455"/>
                      <a:pt x="334" y="434"/>
                      <a:pt x="328" y="424"/>
                    </a:cubicBezTo>
                    <a:lnTo>
                      <a:pt x="317" y="405"/>
                    </a:lnTo>
                    <a:lnTo>
                      <a:pt x="286" y="386"/>
                    </a:lnTo>
                    <a:lnTo>
                      <a:pt x="255" y="367"/>
                    </a:lnTo>
                    <a:lnTo>
                      <a:pt x="196" y="357"/>
                    </a:lnTo>
                    <a:lnTo>
                      <a:pt x="138" y="347"/>
                    </a:lnTo>
                    <a:lnTo>
                      <a:pt x="100" y="326"/>
                    </a:lnTo>
                    <a:lnTo>
                      <a:pt x="62" y="305"/>
                    </a:lnTo>
                    <a:lnTo>
                      <a:pt x="47" y="283"/>
                    </a:lnTo>
                    <a:lnTo>
                      <a:pt x="31" y="262"/>
                    </a:lnTo>
                    <a:lnTo>
                      <a:pt x="31" y="248"/>
                    </a:lnTo>
                    <a:cubicBezTo>
                      <a:pt x="31" y="240"/>
                      <a:pt x="37" y="222"/>
                      <a:pt x="44" y="207"/>
                    </a:cubicBezTo>
                    <a:lnTo>
                      <a:pt x="57" y="180"/>
                    </a:lnTo>
                    <a:lnTo>
                      <a:pt x="73" y="172"/>
                    </a:lnTo>
                    <a:cubicBezTo>
                      <a:pt x="82" y="168"/>
                      <a:pt x="102" y="162"/>
                      <a:pt x="117" y="160"/>
                    </a:cubicBezTo>
                    <a:lnTo>
                      <a:pt x="143" y="154"/>
                    </a:lnTo>
                    <a:lnTo>
                      <a:pt x="206" y="168"/>
                    </a:lnTo>
                    <a:cubicBezTo>
                      <a:pt x="240" y="175"/>
                      <a:pt x="282" y="185"/>
                      <a:pt x="299" y="191"/>
                    </a:cubicBezTo>
                    <a:lnTo>
                      <a:pt x="329" y="202"/>
                    </a:lnTo>
                    <a:lnTo>
                      <a:pt x="329" y="242"/>
                    </a:lnTo>
                    <a:lnTo>
                      <a:pt x="353" y="265"/>
                    </a:lnTo>
                    <a:lnTo>
                      <a:pt x="376" y="288"/>
                    </a:lnTo>
                    <a:lnTo>
                      <a:pt x="376" y="297"/>
                    </a:lnTo>
                    <a:cubicBezTo>
                      <a:pt x="376" y="302"/>
                      <a:pt x="382" y="309"/>
                      <a:pt x="388" y="314"/>
                    </a:cubicBezTo>
                    <a:lnTo>
                      <a:pt x="401" y="323"/>
                    </a:lnTo>
                    <a:lnTo>
                      <a:pt x="392" y="352"/>
                    </a:lnTo>
                    <a:lnTo>
                      <a:pt x="449" y="414"/>
                    </a:lnTo>
                    <a:lnTo>
                      <a:pt x="458" y="408"/>
                    </a:lnTo>
                    <a:lnTo>
                      <a:pt x="467" y="401"/>
                    </a:lnTo>
                    <a:lnTo>
                      <a:pt x="482" y="410"/>
                    </a:lnTo>
                    <a:lnTo>
                      <a:pt x="496" y="419"/>
                    </a:lnTo>
                    <a:lnTo>
                      <a:pt x="511" y="416"/>
                    </a:lnTo>
                    <a:lnTo>
                      <a:pt x="525" y="413"/>
                    </a:lnTo>
                    <a:lnTo>
                      <a:pt x="525" y="395"/>
                    </a:lnTo>
                    <a:lnTo>
                      <a:pt x="499" y="388"/>
                    </a:lnTo>
                    <a:lnTo>
                      <a:pt x="472" y="380"/>
                    </a:lnTo>
                    <a:lnTo>
                      <a:pt x="459" y="368"/>
                    </a:lnTo>
                    <a:lnTo>
                      <a:pt x="445" y="355"/>
                    </a:lnTo>
                    <a:lnTo>
                      <a:pt x="451" y="347"/>
                    </a:lnTo>
                    <a:lnTo>
                      <a:pt x="456" y="340"/>
                    </a:lnTo>
                    <a:lnTo>
                      <a:pt x="485" y="343"/>
                    </a:lnTo>
                    <a:cubicBezTo>
                      <a:pt x="500" y="345"/>
                      <a:pt x="524" y="349"/>
                      <a:pt x="536" y="351"/>
                    </a:cubicBezTo>
                    <a:lnTo>
                      <a:pt x="559" y="356"/>
                    </a:lnTo>
                    <a:lnTo>
                      <a:pt x="566" y="345"/>
                    </a:lnTo>
                    <a:lnTo>
                      <a:pt x="573" y="334"/>
                    </a:lnTo>
                    <a:lnTo>
                      <a:pt x="612" y="334"/>
                    </a:lnTo>
                    <a:lnTo>
                      <a:pt x="654" y="368"/>
                    </a:lnTo>
                    <a:lnTo>
                      <a:pt x="696" y="401"/>
                    </a:lnTo>
                    <a:lnTo>
                      <a:pt x="733" y="461"/>
                    </a:lnTo>
                    <a:lnTo>
                      <a:pt x="759" y="461"/>
                    </a:lnTo>
                    <a:lnTo>
                      <a:pt x="769" y="474"/>
                    </a:lnTo>
                    <a:lnTo>
                      <a:pt x="776" y="471"/>
                    </a:lnTo>
                    <a:lnTo>
                      <a:pt x="783" y="467"/>
                    </a:lnTo>
                    <a:lnTo>
                      <a:pt x="779" y="457"/>
                    </a:lnTo>
                    <a:lnTo>
                      <a:pt x="774" y="448"/>
                    </a:lnTo>
                    <a:lnTo>
                      <a:pt x="784" y="438"/>
                    </a:lnTo>
                    <a:lnTo>
                      <a:pt x="793" y="428"/>
                    </a:lnTo>
                    <a:lnTo>
                      <a:pt x="788" y="421"/>
                    </a:lnTo>
                    <a:cubicBezTo>
                      <a:pt x="785" y="417"/>
                      <a:pt x="772" y="412"/>
                      <a:pt x="758" y="408"/>
                    </a:cubicBezTo>
                    <a:lnTo>
                      <a:pt x="733" y="403"/>
                    </a:lnTo>
                    <a:lnTo>
                      <a:pt x="755" y="398"/>
                    </a:lnTo>
                    <a:lnTo>
                      <a:pt x="777" y="392"/>
                    </a:lnTo>
                    <a:lnTo>
                      <a:pt x="808" y="401"/>
                    </a:lnTo>
                    <a:lnTo>
                      <a:pt x="839" y="410"/>
                    </a:lnTo>
                    <a:lnTo>
                      <a:pt x="839" y="415"/>
                    </a:lnTo>
                    <a:cubicBezTo>
                      <a:pt x="839" y="418"/>
                      <a:pt x="841" y="421"/>
                      <a:pt x="845" y="421"/>
                    </a:cubicBezTo>
                    <a:cubicBezTo>
                      <a:pt x="848" y="421"/>
                      <a:pt x="855" y="414"/>
                      <a:pt x="861" y="407"/>
                    </a:cubicBezTo>
                    <a:lnTo>
                      <a:pt x="871" y="392"/>
                    </a:lnTo>
                    <a:lnTo>
                      <a:pt x="843" y="370"/>
                    </a:lnTo>
                    <a:lnTo>
                      <a:pt x="815" y="348"/>
                    </a:lnTo>
                    <a:lnTo>
                      <a:pt x="815" y="321"/>
                    </a:lnTo>
                    <a:lnTo>
                      <a:pt x="833" y="311"/>
                    </a:lnTo>
                    <a:lnTo>
                      <a:pt x="850" y="301"/>
                    </a:lnTo>
                    <a:lnTo>
                      <a:pt x="950" y="301"/>
                    </a:lnTo>
                    <a:lnTo>
                      <a:pt x="972" y="289"/>
                    </a:lnTo>
                    <a:cubicBezTo>
                      <a:pt x="985" y="283"/>
                      <a:pt x="997" y="274"/>
                      <a:pt x="999" y="269"/>
                    </a:cubicBezTo>
                    <a:lnTo>
                      <a:pt x="1003" y="261"/>
                    </a:lnTo>
                    <a:lnTo>
                      <a:pt x="939" y="192"/>
                    </a:lnTo>
                    <a:lnTo>
                      <a:pt x="887" y="166"/>
                    </a:lnTo>
                    <a:lnTo>
                      <a:pt x="891" y="143"/>
                    </a:lnTo>
                    <a:lnTo>
                      <a:pt x="896" y="120"/>
                    </a:lnTo>
                    <a:lnTo>
                      <a:pt x="886" y="110"/>
                    </a:lnTo>
                    <a:lnTo>
                      <a:pt x="876" y="100"/>
                    </a:lnTo>
                    <a:lnTo>
                      <a:pt x="847" y="100"/>
                    </a:lnTo>
                    <a:lnTo>
                      <a:pt x="828" y="126"/>
                    </a:lnTo>
                    <a:lnTo>
                      <a:pt x="798" y="113"/>
                    </a:lnTo>
                    <a:lnTo>
                      <a:pt x="777" y="117"/>
                    </a:lnTo>
                    <a:lnTo>
                      <a:pt x="755" y="121"/>
                    </a:lnTo>
                    <a:lnTo>
                      <a:pt x="710" y="81"/>
                    </a:lnTo>
                    <a:lnTo>
                      <a:pt x="666" y="42"/>
                    </a:lnTo>
                    <a:lnTo>
                      <a:pt x="618" y="21"/>
                    </a:lnTo>
                    <a:lnTo>
                      <a:pt x="570" y="0"/>
                    </a:lnTo>
                    <a:lnTo>
                      <a:pt x="485" y="0"/>
                    </a:lnTo>
                    <a:lnTo>
                      <a:pt x="448" y="16"/>
                    </a:lnTo>
                    <a:lnTo>
                      <a:pt x="411" y="32"/>
                    </a:lnTo>
                    <a:lnTo>
                      <a:pt x="379" y="62"/>
                    </a:lnTo>
                    <a:lnTo>
                      <a:pt x="346" y="91"/>
                    </a:lnTo>
                    <a:lnTo>
                      <a:pt x="341" y="119"/>
                    </a:lnTo>
                    <a:lnTo>
                      <a:pt x="336" y="147"/>
                    </a:lnTo>
                    <a:lnTo>
                      <a:pt x="326" y="147"/>
                    </a:lnTo>
                    <a:cubicBezTo>
                      <a:pt x="321" y="147"/>
                      <a:pt x="298" y="142"/>
                      <a:pt x="274" y="137"/>
                    </a:cubicBezTo>
                    <a:cubicBezTo>
                      <a:pt x="250" y="131"/>
                      <a:pt x="211" y="124"/>
                      <a:pt x="186" y="120"/>
                    </a:cubicBezTo>
                    <a:lnTo>
                      <a:pt x="141" y="114"/>
                    </a:lnTo>
                    <a:lnTo>
                      <a:pt x="103" y="124"/>
                    </a:lnTo>
                    <a:lnTo>
                      <a:pt x="66" y="133"/>
                    </a:lnTo>
                    <a:lnTo>
                      <a:pt x="45" y="152"/>
                    </a:lnTo>
                    <a:cubicBezTo>
                      <a:pt x="34" y="162"/>
                      <a:pt x="20" y="180"/>
                      <a:pt x="13" y="192"/>
                    </a:cubicBezTo>
                    <a:lnTo>
                      <a:pt x="0" y="213"/>
                    </a:lnTo>
                    <a:lnTo>
                      <a:pt x="0" y="229"/>
                    </a:lnTo>
                    <a:cubicBezTo>
                      <a:pt x="0" y="237"/>
                      <a:pt x="4" y="255"/>
                      <a:pt x="8" y="269"/>
                    </a:cubicBezTo>
                    <a:lnTo>
                      <a:pt x="17" y="295"/>
                    </a:lnTo>
                    <a:lnTo>
                      <a:pt x="47" y="321"/>
                    </a:lnTo>
                    <a:lnTo>
                      <a:pt x="77" y="346"/>
                    </a:lnTo>
                    <a:lnTo>
                      <a:pt x="112" y="360"/>
                    </a:lnTo>
                    <a:cubicBezTo>
                      <a:pt x="132" y="367"/>
                      <a:pt x="177" y="379"/>
                      <a:pt x="212" y="387"/>
                    </a:cubicBezTo>
                    <a:lnTo>
                      <a:pt x="277" y="401"/>
                    </a:lnTo>
                    <a:lnTo>
                      <a:pt x="314" y="430"/>
                    </a:lnTo>
                    <a:lnTo>
                      <a:pt x="323" y="457"/>
                    </a:lnTo>
                    <a:cubicBezTo>
                      <a:pt x="328" y="472"/>
                      <a:pt x="335" y="487"/>
                      <a:pt x="339" y="491"/>
                    </a:cubicBezTo>
                  </a:path>
                </a:pathLst>
              </a:custGeom>
              <a:solidFill>
                <a:srgbClr val="70707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 name="Freeform 33"/>
              <p:cNvSpPr>
                <a:spLocks noChangeArrowheads="1"/>
              </p:cNvSpPr>
              <p:nvPr/>
            </p:nvSpPr>
            <p:spPr bwMode="auto">
              <a:xfrm>
                <a:off x="182" y="1065"/>
                <a:ext cx="380" cy="187"/>
              </a:xfrm>
              <a:custGeom>
                <a:avLst/>
                <a:gdLst>
                  <a:gd name="T0" fmla="*/ 346 w 1000"/>
                  <a:gd name="T1" fmla="*/ 495 h 496"/>
                  <a:gd name="T2" fmla="*/ 337 w 1000"/>
                  <a:gd name="T3" fmla="*/ 444 h 496"/>
                  <a:gd name="T4" fmla="*/ 299 w 1000"/>
                  <a:gd name="T5" fmla="*/ 394 h 496"/>
                  <a:gd name="T6" fmla="*/ 224 w 1000"/>
                  <a:gd name="T7" fmla="*/ 365 h 496"/>
                  <a:gd name="T8" fmla="*/ 101 w 1000"/>
                  <a:gd name="T9" fmla="*/ 327 h 496"/>
                  <a:gd name="T10" fmla="*/ 48 w 1000"/>
                  <a:gd name="T11" fmla="*/ 286 h 496"/>
                  <a:gd name="T12" fmla="*/ 32 w 1000"/>
                  <a:gd name="T13" fmla="*/ 227 h 496"/>
                  <a:gd name="T14" fmla="*/ 64 w 1000"/>
                  <a:gd name="T15" fmla="*/ 174 h 496"/>
                  <a:gd name="T16" fmla="*/ 116 w 1000"/>
                  <a:gd name="T17" fmla="*/ 158 h 496"/>
                  <a:gd name="T18" fmla="*/ 205 w 1000"/>
                  <a:gd name="T19" fmla="*/ 167 h 496"/>
                  <a:gd name="T20" fmla="*/ 330 w 1000"/>
                  <a:gd name="T21" fmla="*/ 202 h 496"/>
                  <a:gd name="T22" fmla="*/ 352 w 1000"/>
                  <a:gd name="T23" fmla="*/ 263 h 496"/>
                  <a:gd name="T24" fmla="*/ 407 w 1000"/>
                  <a:gd name="T25" fmla="*/ 332 h 496"/>
                  <a:gd name="T26" fmla="*/ 422 w 1000"/>
                  <a:gd name="T27" fmla="*/ 382 h 496"/>
                  <a:gd name="T28" fmla="*/ 461 w 1000"/>
                  <a:gd name="T29" fmla="*/ 399 h 496"/>
                  <a:gd name="T30" fmla="*/ 510 w 1000"/>
                  <a:gd name="T31" fmla="*/ 414 h 496"/>
                  <a:gd name="T32" fmla="*/ 526 w 1000"/>
                  <a:gd name="T33" fmla="*/ 408 h 496"/>
                  <a:gd name="T34" fmla="*/ 487 w 1000"/>
                  <a:gd name="T35" fmla="*/ 385 h 496"/>
                  <a:gd name="T36" fmla="*/ 457 w 1000"/>
                  <a:gd name="T37" fmla="*/ 367 h 496"/>
                  <a:gd name="T38" fmla="*/ 462 w 1000"/>
                  <a:gd name="T39" fmla="*/ 339 h 496"/>
                  <a:gd name="T40" fmla="*/ 544 w 1000"/>
                  <a:gd name="T41" fmla="*/ 351 h 496"/>
                  <a:gd name="T42" fmla="*/ 565 w 1000"/>
                  <a:gd name="T43" fmla="*/ 334 h 496"/>
                  <a:gd name="T44" fmla="*/ 661 w 1000"/>
                  <a:gd name="T45" fmla="*/ 372 h 496"/>
                  <a:gd name="T46" fmla="*/ 717 w 1000"/>
                  <a:gd name="T47" fmla="*/ 432 h 496"/>
                  <a:gd name="T48" fmla="*/ 754 w 1000"/>
                  <a:gd name="T49" fmla="*/ 464 h 496"/>
                  <a:gd name="T50" fmla="*/ 774 w 1000"/>
                  <a:gd name="T51" fmla="*/ 454 h 496"/>
                  <a:gd name="T52" fmla="*/ 779 w 1000"/>
                  <a:gd name="T53" fmla="*/ 436 h 496"/>
                  <a:gd name="T54" fmla="*/ 789 w 1000"/>
                  <a:gd name="T55" fmla="*/ 419 h 496"/>
                  <a:gd name="T56" fmla="*/ 734 w 1000"/>
                  <a:gd name="T57" fmla="*/ 402 h 496"/>
                  <a:gd name="T58" fmla="*/ 762 w 1000"/>
                  <a:gd name="T59" fmla="*/ 393 h 496"/>
                  <a:gd name="T60" fmla="*/ 837 w 1000"/>
                  <a:gd name="T61" fmla="*/ 408 h 496"/>
                  <a:gd name="T62" fmla="*/ 855 w 1000"/>
                  <a:gd name="T63" fmla="*/ 411 h 496"/>
                  <a:gd name="T64" fmla="*/ 863 w 1000"/>
                  <a:gd name="T65" fmla="*/ 381 h 496"/>
                  <a:gd name="T66" fmla="*/ 821 w 1000"/>
                  <a:gd name="T67" fmla="*/ 352 h 496"/>
                  <a:gd name="T68" fmla="*/ 823 w 1000"/>
                  <a:gd name="T69" fmla="*/ 320 h 496"/>
                  <a:gd name="T70" fmla="*/ 966 w 1000"/>
                  <a:gd name="T71" fmla="*/ 296 h 496"/>
                  <a:gd name="T72" fmla="*/ 999 w 1000"/>
                  <a:gd name="T73" fmla="*/ 268 h 496"/>
                  <a:gd name="T74" fmla="*/ 957 w 1000"/>
                  <a:gd name="T75" fmla="*/ 211 h 496"/>
                  <a:gd name="T76" fmla="*/ 909 w 1000"/>
                  <a:gd name="T77" fmla="*/ 176 h 496"/>
                  <a:gd name="T78" fmla="*/ 891 w 1000"/>
                  <a:gd name="T79" fmla="*/ 140 h 496"/>
                  <a:gd name="T80" fmla="*/ 854 w 1000"/>
                  <a:gd name="T81" fmla="*/ 97 h 496"/>
                  <a:gd name="T82" fmla="*/ 814 w 1000"/>
                  <a:gd name="T83" fmla="*/ 121 h 496"/>
                  <a:gd name="T84" fmla="*/ 778 w 1000"/>
                  <a:gd name="T85" fmla="*/ 118 h 496"/>
                  <a:gd name="T86" fmla="*/ 705 w 1000"/>
                  <a:gd name="T87" fmla="*/ 80 h 496"/>
                  <a:gd name="T88" fmla="*/ 562 w 1000"/>
                  <a:gd name="T89" fmla="*/ 0 h 496"/>
                  <a:gd name="T90" fmla="*/ 409 w 1000"/>
                  <a:gd name="T91" fmla="*/ 34 h 496"/>
                  <a:gd name="T92" fmla="*/ 348 w 1000"/>
                  <a:gd name="T93" fmla="*/ 93 h 496"/>
                  <a:gd name="T94" fmla="*/ 327 w 1000"/>
                  <a:gd name="T95" fmla="*/ 147 h 496"/>
                  <a:gd name="T96" fmla="*/ 185 w 1000"/>
                  <a:gd name="T97" fmla="*/ 119 h 496"/>
                  <a:gd name="T98" fmla="*/ 89 w 1000"/>
                  <a:gd name="T99" fmla="*/ 125 h 496"/>
                  <a:gd name="T100" fmla="*/ 34 w 1000"/>
                  <a:gd name="T101" fmla="*/ 161 h 496"/>
                  <a:gd name="T102" fmla="*/ 10 w 1000"/>
                  <a:gd name="T103" fmla="*/ 280 h 496"/>
                  <a:gd name="T104" fmla="*/ 64 w 1000"/>
                  <a:gd name="T105" fmla="*/ 333 h 496"/>
                  <a:gd name="T106" fmla="*/ 200 w 1000"/>
                  <a:gd name="T107" fmla="*/ 382 h 496"/>
                  <a:gd name="T108" fmla="*/ 281 w 1000"/>
                  <a:gd name="T109" fmla="*/ 405 h 496"/>
                  <a:gd name="T110" fmla="*/ 330 w 1000"/>
                  <a:gd name="T111" fmla="*/ 458 h 496"/>
                  <a:gd name="T112" fmla="*/ 330 w 1000"/>
                  <a:gd name="T113" fmla="*/ 48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0" h="496">
                    <a:moveTo>
                      <a:pt x="338" y="491"/>
                    </a:moveTo>
                    <a:lnTo>
                      <a:pt x="346" y="495"/>
                    </a:lnTo>
                    <a:lnTo>
                      <a:pt x="346" y="484"/>
                    </a:lnTo>
                    <a:cubicBezTo>
                      <a:pt x="346" y="479"/>
                      <a:pt x="342" y="460"/>
                      <a:pt x="337" y="444"/>
                    </a:cubicBezTo>
                    <a:lnTo>
                      <a:pt x="328" y="414"/>
                    </a:lnTo>
                    <a:lnTo>
                      <a:pt x="299" y="394"/>
                    </a:lnTo>
                    <a:lnTo>
                      <a:pt x="270" y="375"/>
                    </a:lnTo>
                    <a:lnTo>
                      <a:pt x="224" y="365"/>
                    </a:lnTo>
                    <a:cubicBezTo>
                      <a:pt x="198" y="359"/>
                      <a:pt x="168" y="353"/>
                      <a:pt x="157" y="351"/>
                    </a:cubicBezTo>
                    <a:cubicBezTo>
                      <a:pt x="147" y="349"/>
                      <a:pt x="121" y="338"/>
                      <a:pt x="101" y="327"/>
                    </a:cubicBezTo>
                    <a:lnTo>
                      <a:pt x="63" y="307"/>
                    </a:lnTo>
                    <a:lnTo>
                      <a:pt x="48" y="286"/>
                    </a:lnTo>
                    <a:lnTo>
                      <a:pt x="32" y="264"/>
                    </a:lnTo>
                    <a:lnTo>
                      <a:pt x="32" y="227"/>
                    </a:lnTo>
                    <a:lnTo>
                      <a:pt x="48" y="200"/>
                    </a:lnTo>
                    <a:lnTo>
                      <a:pt x="64" y="174"/>
                    </a:lnTo>
                    <a:lnTo>
                      <a:pt x="77" y="168"/>
                    </a:lnTo>
                    <a:cubicBezTo>
                      <a:pt x="85" y="165"/>
                      <a:pt x="103" y="160"/>
                      <a:pt x="116" y="158"/>
                    </a:cubicBezTo>
                    <a:lnTo>
                      <a:pt x="142" y="154"/>
                    </a:lnTo>
                    <a:lnTo>
                      <a:pt x="205" y="167"/>
                    </a:lnTo>
                    <a:cubicBezTo>
                      <a:pt x="241" y="175"/>
                      <a:pt x="283" y="185"/>
                      <a:pt x="300" y="191"/>
                    </a:cubicBezTo>
                    <a:lnTo>
                      <a:pt x="330" y="202"/>
                    </a:lnTo>
                    <a:lnTo>
                      <a:pt x="330" y="239"/>
                    </a:lnTo>
                    <a:lnTo>
                      <a:pt x="352" y="263"/>
                    </a:lnTo>
                    <a:cubicBezTo>
                      <a:pt x="364" y="276"/>
                      <a:pt x="381" y="297"/>
                      <a:pt x="390" y="310"/>
                    </a:cubicBezTo>
                    <a:lnTo>
                      <a:pt x="407" y="332"/>
                    </a:lnTo>
                    <a:lnTo>
                      <a:pt x="394" y="349"/>
                    </a:lnTo>
                    <a:lnTo>
                      <a:pt x="422" y="382"/>
                    </a:lnTo>
                    <a:lnTo>
                      <a:pt x="450" y="415"/>
                    </a:lnTo>
                    <a:lnTo>
                      <a:pt x="461" y="399"/>
                    </a:lnTo>
                    <a:lnTo>
                      <a:pt x="477" y="407"/>
                    </a:lnTo>
                    <a:cubicBezTo>
                      <a:pt x="486" y="411"/>
                      <a:pt x="501" y="414"/>
                      <a:pt x="510" y="414"/>
                    </a:cubicBezTo>
                    <a:lnTo>
                      <a:pt x="526" y="414"/>
                    </a:lnTo>
                    <a:lnTo>
                      <a:pt x="526" y="408"/>
                    </a:lnTo>
                    <a:cubicBezTo>
                      <a:pt x="526" y="405"/>
                      <a:pt x="522" y="399"/>
                      <a:pt x="516" y="396"/>
                    </a:cubicBezTo>
                    <a:cubicBezTo>
                      <a:pt x="511" y="392"/>
                      <a:pt x="498" y="388"/>
                      <a:pt x="487" y="385"/>
                    </a:cubicBezTo>
                    <a:lnTo>
                      <a:pt x="467" y="381"/>
                    </a:lnTo>
                    <a:lnTo>
                      <a:pt x="457" y="367"/>
                    </a:lnTo>
                    <a:lnTo>
                      <a:pt x="446" y="353"/>
                    </a:lnTo>
                    <a:lnTo>
                      <a:pt x="462" y="339"/>
                    </a:lnTo>
                    <a:lnTo>
                      <a:pt x="492" y="343"/>
                    </a:lnTo>
                    <a:cubicBezTo>
                      <a:pt x="508" y="345"/>
                      <a:pt x="532" y="349"/>
                      <a:pt x="544" y="351"/>
                    </a:cubicBezTo>
                    <a:lnTo>
                      <a:pt x="565" y="356"/>
                    </a:lnTo>
                    <a:lnTo>
                      <a:pt x="565" y="334"/>
                    </a:lnTo>
                    <a:lnTo>
                      <a:pt x="617" y="334"/>
                    </a:lnTo>
                    <a:lnTo>
                      <a:pt x="661" y="372"/>
                    </a:lnTo>
                    <a:lnTo>
                      <a:pt x="705" y="411"/>
                    </a:lnTo>
                    <a:lnTo>
                      <a:pt x="717" y="432"/>
                    </a:lnTo>
                    <a:lnTo>
                      <a:pt x="730" y="453"/>
                    </a:lnTo>
                    <a:lnTo>
                      <a:pt x="754" y="464"/>
                    </a:lnTo>
                    <a:lnTo>
                      <a:pt x="779" y="474"/>
                    </a:lnTo>
                    <a:lnTo>
                      <a:pt x="774" y="454"/>
                    </a:lnTo>
                    <a:lnTo>
                      <a:pt x="769" y="434"/>
                    </a:lnTo>
                    <a:lnTo>
                      <a:pt x="779" y="436"/>
                    </a:lnTo>
                    <a:lnTo>
                      <a:pt x="789" y="438"/>
                    </a:lnTo>
                    <a:lnTo>
                      <a:pt x="789" y="419"/>
                    </a:lnTo>
                    <a:lnTo>
                      <a:pt x="761" y="411"/>
                    </a:lnTo>
                    <a:lnTo>
                      <a:pt x="734" y="402"/>
                    </a:lnTo>
                    <a:lnTo>
                      <a:pt x="748" y="398"/>
                    </a:lnTo>
                    <a:lnTo>
                      <a:pt x="762" y="393"/>
                    </a:lnTo>
                    <a:lnTo>
                      <a:pt x="794" y="397"/>
                    </a:lnTo>
                    <a:cubicBezTo>
                      <a:pt x="813" y="399"/>
                      <a:pt x="832" y="405"/>
                      <a:pt x="837" y="408"/>
                    </a:cubicBezTo>
                    <a:lnTo>
                      <a:pt x="847" y="415"/>
                    </a:lnTo>
                    <a:lnTo>
                      <a:pt x="855" y="411"/>
                    </a:lnTo>
                    <a:lnTo>
                      <a:pt x="863" y="407"/>
                    </a:lnTo>
                    <a:lnTo>
                      <a:pt x="863" y="381"/>
                    </a:lnTo>
                    <a:lnTo>
                      <a:pt x="849" y="375"/>
                    </a:lnTo>
                    <a:cubicBezTo>
                      <a:pt x="841" y="371"/>
                      <a:pt x="828" y="361"/>
                      <a:pt x="821" y="352"/>
                    </a:cubicBezTo>
                    <a:lnTo>
                      <a:pt x="809" y="335"/>
                    </a:lnTo>
                    <a:lnTo>
                      <a:pt x="823" y="320"/>
                    </a:lnTo>
                    <a:lnTo>
                      <a:pt x="838" y="304"/>
                    </a:lnTo>
                    <a:lnTo>
                      <a:pt x="966" y="296"/>
                    </a:lnTo>
                    <a:lnTo>
                      <a:pt x="982" y="282"/>
                    </a:lnTo>
                    <a:lnTo>
                      <a:pt x="999" y="268"/>
                    </a:lnTo>
                    <a:lnTo>
                      <a:pt x="991" y="252"/>
                    </a:lnTo>
                    <a:cubicBezTo>
                      <a:pt x="986" y="243"/>
                      <a:pt x="971" y="225"/>
                      <a:pt x="957" y="211"/>
                    </a:cubicBezTo>
                    <a:lnTo>
                      <a:pt x="931" y="186"/>
                    </a:lnTo>
                    <a:lnTo>
                      <a:pt x="909" y="176"/>
                    </a:lnTo>
                    <a:lnTo>
                      <a:pt x="887" y="167"/>
                    </a:lnTo>
                    <a:lnTo>
                      <a:pt x="891" y="140"/>
                    </a:lnTo>
                    <a:lnTo>
                      <a:pt x="896" y="114"/>
                    </a:lnTo>
                    <a:lnTo>
                      <a:pt x="854" y="97"/>
                    </a:lnTo>
                    <a:lnTo>
                      <a:pt x="826" y="129"/>
                    </a:lnTo>
                    <a:lnTo>
                      <a:pt x="814" y="121"/>
                    </a:lnTo>
                    <a:lnTo>
                      <a:pt x="803" y="113"/>
                    </a:lnTo>
                    <a:lnTo>
                      <a:pt x="778" y="118"/>
                    </a:lnTo>
                    <a:lnTo>
                      <a:pt x="754" y="122"/>
                    </a:lnTo>
                    <a:lnTo>
                      <a:pt x="705" y="80"/>
                    </a:lnTo>
                    <a:lnTo>
                      <a:pt x="656" y="38"/>
                    </a:lnTo>
                    <a:lnTo>
                      <a:pt x="562" y="0"/>
                    </a:lnTo>
                    <a:lnTo>
                      <a:pt x="490" y="0"/>
                    </a:lnTo>
                    <a:lnTo>
                      <a:pt x="409" y="34"/>
                    </a:lnTo>
                    <a:lnTo>
                      <a:pt x="378" y="64"/>
                    </a:lnTo>
                    <a:lnTo>
                      <a:pt x="348" y="93"/>
                    </a:lnTo>
                    <a:lnTo>
                      <a:pt x="338" y="147"/>
                    </a:lnTo>
                    <a:lnTo>
                      <a:pt x="327" y="147"/>
                    </a:lnTo>
                    <a:cubicBezTo>
                      <a:pt x="321" y="147"/>
                      <a:pt x="287" y="140"/>
                      <a:pt x="251" y="133"/>
                    </a:cubicBezTo>
                    <a:lnTo>
                      <a:pt x="185" y="119"/>
                    </a:lnTo>
                    <a:lnTo>
                      <a:pt x="137" y="122"/>
                    </a:lnTo>
                    <a:lnTo>
                      <a:pt x="89" y="125"/>
                    </a:lnTo>
                    <a:lnTo>
                      <a:pt x="61" y="143"/>
                    </a:lnTo>
                    <a:lnTo>
                      <a:pt x="34" y="161"/>
                    </a:lnTo>
                    <a:lnTo>
                      <a:pt x="0" y="222"/>
                    </a:lnTo>
                    <a:lnTo>
                      <a:pt x="10" y="280"/>
                    </a:lnTo>
                    <a:lnTo>
                      <a:pt x="28" y="300"/>
                    </a:lnTo>
                    <a:cubicBezTo>
                      <a:pt x="38" y="311"/>
                      <a:pt x="54" y="326"/>
                      <a:pt x="64" y="333"/>
                    </a:cubicBezTo>
                    <a:cubicBezTo>
                      <a:pt x="75" y="340"/>
                      <a:pt x="95" y="351"/>
                      <a:pt x="110" y="357"/>
                    </a:cubicBezTo>
                    <a:cubicBezTo>
                      <a:pt x="125" y="364"/>
                      <a:pt x="165" y="375"/>
                      <a:pt x="200" y="382"/>
                    </a:cubicBezTo>
                    <a:lnTo>
                      <a:pt x="263" y="395"/>
                    </a:lnTo>
                    <a:lnTo>
                      <a:pt x="281" y="405"/>
                    </a:lnTo>
                    <a:cubicBezTo>
                      <a:pt x="291" y="410"/>
                      <a:pt x="306" y="425"/>
                      <a:pt x="315" y="436"/>
                    </a:cubicBezTo>
                    <a:lnTo>
                      <a:pt x="330" y="458"/>
                    </a:lnTo>
                    <a:lnTo>
                      <a:pt x="330" y="472"/>
                    </a:lnTo>
                    <a:lnTo>
                      <a:pt x="330" y="487"/>
                    </a:lnTo>
                    <a:lnTo>
                      <a:pt x="338" y="491"/>
                    </a:lnTo>
                  </a:path>
                </a:pathLst>
              </a:custGeom>
              <a:solidFill>
                <a:srgbClr val="4F4F4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 name="Freeform 34"/>
              <p:cNvSpPr>
                <a:spLocks noChangeArrowheads="1"/>
              </p:cNvSpPr>
              <p:nvPr/>
            </p:nvSpPr>
            <p:spPr bwMode="auto">
              <a:xfrm>
                <a:off x="182" y="1063"/>
                <a:ext cx="378" cy="189"/>
              </a:xfrm>
              <a:custGeom>
                <a:avLst/>
                <a:gdLst>
                  <a:gd name="T0" fmla="*/ 346 w 997"/>
                  <a:gd name="T1" fmla="*/ 484 h 497"/>
                  <a:gd name="T2" fmla="*/ 321 w 997"/>
                  <a:gd name="T3" fmla="*/ 410 h 497"/>
                  <a:gd name="T4" fmla="*/ 250 w 997"/>
                  <a:gd name="T5" fmla="*/ 370 h 497"/>
                  <a:gd name="T6" fmla="*/ 162 w 997"/>
                  <a:gd name="T7" fmla="*/ 356 h 497"/>
                  <a:gd name="T8" fmla="*/ 79 w 997"/>
                  <a:gd name="T9" fmla="*/ 321 h 497"/>
                  <a:gd name="T10" fmla="*/ 38 w 997"/>
                  <a:gd name="T11" fmla="*/ 208 h 497"/>
                  <a:gd name="T12" fmla="*/ 69 w 997"/>
                  <a:gd name="T13" fmla="*/ 172 h 497"/>
                  <a:gd name="T14" fmla="*/ 133 w 997"/>
                  <a:gd name="T15" fmla="*/ 153 h 497"/>
                  <a:gd name="T16" fmla="*/ 300 w 997"/>
                  <a:gd name="T17" fmla="*/ 191 h 497"/>
                  <a:gd name="T18" fmla="*/ 332 w 997"/>
                  <a:gd name="T19" fmla="*/ 226 h 497"/>
                  <a:gd name="T20" fmla="*/ 355 w 997"/>
                  <a:gd name="T21" fmla="*/ 269 h 497"/>
                  <a:gd name="T22" fmla="*/ 404 w 997"/>
                  <a:gd name="T23" fmla="*/ 346 h 497"/>
                  <a:gd name="T24" fmla="*/ 444 w 997"/>
                  <a:gd name="T25" fmla="*/ 409 h 497"/>
                  <a:gd name="T26" fmla="*/ 487 w 997"/>
                  <a:gd name="T27" fmla="*/ 409 h 497"/>
                  <a:gd name="T28" fmla="*/ 502 w 997"/>
                  <a:gd name="T29" fmla="*/ 401 h 497"/>
                  <a:gd name="T30" fmla="*/ 526 w 997"/>
                  <a:gd name="T31" fmla="*/ 418 h 497"/>
                  <a:gd name="T32" fmla="*/ 491 w 997"/>
                  <a:gd name="T33" fmla="*/ 390 h 497"/>
                  <a:gd name="T34" fmla="*/ 448 w 997"/>
                  <a:gd name="T35" fmla="*/ 363 h 497"/>
                  <a:gd name="T36" fmla="*/ 479 w 997"/>
                  <a:gd name="T37" fmla="*/ 341 h 497"/>
                  <a:gd name="T38" fmla="*/ 544 w 997"/>
                  <a:gd name="T39" fmla="*/ 353 h 497"/>
                  <a:gd name="T40" fmla="*/ 565 w 997"/>
                  <a:gd name="T41" fmla="*/ 336 h 497"/>
                  <a:gd name="T42" fmla="*/ 661 w 997"/>
                  <a:gd name="T43" fmla="*/ 373 h 497"/>
                  <a:gd name="T44" fmla="*/ 734 w 997"/>
                  <a:gd name="T45" fmla="*/ 460 h 497"/>
                  <a:gd name="T46" fmla="*/ 744 w 997"/>
                  <a:gd name="T47" fmla="*/ 453 h 497"/>
                  <a:gd name="T48" fmla="*/ 779 w 997"/>
                  <a:gd name="T49" fmla="*/ 480 h 497"/>
                  <a:gd name="T50" fmla="*/ 769 w 997"/>
                  <a:gd name="T51" fmla="*/ 436 h 497"/>
                  <a:gd name="T52" fmla="*/ 776 w 997"/>
                  <a:gd name="T53" fmla="*/ 417 h 497"/>
                  <a:gd name="T54" fmla="*/ 737 w 997"/>
                  <a:gd name="T55" fmla="*/ 413 h 497"/>
                  <a:gd name="T56" fmla="*/ 734 w 997"/>
                  <a:gd name="T57" fmla="*/ 400 h 497"/>
                  <a:gd name="T58" fmla="*/ 850 w 997"/>
                  <a:gd name="T59" fmla="*/ 416 h 497"/>
                  <a:gd name="T60" fmla="*/ 863 w 997"/>
                  <a:gd name="T61" fmla="*/ 392 h 497"/>
                  <a:gd name="T62" fmla="*/ 844 w 997"/>
                  <a:gd name="T63" fmla="*/ 374 h 497"/>
                  <a:gd name="T64" fmla="*/ 808 w 997"/>
                  <a:gd name="T65" fmla="*/ 337 h 497"/>
                  <a:gd name="T66" fmla="*/ 845 w 997"/>
                  <a:gd name="T67" fmla="*/ 300 h 497"/>
                  <a:gd name="T68" fmla="*/ 964 w 997"/>
                  <a:gd name="T69" fmla="*/ 299 h 497"/>
                  <a:gd name="T70" fmla="*/ 996 w 997"/>
                  <a:gd name="T71" fmla="*/ 269 h 497"/>
                  <a:gd name="T72" fmla="*/ 948 w 997"/>
                  <a:gd name="T73" fmla="*/ 201 h 497"/>
                  <a:gd name="T74" fmla="*/ 887 w 997"/>
                  <a:gd name="T75" fmla="*/ 169 h 497"/>
                  <a:gd name="T76" fmla="*/ 897 w 997"/>
                  <a:gd name="T77" fmla="*/ 115 h 497"/>
                  <a:gd name="T78" fmla="*/ 859 w 997"/>
                  <a:gd name="T79" fmla="*/ 104 h 497"/>
                  <a:gd name="T80" fmla="*/ 840 w 997"/>
                  <a:gd name="T81" fmla="*/ 123 h 497"/>
                  <a:gd name="T82" fmla="*/ 813 w 997"/>
                  <a:gd name="T83" fmla="*/ 125 h 497"/>
                  <a:gd name="T84" fmla="*/ 778 w 997"/>
                  <a:gd name="T85" fmla="*/ 122 h 497"/>
                  <a:gd name="T86" fmla="*/ 702 w 997"/>
                  <a:gd name="T87" fmla="*/ 82 h 497"/>
                  <a:gd name="T88" fmla="*/ 600 w 997"/>
                  <a:gd name="T89" fmla="*/ 17 h 497"/>
                  <a:gd name="T90" fmla="*/ 513 w 997"/>
                  <a:gd name="T91" fmla="*/ 4 h 497"/>
                  <a:gd name="T92" fmla="*/ 434 w 997"/>
                  <a:gd name="T93" fmla="*/ 27 h 497"/>
                  <a:gd name="T94" fmla="*/ 372 w 997"/>
                  <a:gd name="T95" fmla="*/ 73 h 497"/>
                  <a:gd name="T96" fmla="*/ 343 w 997"/>
                  <a:gd name="T97" fmla="*/ 127 h 497"/>
                  <a:gd name="T98" fmla="*/ 281 w 997"/>
                  <a:gd name="T99" fmla="*/ 142 h 497"/>
                  <a:gd name="T100" fmla="*/ 142 w 997"/>
                  <a:gd name="T101" fmla="*/ 120 h 497"/>
                  <a:gd name="T102" fmla="*/ 87 w 997"/>
                  <a:gd name="T103" fmla="*/ 129 h 497"/>
                  <a:gd name="T104" fmla="*/ 31 w 997"/>
                  <a:gd name="T105" fmla="*/ 171 h 497"/>
                  <a:gd name="T106" fmla="*/ 0 w 997"/>
                  <a:gd name="T107" fmla="*/ 223 h 497"/>
                  <a:gd name="T108" fmla="*/ 22 w 997"/>
                  <a:gd name="T109" fmla="*/ 291 h 497"/>
                  <a:gd name="T110" fmla="*/ 110 w 997"/>
                  <a:gd name="T111" fmla="*/ 357 h 497"/>
                  <a:gd name="T112" fmla="*/ 271 w 997"/>
                  <a:gd name="T113" fmla="*/ 398 h 497"/>
                  <a:gd name="T114" fmla="*/ 314 w 997"/>
                  <a:gd name="T115" fmla="*/ 426 h 497"/>
                  <a:gd name="T116" fmla="*/ 342 w 997"/>
                  <a:gd name="T117" fmla="*/ 49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97" h="497">
                    <a:moveTo>
                      <a:pt x="342" y="496"/>
                    </a:moveTo>
                    <a:cubicBezTo>
                      <a:pt x="344" y="496"/>
                      <a:pt x="346" y="491"/>
                      <a:pt x="346" y="484"/>
                    </a:cubicBezTo>
                    <a:cubicBezTo>
                      <a:pt x="346" y="477"/>
                      <a:pt x="340" y="458"/>
                      <a:pt x="333" y="441"/>
                    </a:cubicBezTo>
                    <a:lnTo>
                      <a:pt x="321" y="410"/>
                    </a:lnTo>
                    <a:lnTo>
                      <a:pt x="285" y="390"/>
                    </a:lnTo>
                    <a:lnTo>
                      <a:pt x="250" y="370"/>
                    </a:lnTo>
                    <a:lnTo>
                      <a:pt x="206" y="363"/>
                    </a:lnTo>
                    <a:lnTo>
                      <a:pt x="162" y="356"/>
                    </a:lnTo>
                    <a:lnTo>
                      <a:pt x="120" y="338"/>
                    </a:lnTo>
                    <a:lnTo>
                      <a:pt x="79" y="321"/>
                    </a:lnTo>
                    <a:lnTo>
                      <a:pt x="31" y="274"/>
                    </a:lnTo>
                    <a:lnTo>
                      <a:pt x="38" y="208"/>
                    </a:lnTo>
                    <a:lnTo>
                      <a:pt x="53" y="190"/>
                    </a:lnTo>
                    <a:lnTo>
                      <a:pt x="69" y="172"/>
                    </a:lnTo>
                    <a:lnTo>
                      <a:pt x="101" y="163"/>
                    </a:lnTo>
                    <a:lnTo>
                      <a:pt x="133" y="153"/>
                    </a:lnTo>
                    <a:lnTo>
                      <a:pt x="202" y="167"/>
                    </a:lnTo>
                    <a:cubicBezTo>
                      <a:pt x="240" y="175"/>
                      <a:pt x="284" y="186"/>
                      <a:pt x="300" y="191"/>
                    </a:cubicBezTo>
                    <a:lnTo>
                      <a:pt x="328" y="202"/>
                    </a:lnTo>
                    <a:lnTo>
                      <a:pt x="332" y="226"/>
                    </a:lnTo>
                    <a:lnTo>
                      <a:pt x="337" y="250"/>
                    </a:lnTo>
                    <a:lnTo>
                      <a:pt x="355" y="269"/>
                    </a:lnTo>
                    <a:cubicBezTo>
                      <a:pt x="365" y="279"/>
                      <a:pt x="380" y="298"/>
                      <a:pt x="388" y="310"/>
                    </a:cubicBezTo>
                    <a:cubicBezTo>
                      <a:pt x="396" y="323"/>
                      <a:pt x="403" y="339"/>
                      <a:pt x="404" y="346"/>
                    </a:cubicBezTo>
                    <a:lnTo>
                      <a:pt x="404" y="360"/>
                    </a:lnTo>
                    <a:lnTo>
                      <a:pt x="444" y="409"/>
                    </a:lnTo>
                    <a:lnTo>
                      <a:pt x="470" y="402"/>
                    </a:lnTo>
                    <a:lnTo>
                      <a:pt x="487" y="409"/>
                    </a:lnTo>
                    <a:lnTo>
                      <a:pt x="502" y="417"/>
                    </a:lnTo>
                    <a:lnTo>
                      <a:pt x="502" y="401"/>
                    </a:lnTo>
                    <a:lnTo>
                      <a:pt x="514" y="409"/>
                    </a:lnTo>
                    <a:lnTo>
                      <a:pt x="526" y="418"/>
                    </a:lnTo>
                    <a:lnTo>
                      <a:pt x="526" y="402"/>
                    </a:lnTo>
                    <a:lnTo>
                      <a:pt x="491" y="390"/>
                    </a:lnTo>
                    <a:lnTo>
                      <a:pt x="457" y="377"/>
                    </a:lnTo>
                    <a:lnTo>
                      <a:pt x="448" y="363"/>
                    </a:lnTo>
                    <a:lnTo>
                      <a:pt x="439" y="350"/>
                    </a:lnTo>
                    <a:lnTo>
                      <a:pt x="479" y="341"/>
                    </a:lnTo>
                    <a:lnTo>
                      <a:pt x="501" y="345"/>
                    </a:lnTo>
                    <a:cubicBezTo>
                      <a:pt x="512" y="347"/>
                      <a:pt x="532" y="351"/>
                      <a:pt x="544" y="353"/>
                    </a:cubicBezTo>
                    <a:lnTo>
                      <a:pt x="565" y="358"/>
                    </a:lnTo>
                    <a:lnTo>
                      <a:pt x="565" y="336"/>
                    </a:lnTo>
                    <a:lnTo>
                      <a:pt x="621" y="336"/>
                    </a:lnTo>
                    <a:lnTo>
                      <a:pt x="661" y="373"/>
                    </a:lnTo>
                    <a:cubicBezTo>
                      <a:pt x="684" y="394"/>
                      <a:pt x="710" y="422"/>
                      <a:pt x="718" y="435"/>
                    </a:cubicBezTo>
                    <a:lnTo>
                      <a:pt x="734" y="460"/>
                    </a:lnTo>
                    <a:lnTo>
                      <a:pt x="739" y="456"/>
                    </a:lnTo>
                    <a:lnTo>
                      <a:pt x="744" y="453"/>
                    </a:lnTo>
                    <a:lnTo>
                      <a:pt x="762" y="466"/>
                    </a:lnTo>
                    <a:lnTo>
                      <a:pt x="779" y="480"/>
                    </a:lnTo>
                    <a:lnTo>
                      <a:pt x="774" y="458"/>
                    </a:lnTo>
                    <a:lnTo>
                      <a:pt x="769" y="436"/>
                    </a:lnTo>
                    <a:lnTo>
                      <a:pt x="794" y="436"/>
                    </a:lnTo>
                    <a:lnTo>
                      <a:pt x="776" y="417"/>
                    </a:lnTo>
                    <a:lnTo>
                      <a:pt x="757" y="415"/>
                    </a:lnTo>
                    <a:lnTo>
                      <a:pt x="737" y="413"/>
                    </a:lnTo>
                    <a:lnTo>
                      <a:pt x="736" y="406"/>
                    </a:lnTo>
                    <a:lnTo>
                      <a:pt x="734" y="400"/>
                    </a:lnTo>
                    <a:lnTo>
                      <a:pt x="801" y="395"/>
                    </a:lnTo>
                    <a:lnTo>
                      <a:pt x="850" y="416"/>
                    </a:lnTo>
                    <a:lnTo>
                      <a:pt x="857" y="408"/>
                    </a:lnTo>
                    <a:cubicBezTo>
                      <a:pt x="860" y="403"/>
                      <a:pt x="863" y="396"/>
                      <a:pt x="863" y="392"/>
                    </a:cubicBezTo>
                    <a:lnTo>
                      <a:pt x="863" y="384"/>
                    </a:lnTo>
                    <a:lnTo>
                      <a:pt x="844" y="374"/>
                    </a:lnTo>
                    <a:cubicBezTo>
                      <a:pt x="833" y="368"/>
                      <a:pt x="821" y="357"/>
                      <a:pt x="816" y="350"/>
                    </a:cubicBezTo>
                    <a:lnTo>
                      <a:pt x="808" y="337"/>
                    </a:lnTo>
                    <a:lnTo>
                      <a:pt x="827" y="319"/>
                    </a:lnTo>
                    <a:lnTo>
                      <a:pt x="845" y="300"/>
                    </a:lnTo>
                    <a:lnTo>
                      <a:pt x="905" y="299"/>
                    </a:lnTo>
                    <a:lnTo>
                      <a:pt x="964" y="299"/>
                    </a:lnTo>
                    <a:lnTo>
                      <a:pt x="980" y="286"/>
                    </a:lnTo>
                    <a:cubicBezTo>
                      <a:pt x="989" y="280"/>
                      <a:pt x="996" y="271"/>
                      <a:pt x="996" y="269"/>
                    </a:cubicBezTo>
                    <a:cubicBezTo>
                      <a:pt x="996" y="266"/>
                      <a:pt x="986" y="249"/>
                      <a:pt x="972" y="232"/>
                    </a:cubicBezTo>
                    <a:lnTo>
                      <a:pt x="948" y="201"/>
                    </a:lnTo>
                    <a:lnTo>
                      <a:pt x="917" y="185"/>
                    </a:lnTo>
                    <a:lnTo>
                      <a:pt x="887" y="169"/>
                    </a:lnTo>
                    <a:lnTo>
                      <a:pt x="892" y="142"/>
                    </a:lnTo>
                    <a:lnTo>
                      <a:pt x="897" y="115"/>
                    </a:lnTo>
                    <a:lnTo>
                      <a:pt x="878" y="110"/>
                    </a:lnTo>
                    <a:lnTo>
                      <a:pt x="859" y="104"/>
                    </a:lnTo>
                    <a:lnTo>
                      <a:pt x="840" y="110"/>
                    </a:lnTo>
                    <a:lnTo>
                      <a:pt x="840" y="123"/>
                    </a:lnTo>
                    <a:cubicBezTo>
                      <a:pt x="840" y="130"/>
                      <a:pt x="838" y="135"/>
                      <a:pt x="836" y="135"/>
                    </a:cubicBezTo>
                    <a:cubicBezTo>
                      <a:pt x="833" y="135"/>
                      <a:pt x="823" y="131"/>
                      <a:pt x="813" y="125"/>
                    </a:cubicBezTo>
                    <a:lnTo>
                      <a:pt x="794" y="114"/>
                    </a:lnTo>
                    <a:lnTo>
                      <a:pt x="778" y="122"/>
                    </a:lnTo>
                    <a:lnTo>
                      <a:pt x="761" y="129"/>
                    </a:lnTo>
                    <a:lnTo>
                      <a:pt x="702" y="82"/>
                    </a:lnTo>
                    <a:lnTo>
                      <a:pt x="644" y="34"/>
                    </a:lnTo>
                    <a:lnTo>
                      <a:pt x="600" y="17"/>
                    </a:lnTo>
                    <a:lnTo>
                      <a:pt x="556" y="0"/>
                    </a:lnTo>
                    <a:lnTo>
                      <a:pt x="513" y="4"/>
                    </a:lnTo>
                    <a:lnTo>
                      <a:pt x="471" y="8"/>
                    </a:lnTo>
                    <a:lnTo>
                      <a:pt x="434" y="27"/>
                    </a:lnTo>
                    <a:lnTo>
                      <a:pt x="397" y="46"/>
                    </a:lnTo>
                    <a:lnTo>
                      <a:pt x="372" y="73"/>
                    </a:lnTo>
                    <a:lnTo>
                      <a:pt x="348" y="101"/>
                    </a:lnTo>
                    <a:lnTo>
                      <a:pt x="343" y="127"/>
                    </a:lnTo>
                    <a:lnTo>
                      <a:pt x="338" y="154"/>
                    </a:lnTo>
                    <a:lnTo>
                      <a:pt x="281" y="142"/>
                    </a:lnTo>
                    <a:cubicBezTo>
                      <a:pt x="250" y="135"/>
                      <a:pt x="206" y="127"/>
                      <a:pt x="184" y="125"/>
                    </a:cubicBezTo>
                    <a:lnTo>
                      <a:pt x="142" y="120"/>
                    </a:lnTo>
                    <a:lnTo>
                      <a:pt x="114" y="125"/>
                    </a:lnTo>
                    <a:lnTo>
                      <a:pt x="87" y="129"/>
                    </a:lnTo>
                    <a:lnTo>
                      <a:pt x="59" y="150"/>
                    </a:lnTo>
                    <a:lnTo>
                      <a:pt x="31" y="171"/>
                    </a:lnTo>
                    <a:lnTo>
                      <a:pt x="16" y="197"/>
                    </a:lnTo>
                    <a:lnTo>
                      <a:pt x="0" y="223"/>
                    </a:lnTo>
                    <a:lnTo>
                      <a:pt x="6" y="248"/>
                    </a:lnTo>
                    <a:cubicBezTo>
                      <a:pt x="8" y="262"/>
                      <a:pt x="16" y="281"/>
                      <a:pt x="22" y="291"/>
                    </a:cubicBezTo>
                    <a:cubicBezTo>
                      <a:pt x="28" y="301"/>
                      <a:pt x="42" y="316"/>
                      <a:pt x="54" y="326"/>
                    </a:cubicBezTo>
                    <a:cubicBezTo>
                      <a:pt x="66" y="335"/>
                      <a:pt x="91" y="349"/>
                      <a:pt x="110" y="357"/>
                    </a:cubicBezTo>
                    <a:cubicBezTo>
                      <a:pt x="129" y="365"/>
                      <a:pt x="174" y="377"/>
                      <a:pt x="208" y="384"/>
                    </a:cubicBezTo>
                    <a:lnTo>
                      <a:pt x="271" y="398"/>
                    </a:lnTo>
                    <a:lnTo>
                      <a:pt x="293" y="412"/>
                    </a:lnTo>
                    <a:lnTo>
                      <a:pt x="314" y="426"/>
                    </a:lnTo>
                    <a:lnTo>
                      <a:pt x="326" y="461"/>
                    </a:lnTo>
                    <a:cubicBezTo>
                      <a:pt x="333" y="481"/>
                      <a:pt x="340" y="496"/>
                      <a:pt x="342" y="496"/>
                    </a:cubicBezTo>
                  </a:path>
                </a:pathLst>
              </a:custGeom>
              <a:solidFill>
                <a:srgbClr val="2E2E2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 name="Freeform 35"/>
              <p:cNvSpPr>
                <a:spLocks noChangeArrowheads="1"/>
              </p:cNvSpPr>
              <p:nvPr/>
            </p:nvSpPr>
            <p:spPr bwMode="auto">
              <a:xfrm>
                <a:off x="186" y="1066"/>
                <a:ext cx="376" cy="184"/>
              </a:xfrm>
              <a:custGeom>
                <a:avLst/>
                <a:gdLst>
                  <a:gd name="T0" fmla="*/ 325 w 992"/>
                  <a:gd name="T1" fmla="*/ 443 h 485"/>
                  <a:gd name="T2" fmla="*/ 254 w 992"/>
                  <a:gd name="T3" fmla="*/ 374 h 485"/>
                  <a:gd name="T4" fmla="*/ 98 w 992"/>
                  <a:gd name="T5" fmla="*/ 330 h 485"/>
                  <a:gd name="T6" fmla="*/ 21 w 992"/>
                  <a:gd name="T7" fmla="*/ 220 h 485"/>
                  <a:gd name="T8" fmla="*/ 79 w 992"/>
                  <a:gd name="T9" fmla="*/ 157 h 485"/>
                  <a:gd name="T10" fmla="*/ 300 w 992"/>
                  <a:gd name="T11" fmla="*/ 186 h 485"/>
                  <a:gd name="T12" fmla="*/ 345 w 992"/>
                  <a:gd name="T13" fmla="*/ 257 h 485"/>
                  <a:gd name="T14" fmla="*/ 395 w 992"/>
                  <a:gd name="T15" fmla="*/ 337 h 485"/>
                  <a:gd name="T16" fmla="*/ 436 w 992"/>
                  <a:gd name="T17" fmla="*/ 392 h 485"/>
                  <a:gd name="T18" fmla="*/ 486 w 992"/>
                  <a:gd name="T19" fmla="*/ 384 h 485"/>
                  <a:gd name="T20" fmla="*/ 427 w 992"/>
                  <a:gd name="T21" fmla="*/ 349 h 485"/>
                  <a:gd name="T22" fmla="*/ 472 w 992"/>
                  <a:gd name="T23" fmla="*/ 330 h 485"/>
                  <a:gd name="T24" fmla="*/ 549 w 992"/>
                  <a:gd name="T25" fmla="*/ 346 h 485"/>
                  <a:gd name="T26" fmla="*/ 548 w 992"/>
                  <a:gd name="T27" fmla="*/ 330 h 485"/>
                  <a:gd name="T28" fmla="*/ 702 w 992"/>
                  <a:gd name="T29" fmla="*/ 407 h 485"/>
                  <a:gd name="T30" fmla="*/ 730 w 992"/>
                  <a:gd name="T31" fmla="*/ 450 h 485"/>
                  <a:gd name="T32" fmla="*/ 753 w 992"/>
                  <a:gd name="T33" fmla="*/ 451 h 485"/>
                  <a:gd name="T34" fmla="*/ 754 w 992"/>
                  <a:gd name="T35" fmla="*/ 431 h 485"/>
                  <a:gd name="T36" fmla="*/ 771 w 992"/>
                  <a:gd name="T37" fmla="*/ 414 h 485"/>
                  <a:gd name="T38" fmla="*/ 727 w 992"/>
                  <a:gd name="T39" fmla="*/ 401 h 485"/>
                  <a:gd name="T40" fmla="*/ 790 w 992"/>
                  <a:gd name="T41" fmla="*/ 378 h 485"/>
                  <a:gd name="T42" fmla="*/ 831 w 992"/>
                  <a:gd name="T43" fmla="*/ 397 h 485"/>
                  <a:gd name="T44" fmla="*/ 857 w 992"/>
                  <a:gd name="T45" fmla="*/ 391 h 485"/>
                  <a:gd name="T46" fmla="*/ 812 w 992"/>
                  <a:gd name="T47" fmla="*/ 377 h 485"/>
                  <a:gd name="T48" fmla="*/ 799 w 992"/>
                  <a:gd name="T49" fmla="*/ 336 h 485"/>
                  <a:gd name="T50" fmla="*/ 832 w 992"/>
                  <a:gd name="T51" fmla="*/ 299 h 485"/>
                  <a:gd name="T52" fmla="*/ 937 w 992"/>
                  <a:gd name="T53" fmla="*/ 291 h 485"/>
                  <a:gd name="T54" fmla="*/ 991 w 992"/>
                  <a:gd name="T55" fmla="*/ 264 h 485"/>
                  <a:gd name="T56" fmla="*/ 903 w 992"/>
                  <a:gd name="T57" fmla="*/ 179 h 485"/>
                  <a:gd name="T58" fmla="*/ 888 w 992"/>
                  <a:gd name="T59" fmla="*/ 123 h 485"/>
                  <a:gd name="T60" fmla="*/ 833 w 992"/>
                  <a:gd name="T61" fmla="*/ 116 h 485"/>
                  <a:gd name="T62" fmla="*/ 805 w 992"/>
                  <a:gd name="T63" fmla="*/ 114 h 485"/>
                  <a:gd name="T64" fmla="*/ 646 w 992"/>
                  <a:gd name="T65" fmla="*/ 38 h 485"/>
                  <a:gd name="T66" fmla="*/ 517 w 992"/>
                  <a:gd name="T67" fmla="*/ 0 h 485"/>
                  <a:gd name="T68" fmla="*/ 411 w 992"/>
                  <a:gd name="T69" fmla="*/ 28 h 485"/>
                  <a:gd name="T70" fmla="*/ 340 w 992"/>
                  <a:gd name="T71" fmla="*/ 109 h 485"/>
                  <a:gd name="T72" fmla="*/ 268 w 992"/>
                  <a:gd name="T73" fmla="*/ 136 h 485"/>
                  <a:gd name="T74" fmla="*/ 89 w 992"/>
                  <a:gd name="T75" fmla="*/ 126 h 485"/>
                  <a:gd name="T76" fmla="*/ 11 w 992"/>
                  <a:gd name="T77" fmla="*/ 189 h 485"/>
                  <a:gd name="T78" fmla="*/ 12 w 992"/>
                  <a:gd name="T79" fmla="*/ 281 h 485"/>
                  <a:gd name="T80" fmla="*/ 107 w 992"/>
                  <a:gd name="T81" fmla="*/ 352 h 485"/>
                  <a:gd name="T82" fmla="*/ 275 w 992"/>
                  <a:gd name="T83" fmla="*/ 393 h 485"/>
                  <a:gd name="T84" fmla="*/ 322 w 992"/>
                  <a:gd name="T85" fmla="*/ 456 h 485"/>
                  <a:gd name="T86" fmla="*/ 513 w 992"/>
                  <a:gd name="T87" fmla="*/ 397 h 485"/>
                  <a:gd name="T88" fmla="*/ 497 w 992"/>
                  <a:gd name="T89" fmla="*/ 397 h 485"/>
                  <a:gd name="T90" fmla="*/ 493 w 992"/>
                  <a:gd name="T91" fmla="*/ 394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2" h="485">
                    <a:moveTo>
                      <a:pt x="322" y="456"/>
                    </a:moveTo>
                    <a:cubicBezTo>
                      <a:pt x="330" y="473"/>
                      <a:pt x="336" y="484"/>
                      <a:pt x="336" y="479"/>
                    </a:cubicBezTo>
                    <a:cubicBezTo>
                      <a:pt x="336" y="475"/>
                      <a:pt x="331" y="459"/>
                      <a:pt x="325" y="443"/>
                    </a:cubicBezTo>
                    <a:lnTo>
                      <a:pt x="313" y="414"/>
                    </a:lnTo>
                    <a:lnTo>
                      <a:pt x="296" y="399"/>
                    </a:lnTo>
                    <a:cubicBezTo>
                      <a:pt x="287" y="391"/>
                      <a:pt x="268" y="380"/>
                      <a:pt x="254" y="374"/>
                    </a:cubicBezTo>
                    <a:cubicBezTo>
                      <a:pt x="240" y="368"/>
                      <a:pt x="207" y="360"/>
                      <a:pt x="182" y="356"/>
                    </a:cubicBezTo>
                    <a:lnTo>
                      <a:pt x="137" y="349"/>
                    </a:lnTo>
                    <a:lnTo>
                      <a:pt x="98" y="330"/>
                    </a:lnTo>
                    <a:lnTo>
                      <a:pt x="58" y="311"/>
                    </a:lnTo>
                    <a:lnTo>
                      <a:pt x="21" y="268"/>
                    </a:lnTo>
                    <a:lnTo>
                      <a:pt x="21" y="220"/>
                    </a:lnTo>
                    <a:lnTo>
                      <a:pt x="37" y="192"/>
                    </a:lnTo>
                    <a:lnTo>
                      <a:pt x="54" y="164"/>
                    </a:lnTo>
                    <a:lnTo>
                      <a:pt x="79" y="157"/>
                    </a:lnTo>
                    <a:cubicBezTo>
                      <a:pt x="93" y="153"/>
                      <a:pt x="114" y="149"/>
                      <a:pt x="127" y="149"/>
                    </a:cubicBezTo>
                    <a:cubicBezTo>
                      <a:pt x="140" y="149"/>
                      <a:pt x="177" y="155"/>
                      <a:pt x="210" y="163"/>
                    </a:cubicBezTo>
                    <a:cubicBezTo>
                      <a:pt x="244" y="170"/>
                      <a:pt x="284" y="181"/>
                      <a:pt x="300" y="186"/>
                    </a:cubicBezTo>
                    <a:lnTo>
                      <a:pt x="329" y="196"/>
                    </a:lnTo>
                    <a:lnTo>
                      <a:pt x="329" y="241"/>
                    </a:lnTo>
                    <a:lnTo>
                      <a:pt x="345" y="257"/>
                    </a:lnTo>
                    <a:cubicBezTo>
                      <a:pt x="354" y="266"/>
                      <a:pt x="370" y="285"/>
                      <a:pt x="380" y="299"/>
                    </a:cubicBezTo>
                    <a:lnTo>
                      <a:pt x="400" y="325"/>
                    </a:lnTo>
                    <a:lnTo>
                      <a:pt x="395" y="337"/>
                    </a:lnTo>
                    <a:lnTo>
                      <a:pt x="390" y="350"/>
                    </a:lnTo>
                    <a:lnTo>
                      <a:pt x="412" y="372"/>
                    </a:lnTo>
                    <a:cubicBezTo>
                      <a:pt x="423" y="384"/>
                      <a:pt x="434" y="393"/>
                      <a:pt x="436" y="392"/>
                    </a:cubicBezTo>
                    <a:cubicBezTo>
                      <a:pt x="437" y="392"/>
                      <a:pt x="449" y="394"/>
                      <a:pt x="462" y="397"/>
                    </a:cubicBezTo>
                    <a:lnTo>
                      <a:pt x="486" y="403"/>
                    </a:lnTo>
                    <a:lnTo>
                      <a:pt x="486" y="384"/>
                    </a:lnTo>
                    <a:lnTo>
                      <a:pt x="465" y="384"/>
                    </a:lnTo>
                    <a:lnTo>
                      <a:pt x="446" y="366"/>
                    </a:lnTo>
                    <a:lnTo>
                      <a:pt x="427" y="349"/>
                    </a:lnTo>
                    <a:lnTo>
                      <a:pt x="442" y="340"/>
                    </a:lnTo>
                    <a:lnTo>
                      <a:pt x="457" y="330"/>
                    </a:lnTo>
                    <a:lnTo>
                      <a:pt x="472" y="330"/>
                    </a:lnTo>
                    <a:cubicBezTo>
                      <a:pt x="479" y="330"/>
                      <a:pt x="499" y="335"/>
                      <a:pt x="514" y="340"/>
                    </a:cubicBezTo>
                    <a:lnTo>
                      <a:pt x="542" y="350"/>
                    </a:lnTo>
                    <a:lnTo>
                      <a:pt x="549" y="346"/>
                    </a:lnTo>
                    <a:lnTo>
                      <a:pt x="557" y="342"/>
                    </a:lnTo>
                    <a:lnTo>
                      <a:pt x="552" y="336"/>
                    </a:lnTo>
                    <a:lnTo>
                      <a:pt x="548" y="330"/>
                    </a:lnTo>
                    <a:lnTo>
                      <a:pt x="616" y="330"/>
                    </a:lnTo>
                    <a:lnTo>
                      <a:pt x="659" y="368"/>
                    </a:lnTo>
                    <a:lnTo>
                      <a:pt x="702" y="407"/>
                    </a:lnTo>
                    <a:lnTo>
                      <a:pt x="712" y="429"/>
                    </a:lnTo>
                    <a:lnTo>
                      <a:pt x="723" y="450"/>
                    </a:lnTo>
                    <a:lnTo>
                      <a:pt x="730" y="450"/>
                    </a:lnTo>
                    <a:cubicBezTo>
                      <a:pt x="734" y="450"/>
                      <a:pt x="737" y="447"/>
                      <a:pt x="737" y="443"/>
                    </a:cubicBezTo>
                    <a:lnTo>
                      <a:pt x="737" y="435"/>
                    </a:lnTo>
                    <a:lnTo>
                      <a:pt x="753" y="451"/>
                    </a:lnTo>
                    <a:lnTo>
                      <a:pt x="769" y="467"/>
                    </a:lnTo>
                    <a:lnTo>
                      <a:pt x="764" y="454"/>
                    </a:lnTo>
                    <a:cubicBezTo>
                      <a:pt x="761" y="446"/>
                      <a:pt x="757" y="436"/>
                      <a:pt x="754" y="431"/>
                    </a:cubicBezTo>
                    <a:lnTo>
                      <a:pt x="750" y="421"/>
                    </a:lnTo>
                    <a:lnTo>
                      <a:pt x="777" y="430"/>
                    </a:lnTo>
                    <a:lnTo>
                      <a:pt x="771" y="414"/>
                    </a:lnTo>
                    <a:lnTo>
                      <a:pt x="748" y="410"/>
                    </a:lnTo>
                    <a:lnTo>
                      <a:pt x="726" y="407"/>
                    </a:lnTo>
                    <a:lnTo>
                      <a:pt x="727" y="401"/>
                    </a:lnTo>
                    <a:lnTo>
                      <a:pt x="728" y="394"/>
                    </a:lnTo>
                    <a:lnTo>
                      <a:pt x="759" y="386"/>
                    </a:lnTo>
                    <a:lnTo>
                      <a:pt x="790" y="378"/>
                    </a:lnTo>
                    <a:lnTo>
                      <a:pt x="795" y="388"/>
                    </a:lnTo>
                    <a:lnTo>
                      <a:pt x="799" y="397"/>
                    </a:lnTo>
                    <a:lnTo>
                      <a:pt x="831" y="397"/>
                    </a:lnTo>
                    <a:lnTo>
                      <a:pt x="831" y="413"/>
                    </a:lnTo>
                    <a:lnTo>
                      <a:pt x="844" y="402"/>
                    </a:lnTo>
                    <a:lnTo>
                      <a:pt x="857" y="391"/>
                    </a:lnTo>
                    <a:lnTo>
                      <a:pt x="836" y="370"/>
                    </a:lnTo>
                    <a:lnTo>
                      <a:pt x="824" y="373"/>
                    </a:lnTo>
                    <a:lnTo>
                      <a:pt x="812" y="377"/>
                    </a:lnTo>
                    <a:lnTo>
                      <a:pt x="823" y="368"/>
                    </a:lnTo>
                    <a:lnTo>
                      <a:pt x="811" y="352"/>
                    </a:lnTo>
                    <a:lnTo>
                      <a:pt x="799" y="336"/>
                    </a:lnTo>
                    <a:lnTo>
                      <a:pt x="803" y="323"/>
                    </a:lnTo>
                    <a:lnTo>
                      <a:pt x="808" y="310"/>
                    </a:lnTo>
                    <a:lnTo>
                      <a:pt x="832" y="299"/>
                    </a:lnTo>
                    <a:lnTo>
                      <a:pt x="856" y="289"/>
                    </a:lnTo>
                    <a:lnTo>
                      <a:pt x="888" y="290"/>
                    </a:lnTo>
                    <a:cubicBezTo>
                      <a:pt x="906" y="291"/>
                      <a:pt x="928" y="291"/>
                      <a:pt x="937" y="291"/>
                    </a:cubicBezTo>
                    <a:lnTo>
                      <a:pt x="952" y="290"/>
                    </a:lnTo>
                    <a:lnTo>
                      <a:pt x="972" y="277"/>
                    </a:lnTo>
                    <a:lnTo>
                      <a:pt x="991" y="264"/>
                    </a:lnTo>
                    <a:lnTo>
                      <a:pt x="964" y="230"/>
                    </a:lnTo>
                    <a:lnTo>
                      <a:pt x="937" y="196"/>
                    </a:lnTo>
                    <a:lnTo>
                      <a:pt x="903" y="179"/>
                    </a:lnTo>
                    <a:cubicBezTo>
                      <a:pt x="885" y="170"/>
                      <a:pt x="870" y="161"/>
                      <a:pt x="870" y="159"/>
                    </a:cubicBezTo>
                    <a:cubicBezTo>
                      <a:pt x="870" y="158"/>
                      <a:pt x="874" y="149"/>
                      <a:pt x="879" y="140"/>
                    </a:cubicBezTo>
                    <a:lnTo>
                      <a:pt x="888" y="123"/>
                    </a:lnTo>
                    <a:lnTo>
                      <a:pt x="868" y="103"/>
                    </a:lnTo>
                    <a:lnTo>
                      <a:pt x="837" y="103"/>
                    </a:lnTo>
                    <a:lnTo>
                      <a:pt x="833" y="116"/>
                    </a:lnTo>
                    <a:cubicBezTo>
                      <a:pt x="831" y="123"/>
                      <a:pt x="826" y="129"/>
                      <a:pt x="822" y="129"/>
                    </a:cubicBezTo>
                    <a:cubicBezTo>
                      <a:pt x="819" y="129"/>
                      <a:pt x="814" y="126"/>
                      <a:pt x="810" y="122"/>
                    </a:cubicBezTo>
                    <a:lnTo>
                      <a:pt x="805" y="114"/>
                    </a:lnTo>
                    <a:lnTo>
                      <a:pt x="749" y="122"/>
                    </a:lnTo>
                    <a:lnTo>
                      <a:pt x="698" y="80"/>
                    </a:lnTo>
                    <a:lnTo>
                      <a:pt x="646" y="38"/>
                    </a:lnTo>
                    <a:lnTo>
                      <a:pt x="603" y="19"/>
                    </a:lnTo>
                    <a:lnTo>
                      <a:pt x="560" y="0"/>
                    </a:lnTo>
                    <a:lnTo>
                      <a:pt x="517" y="0"/>
                    </a:lnTo>
                    <a:lnTo>
                      <a:pt x="474" y="0"/>
                    </a:lnTo>
                    <a:lnTo>
                      <a:pt x="443" y="14"/>
                    </a:lnTo>
                    <a:lnTo>
                      <a:pt x="411" y="28"/>
                    </a:lnTo>
                    <a:lnTo>
                      <a:pt x="378" y="56"/>
                    </a:lnTo>
                    <a:lnTo>
                      <a:pt x="344" y="85"/>
                    </a:lnTo>
                    <a:lnTo>
                      <a:pt x="340" y="109"/>
                    </a:lnTo>
                    <a:cubicBezTo>
                      <a:pt x="337" y="123"/>
                      <a:pt x="333" y="137"/>
                      <a:pt x="330" y="141"/>
                    </a:cubicBezTo>
                    <a:lnTo>
                      <a:pt x="325" y="149"/>
                    </a:lnTo>
                    <a:lnTo>
                      <a:pt x="268" y="136"/>
                    </a:lnTo>
                    <a:cubicBezTo>
                      <a:pt x="237" y="130"/>
                      <a:pt x="191" y="122"/>
                      <a:pt x="165" y="119"/>
                    </a:cubicBezTo>
                    <a:lnTo>
                      <a:pt x="120" y="115"/>
                    </a:lnTo>
                    <a:lnTo>
                      <a:pt x="89" y="126"/>
                    </a:lnTo>
                    <a:cubicBezTo>
                      <a:pt x="72" y="132"/>
                      <a:pt x="50" y="143"/>
                      <a:pt x="40" y="151"/>
                    </a:cubicBezTo>
                    <a:lnTo>
                      <a:pt x="22" y="166"/>
                    </a:lnTo>
                    <a:lnTo>
                      <a:pt x="11" y="189"/>
                    </a:lnTo>
                    <a:lnTo>
                      <a:pt x="0" y="212"/>
                    </a:lnTo>
                    <a:lnTo>
                      <a:pt x="0" y="258"/>
                    </a:lnTo>
                    <a:lnTo>
                      <a:pt x="12" y="281"/>
                    </a:lnTo>
                    <a:lnTo>
                      <a:pt x="25" y="303"/>
                    </a:lnTo>
                    <a:lnTo>
                      <a:pt x="54" y="323"/>
                    </a:lnTo>
                    <a:cubicBezTo>
                      <a:pt x="69" y="333"/>
                      <a:pt x="93" y="346"/>
                      <a:pt x="107" y="352"/>
                    </a:cubicBezTo>
                    <a:cubicBezTo>
                      <a:pt x="120" y="358"/>
                      <a:pt x="148" y="366"/>
                      <a:pt x="169" y="370"/>
                    </a:cubicBezTo>
                    <a:cubicBezTo>
                      <a:pt x="190" y="374"/>
                      <a:pt x="223" y="381"/>
                      <a:pt x="241" y="385"/>
                    </a:cubicBezTo>
                    <a:lnTo>
                      <a:pt x="275" y="393"/>
                    </a:lnTo>
                    <a:lnTo>
                      <a:pt x="292" y="409"/>
                    </a:lnTo>
                    <a:lnTo>
                      <a:pt x="309" y="425"/>
                    </a:lnTo>
                    <a:lnTo>
                      <a:pt x="322" y="456"/>
                    </a:lnTo>
                    <a:close/>
                    <a:moveTo>
                      <a:pt x="513" y="403"/>
                    </a:moveTo>
                    <a:cubicBezTo>
                      <a:pt x="515" y="403"/>
                      <a:pt x="517" y="402"/>
                      <a:pt x="517" y="400"/>
                    </a:cubicBezTo>
                    <a:cubicBezTo>
                      <a:pt x="517" y="398"/>
                      <a:pt x="515" y="397"/>
                      <a:pt x="513" y="397"/>
                    </a:cubicBezTo>
                    <a:cubicBezTo>
                      <a:pt x="511" y="397"/>
                      <a:pt x="509" y="398"/>
                      <a:pt x="509" y="400"/>
                    </a:cubicBezTo>
                    <a:cubicBezTo>
                      <a:pt x="509" y="402"/>
                      <a:pt x="511" y="403"/>
                      <a:pt x="513" y="403"/>
                    </a:cubicBezTo>
                    <a:close/>
                    <a:moveTo>
                      <a:pt x="497" y="397"/>
                    </a:moveTo>
                    <a:cubicBezTo>
                      <a:pt x="499" y="397"/>
                      <a:pt x="501" y="395"/>
                      <a:pt x="501" y="394"/>
                    </a:cubicBezTo>
                    <a:cubicBezTo>
                      <a:pt x="501" y="392"/>
                      <a:pt x="499" y="390"/>
                      <a:pt x="497" y="390"/>
                    </a:cubicBezTo>
                    <a:cubicBezTo>
                      <a:pt x="495" y="390"/>
                      <a:pt x="493" y="392"/>
                      <a:pt x="493" y="394"/>
                    </a:cubicBezTo>
                    <a:cubicBezTo>
                      <a:pt x="493" y="395"/>
                      <a:pt x="495" y="397"/>
                      <a:pt x="497" y="397"/>
                    </a:cubicBezTo>
                    <a:close/>
                  </a:path>
                </a:pathLst>
              </a:custGeom>
              <a:solidFill>
                <a:srgbClr val="01010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40" name="Group 37"/>
            <p:cNvGrpSpPr>
              <a:grpSpLocks/>
            </p:cNvGrpSpPr>
            <p:nvPr/>
          </p:nvGrpSpPr>
          <p:grpSpPr bwMode="auto">
            <a:xfrm>
              <a:off x="2270455" y="1690689"/>
              <a:ext cx="510474" cy="694150"/>
              <a:chOff x="835" y="788"/>
              <a:chExt cx="214" cy="291"/>
            </a:xfrm>
          </p:grpSpPr>
          <p:sp>
            <p:nvSpPr>
              <p:cNvPr id="59" name="Freeform 38"/>
              <p:cNvSpPr>
                <a:spLocks noChangeArrowheads="1"/>
              </p:cNvSpPr>
              <p:nvPr/>
            </p:nvSpPr>
            <p:spPr bwMode="auto">
              <a:xfrm>
                <a:off x="835" y="788"/>
                <a:ext cx="214" cy="291"/>
              </a:xfrm>
              <a:custGeom>
                <a:avLst/>
                <a:gdLst>
                  <a:gd name="G0" fmla="+- 1 0 0"/>
                  <a:gd name="G1" fmla="*/ 1 39693 55456"/>
                  <a:gd name="G2" fmla="*/ 1 35987 55552"/>
                  <a:gd name="G3" fmla="*/ G2 1 180"/>
                  <a:gd name="G4" fmla="*/ G1 1 G3"/>
                  <a:gd name="G5" fmla="+- 1 0 0"/>
                  <a:gd name="G6" fmla="+- 1 0 0"/>
                  <a:gd name="G7" fmla="+- 1 0 0"/>
                  <a:gd name="G8" fmla="+- 1 0 0"/>
                  <a:gd name="G9" fmla="*/ 1 25611 45568"/>
                  <a:gd name="G10" fmla="*/ 1 35987 55552"/>
                  <a:gd name="G11" fmla="*/ G10 1 180"/>
                  <a:gd name="G12" fmla="*/ G9 1 G11"/>
                  <a:gd name="G13" fmla="+- 1 0 0"/>
                  <a:gd name="G14" fmla="+- 1 0 0"/>
                  <a:gd name="G15" fmla="+- 1 0 0"/>
                  <a:gd name="G16" fmla="+- 1 0 0"/>
                  <a:gd name="G17" fmla="+- 340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T0" fmla="*/ 8 256 1"/>
                  <a:gd name="T1" fmla="*/ 0 256 1"/>
                  <a:gd name="G30" fmla="+- 0 T0 T1"/>
                  <a:gd name="G31" fmla="cos 753 G30"/>
                  <a:gd name="G32" fmla="+- 755 0 0"/>
                  <a:gd name="G33" fmla="+- 0 0 0"/>
                  <a:gd name="G34" fmla="+- 2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24577 2"/>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84 0 0"/>
                  <a:gd name="G84" fmla="+- 0 0 0"/>
                  <a:gd name="G85" fmla="+- 169 0 0"/>
                  <a:gd name="G86" fmla="+- 148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1 0 0"/>
                  <a:gd name="G105" fmla="+- 1 0 0"/>
                  <a:gd name="T2" fmla="*/ 443 w 570"/>
                  <a:gd name="T3" fmla="*/ 3 h 758"/>
                  <a:gd name="T4" fmla="*/ 548 w 570"/>
                  <a:gd name="T5" fmla="*/ 55 h 758"/>
                  <a:gd name="T6" fmla="*/ 566 w 570"/>
                  <a:gd name="T7" fmla="*/ 84 h 758"/>
                  <a:gd name="T8" fmla="*/ 568 w 570"/>
                  <a:gd name="T9" fmla="*/ 101 h 758"/>
                  <a:gd name="T10" fmla="*/ 520 w 570"/>
                  <a:gd name="T11" fmla="*/ 108 h 758"/>
                  <a:gd name="T12" fmla="*/ 511 w 570"/>
                  <a:gd name="T13" fmla="*/ 106 h 758"/>
                  <a:gd name="T14" fmla="*/ 500 w 570"/>
                  <a:gd name="T15" fmla="*/ 119 h 758"/>
                  <a:gd name="T16" fmla="*/ 497 w 570"/>
                  <a:gd name="T17" fmla="*/ 143 h 758"/>
                  <a:gd name="T18" fmla="*/ 504 w 570"/>
                  <a:gd name="T19" fmla="*/ 190 h 758"/>
                  <a:gd name="T20" fmla="*/ 471 w 570"/>
                  <a:gd name="T21" fmla="*/ 192 h 758"/>
                  <a:gd name="T22" fmla="*/ 464 w 570"/>
                  <a:gd name="T23" fmla="*/ 191 h 758"/>
                  <a:gd name="T24" fmla="*/ 327 w 570"/>
                  <a:gd name="T25" fmla="*/ 384 h 758"/>
                  <a:gd name="T26" fmla="*/ 186 w 570"/>
                  <a:gd name="T27" fmla="*/ 580 h 758"/>
                  <a:gd name="T28" fmla="*/ 147 w 570"/>
                  <a:gd name="T29" fmla="*/ 587 h 758"/>
                  <a:gd name="T30" fmla="*/ 139 w 570"/>
                  <a:gd name="T31" fmla="*/ 587 h 758"/>
                  <a:gd name="T32" fmla="*/ 75 w 570"/>
                  <a:gd name="T33" fmla="*/ 670 h 758"/>
                  <a:gd name="T34" fmla="*/ 10 w 570"/>
                  <a:gd name="T35" fmla="*/ 753 h 758"/>
                  <a:gd name="T36" fmla="*/ 3 w 570"/>
                  <a:gd name="T37" fmla="*/ 756 h 758"/>
                  <a:gd name="T38" fmla="*/ 0 w 570"/>
                  <a:gd name="T39" fmla="*/ 756 h 758"/>
                  <a:gd name="T40" fmla="*/ 61 w 570"/>
                  <a:gd name="T41" fmla="*/ 666 h 758"/>
                  <a:gd name="T42" fmla="*/ 121 w 570"/>
                  <a:gd name="T43" fmla="*/ 576 h 758"/>
                  <a:gd name="T44" fmla="*/ 115 w 570"/>
                  <a:gd name="T45" fmla="*/ 569 h 758"/>
                  <a:gd name="T46" fmla="*/ 101 w 570"/>
                  <a:gd name="T47" fmla="*/ 544 h 758"/>
                  <a:gd name="T48" fmla="*/ 106 w 570"/>
                  <a:gd name="T49" fmla="*/ 519 h 758"/>
                  <a:gd name="T50" fmla="*/ 243 w 570"/>
                  <a:gd name="T51" fmla="*/ 324 h 758"/>
                  <a:gd name="T52" fmla="*/ 377 w 570"/>
                  <a:gd name="T53" fmla="*/ 134 h 758"/>
                  <a:gd name="T54" fmla="*/ 374 w 570"/>
                  <a:gd name="T55" fmla="*/ 125 h 758"/>
                  <a:gd name="T56" fmla="*/ 365 w 570"/>
                  <a:gd name="T57" fmla="*/ 97 h 758"/>
                  <a:gd name="T58" fmla="*/ 409 w 570"/>
                  <a:gd name="T59" fmla="*/ 86 h 758"/>
                  <a:gd name="T60" fmla="*/ 420 w 570"/>
                  <a:gd name="T61" fmla="*/ 89 h 758"/>
                  <a:gd name="T62" fmla="*/ 429 w 570"/>
                  <a:gd name="T63" fmla="*/ 74 h 758"/>
                  <a:gd name="T64" fmla="*/ 438 w 570"/>
                  <a:gd name="T65" fmla="*/ 57 h 758"/>
                  <a:gd name="T66" fmla="*/ 433 w 570"/>
                  <a:gd name="T67" fmla="*/ 48 h 758"/>
                  <a:gd name="T68" fmla="*/ 424 w 570"/>
                  <a:gd name="T69" fmla="*/ 11 h 758"/>
                  <a:gd name="T70" fmla="*/ 443 w 570"/>
                  <a:gd name="T71" fmla="*/ 3 h 758"/>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758">
                    <a:moveTo>
                      <a:pt x="443" y="3"/>
                    </a:moveTo>
                    <a:cubicBezTo>
                      <a:pt x="471" y="0"/>
                      <a:pt x="520" y="25"/>
                      <a:pt x="548" y="55"/>
                    </a:cubicBezTo>
                    <a:cubicBezTo>
                      <a:pt x="555" y="64"/>
                      <a:pt x="564" y="76"/>
                      <a:pt x="566" y="84"/>
                    </a:cubicBezTo>
                    <a:cubicBezTo>
                      <a:pt x="568" y="89"/>
                      <a:pt x="569" y="97"/>
                      <a:pt x="568" y="101"/>
                    </a:cubicBezTo>
                    <a:cubicBezTo>
                      <a:pt x="563" y="113"/>
                      <a:pt x="544" y="116"/>
                      <a:pt x="520" y="108"/>
                    </a:cubicBezTo>
                    <a:cubicBezTo>
                      <a:pt x="516" y="107"/>
                      <a:pt x="511" y="106"/>
                      <a:pt x="511" y="106"/>
                    </a:cubicBezTo>
                    <a:cubicBezTo>
                      <a:pt x="511" y="106"/>
                      <a:pt x="506" y="112"/>
                      <a:pt x="500" y="119"/>
                    </a:cubicBezTo>
                    <a:cubicBezTo>
                      <a:pt x="487" y="133"/>
                      <a:pt x="487" y="132"/>
                      <a:pt x="497" y="143"/>
                    </a:cubicBezTo>
                    <a:cubicBezTo>
                      <a:pt x="514" y="163"/>
                      <a:pt x="517" y="183"/>
                      <a:pt x="504" y="190"/>
                    </a:cubicBezTo>
                    <a:cubicBezTo>
                      <a:pt x="497" y="194"/>
                      <a:pt x="484" y="195"/>
                      <a:pt x="471" y="192"/>
                    </a:cubicBezTo>
                    <a:cubicBezTo>
                      <a:pt x="468" y="191"/>
                      <a:pt x="465" y="190"/>
                      <a:pt x="464" y="191"/>
                    </a:cubicBezTo>
                    <a:cubicBezTo>
                      <a:pt x="464" y="191"/>
                      <a:pt x="402" y="278"/>
                      <a:pt x="327" y="384"/>
                    </a:cubicBezTo>
                    <a:cubicBezTo>
                      <a:pt x="251" y="490"/>
                      <a:pt x="188" y="578"/>
                      <a:pt x="186" y="580"/>
                    </a:cubicBezTo>
                    <a:cubicBezTo>
                      <a:pt x="177" y="587"/>
                      <a:pt x="162" y="590"/>
                      <a:pt x="147" y="587"/>
                    </a:cubicBezTo>
                    <a:cubicBezTo>
                      <a:pt x="144" y="586"/>
                      <a:pt x="140" y="586"/>
                      <a:pt x="139" y="587"/>
                    </a:cubicBezTo>
                    <a:cubicBezTo>
                      <a:pt x="138" y="588"/>
                      <a:pt x="109" y="625"/>
                      <a:pt x="75" y="670"/>
                    </a:cubicBezTo>
                    <a:cubicBezTo>
                      <a:pt x="30" y="729"/>
                      <a:pt x="12" y="752"/>
                      <a:pt x="10" y="753"/>
                    </a:cubicBezTo>
                    <a:cubicBezTo>
                      <a:pt x="8" y="753"/>
                      <a:pt x="5" y="755"/>
                      <a:pt x="3" y="756"/>
                    </a:cubicBezTo>
                    <a:cubicBezTo>
                      <a:pt x="1" y="757"/>
                      <a:pt x="0" y="757"/>
                      <a:pt x="0" y="756"/>
                    </a:cubicBezTo>
                    <a:cubicBezTo>
                      <a:pt x="1" y="755"/>
                      <a:pt x="28" y="715"/>
                      <a:pt x="61" y="666"/>
                    </a:cubicBezTo>
                    <a:cubicBezTo>
                      <a:pt x="94" y="617"/>
                      <a:pt x="121" y="577"/>
                      <a:pt x="121" y="576"/>
                    </a:cubicBezTo>
                    <a:cubicBezTo>
                      <a:pt x="121" y="575"/>
                      <a:pt x="118" y="572"/>
                      <a:pt x="115" y="569"/>
                    </a:cubicBezTo>
                    <a:cubicBezTo>
                      <a:pt x="107" y="560"/>
                      <a:pt x="103" y="552"/>
                      <a:pt x="101" y="544"/>
                    </a:cubicBezTo>
                    <a:cubicBezTo>
                      <a:pt x="100" y="534"/>
                      <a:pt x="101" y="529"/>
                      <a:pt x="106" y="519"/>
                    </a:cubicBezTo>
                    <a:cubicBezTo>
                      <a:pt x="108" y="515"/>
                      <a:pt x="170" y="427"/>
                      <a:pt x="243" y="324"/>
                    </a:cubicBezTo>
                    <a:cubicBezTo>
                      <a:pt x="316" y="220"/>
                      <a:pt x="377" y="135"/>
                      <a:pt x="377" y="134"/>
                    </a:cubicBezTo>
                    <a:cubicBezTo>
                      <a:pt x="378" y="132"/>
                      <a:pt x="377" y="130"/>
                      <a:pt x="374" y="125"/>
                    </a:cubicBezTo>
                    <a:cubicBezTo>
                      <a:pt x="368" y="117"/>
                      <a:pt x="364" y="104"/>
                      <a:pt x="365" y="97"/>
                    </a:cubicBezTo>
                    <a:cubicBezTo>
                      <a:pt x="368" y="84"/>
                      <a:pt x="385" y="80"/>
                      <a:pt x="409" y="86"/>
                    </a:cubicBezTo>
                    <a:lnTo>
                      <a:pt x="420" y="89"/>
                    </a:lnTo>
                    <a:lnTo>
                      <a:pt x="429" y="74"/>
                    </a:lnTo>
                    <a:cubicBezTo>
                      <a:pt x="434" y="65"/>
                      <a:pt x="438" y="58"/>
                      <a:pt x="438" y="57"/>
                    </a:cubicBezTo>
                    <a:cubicBezTo>
                      <a:pt x="438" y="56"/>
                      <a:pt x="436" y="52"/>
                      <a:pt x="433" y="48"/>
                    </a:cubicBezTo>
                    <a:cubicBezTo>
                      <a:pt x="422" y="33"/>
                      <a:pt x="419" y="19"/>
                      <a:pt x="424" y="11"/>
                    </a:cubicBezTo>
                    <a:cubicBezTo>
                      <a:pt x="427" y="7"/>
                      <a:pt x="435" y="3"/>
                      <a:pt x="443" y="3"/>
                    </a:cubicBezTo>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0" name="Freeform 39"/>
              <p:cNvSpPr>
                <a:spLocks noChangeArrowheads="1"/>
              </p:cNvSpPr>
              <p:nvPr/>
            </p:nvSpPr>
            <p:spPr bwMode="auto">
              <a:xfrm>
                <a:off x="835" y="789"/>
                <a:ext cx="214" cy="28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522 0 0"/>
                  <a:gd name="G16" fmla="+- 103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0 0 0"/>
                  <a:gd name="G37" fmla="*/ 1 54239 35328"/>
                  <a:gd name="T0" fmla="*/ 5 256 1"/>
                  <a:gd name="T1" fmla="*/ 0 256 1"/>
                  <a:gd name="G38" fmla="+- 0 T0 T1"/>
                  <a:gd name="G39" fmla="sin 750 G38"/>
                  <a:gd name="G40" fmla="+- 376 0 0"/>
                  <a:gd name="G41" fmla="*/ 1 46283 55552"/>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24577 2"/>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63 0 0"/>
                  <a:gd name="G101" fmla="*/ 1 167 2"/>
                  <a:gd name="G102" fmla="+- 0 0 0"/>
                  <a:gd name="G103" fmla="+- 168 0 0"/>
                  <a:gd name="G104" fmla="+- 1 0 0"/>
                  <a:gd name="G105" fmla="+- 1 0 0"/>
                  <a:gd name="G106" fmla="+- 1 0 0"/>
                  <a:gd name="G107" fmla="+- 1 0 0"/>
                  <a:gd name="G108" fmla="+- 1 0 0"/>
                  <a:gd name="G109" fmla="+- 1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T2" fmla="*/ 437 w 569"/>
                  <a:gd name="T3" fmla="*/ 0 h 753"/>
                  <a:gd name="T4" fmla="*/ 441 w 569"/>
                  <a:gd name="T5" fmla="*/ 0 h 753"/>
                  <a:gd name="T6" fmla="*/ 450 w 569"/>
                  <a:gd name="T7" fmla="*/ 2 h 753"/>
                  <a:gd name="T8" fmla="*/ 490 w 569"/>
                  <a:gd name="T9" fmla="*/ 14 h 753"/>
                  <a:gd name="T10" fmla="*/ 536 w 569"/>
                  <a:gd name="T11" fmla="*/ 44 h 753"/>
                  <a:gd name="T12" fmla="*/ 557 w 569"/>
                  <a:gd name="T13" fmla="*/ 69 h 753"/>
                  <a:gd name="T14" fmla="*/ 559 w 569"/>
                  <a:gd name="T15" fmla="*/ 70 h 753"/>
                  <a:gd name="T16" fmla="*/ 562 w 569"/>
                  <a:gd name="T17" fmla="*/ 75 h 753"/>
                  <a:gd name="T18" fmla="*/ 566 w 569"/>
                  <a:gd name="T19" fmla="*/ 90 h 753"/>
                  <a:gd name="T20" fmla="*/ 565 w 569"/>
                  <a:gd name="T21" fmla="*/ 94 h 753"/>
                  <a:gd name="T22" fmla="*/ 526 w 569"/>
                  <a:gd name="T23" fmla="*/ 105 h 753"/>
                  <a:gd name="T24" fmla="*/ 513 w 569"/>
                  <a:gd name="T25" fmla="*/ 102 h 753"/>
                  <a:gd name="T26" fmla="*/ 509 w 569"/>
                  <a:gd name="T27" fmla="*/ 101 h 753"/>
                  <a:gd name="T28" fmla="*/ 497 w 569"/>
                  <a:gd name="T29" fmla="*/ 114 h 753"/>
                  <a:gd name="T30" fmla="*/ 485 w 569"/>
                  <a:gd name="T31" fmla="*/ 129 h 753"/>
                  <a:gd name="T32" fmla="*/ 494 w 569"/>
                  <a:gd name="T33" fmla="*/ 141 h 753"/>
                  <a:gd name="T34" fmla="*/ 506 w 569"/>
                  <a:gd name="T35" fmla="*/ 160 h 753"/>
                  <a:gd name="T36" fmla="*/ 505 w 569"/>
                  <a:gd name="T37" fmla="*/ 183 h 753"/>
                  <a:gd name="T38" fmla="*/ 470 w 569"/>
                  <a:gd name="T39" fmla="*/ 187 h 753"/>
                  <a:gd name="T40" fmla="*/ 463 w 569"/>
                  <a:gd name="T41" fmla="*/ 186 h 753"/>
                  <a:gd name="T42" fmla="*/ 325 w 569"/>
                  <a:gd name="T43" fmla="*/ 378 h 753"/>
                  <a:gd name="T44" fmla="*/ 185 w 569"/>
                  <a:gd name="T45" fmla="*/ 574 h 753"/>
                  <a:gd name="T46" fmla="*/ 146 w 569"/>
                  <a:gd name="T47" fmla="*/ 582 h 753"/>
                  <a:gd name="T48" fmla="*/ 137 w 569"/>
                  <a:gd name="T49" fmla="*/ 582 h 753"/>
                  <a:gd name="T50" fmla="*/ 85 w 569"/>
                  <a:gd name="T51" fmla="*/ 650 h 753"/>
                  <a:gd name="T52" fmla="*/ 22 w 569"/>
                  <a:gd name="T53" fmla="*/ 732 h 753"/>
                  <a:gd name="T54" fmla="*/ 11 w 569"/>
                  <a:gd name="T55" fmla="*/ 748 h 753"/>
                  <a:gd name="T56" fmla="*/ 5 w 569"/>
                  <a:gd name="T57" fmla="*/ 751 h 753"/>
                  <a:gd name="T58" fmla="*/ 1 w 569"/>
                  <a:gd name="T59" fmla="*/ 751 h 753"/>
                  <a:gd name="T60" fmla="*/ 122 w 569"/>
                  <a:gd name="T61" fmla="*/ 572 h 753"/>
                  <a:gd name="T62" fmla="*/ 117 w 569"/>
                  <a:gd name="T63" fmla="*/ 565 h 753"/>
                  <a:gd name="T64" fmla="*/ 106 w 569"/>
                  <a:gd name="T65" fmla="*/ 519 h 753"/>
                  <a:gd name="T66" fmla="*/ 243 w 569"/>
                  <a:gd name="T67" fmla="*/ 323 h 753"/>
                  <a:gd name="T68" fmla="*/ 379 w 569"/>
                  <a:gd name="T69" fmla="*/ 131 h 753"/>
                  <a:gd name="T70" fmla="*/ 376 w 569"/>
                  <a:gd name="T71" fmla="*/ 123 h 753"/>
                  <a:gd name="T72" fmla="*/ 366 w 569"/>
                  <a:gd name="T73" fmla="*/ 97 h 753"/>
                  <a:gd name="T74" fmla="*/ 377 w 569"/>
                  <a:gd name="T75" fmla="*/ 85 h 753"/>
                  <a:gd name="T76" fmla="*/ 410 w 569"/>
                  <a:gd name="T77" fmla="*/ 86 h 753"/>
                  <a:gd name="T78" fmla="*/ 421 w 569"/>
                  <a:gd name="T79" fmla="*/ 86 h 753"/>
                  <a:gd name="T80" fmla="*/ 440 w 569"/>
                  <a:gd name="T81" fmla="*/ 53 h 753"/>
                  <a:gd name="T82" fmla="*/ 434 w 569"/>
                  <a:gd name="T83" fmla="*/ 45 h 753"/>
                  <a:gd name="T84" fmla="*/ 422 w 569"/>
                  <a:gd name="T85" fmla="*/ 20 h 753"/>
                  <a:gd name="T86" fmla="*/ 437 w 569"/>
                  <a:gd name="T87" fmla="*/ 0 h 753"/>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9" h="753">
                    <a:moveTo>
                      <a:pt x="437" y="0"/>
                    </a:moveTo>
                    <a:cubicBezTo>
                      <a:pt x="439" y="0"/>
                      <a:pt x="440" y="0"/>
                      <a:pt x="441" y="0"/>
                    </a:cubicBezTo>
                    <a:cubicBezTo>
                      <a:pt x="441" y="1"/>
                      <a:pt x="445" y="1"/>
                      <a:pt x="450" y="2"/>
                    </a:cubicBezTo>
                    <a:cubicBezTo>
                      <a:pt x="462" y="3"/>
                      <a:pt x="473" y="6"/>
                      <a:pt x="490" y="14"/>
                    </a:cubicBezTo>
                    <a:cubicBezTo>
                      <a:pt x="505" y="21"/>
                      <a:pt x="525" y="34"/>
                      <a:pt x="536" y="44"/>
                    </a:cubicBezTo>
                    <a:cubicBezTo>
                      <a:pt x="543" y="51"/>
                      <a:pt x="556" y="66"/>
                      <a:pt x="557" y="69"/>
                    </a:cubicBezTo>
                    <a:cubicBezTo>
                      <a:pt x="558" y="70"/>
                      <a:pt x="558" y="71"/>
                      <a:pt x="559" y="70"/>
                    </a:cubicBezTo>
                    <a:cubicBezTo>
                      <a:pt x="559" y="70"/>
                      <a:pt x="561" y="72"/>
                      <a:pt x="562" y="75"/>
                    </a:cubicBezTo>
                    <a:cubicBezTo>
                      <a:pt x="565" y="81"/>
                      <a:pt x="568" y="90"/>
                      <a:pt x="566" y="90"/>
                    </a:cubicBezTo>
                    <a:cubicBezTo>
                      <a:pt x="566" y="90"/>
                      <a:pt x="565" y="92"/>
                      <a:pt x="565" y="94"/>
                    </a:cubicBezTo>
                    <a:cubicBezTo>
                      <a:pt x="564" y="106"/>
                      <a:pt x="548" y="111"/>
                      <a:pt x="526" y="105"/>
                    </a:cubicBezTo>
                    <a:cubicBezTo>
                      <a:pt x="521" y="104"/>
                      <a:pt x="515" y="103"/>
                      <a:pt x="513" y="102"/>
                    </a:cubicBezTo>
                    <a:lnTo>
                      <a:pt x="509" y="101"/>
                    </a:lnTo>
                    <a:lnTo>
                      <a:pt x="497" y="114"/>
                    </a:lnTo>
                    <a:cubicBezTo>
                      <a:pt x="491" y="121"/>
                      <a:pt x="486" y="128"/>
                      <a:pt x="485" y="129"/>
                    </a:cubicBezTo>
                    <a:cubicBezTo>
                      <a:pt x="485" y="130"/>
                      <a:pt x="489" y="135"/>
                      <a:pt x="494" y="141"/>
                    </a:cubicBezTo>
                    <a:cubicBezTo>
                      <a:pt x="501" y="149"/>
                      <a:pt x="503" y="152"/>
                      <a:pt x="506" y="160"/>
                    </a:cubicBezTo>
                    <a:cubicBezTo>
                      <a:pt x="510" y="172"/>
                      <a:pt x="510" y="178"/>
                      <a:pt x="505" y="183"/>
                    </a:cubicBezTo>
                    <a:cubicBezTo>
                      <a:pt x="499" y="189"/>
                      <a:pt x="485" y="190"/>
                      <a:pt x="470" y="187"/>
                    </a:cubicBezTo>
                    <a:cubicBezTo>
                      <a:pt x="467" y="186"/>
                      <a:pt x="463" y="185"/>
                      <a:pt x="463" y="186"/>
                    </a:cubicBezTo>
                    <a:cubicBezTo>
                      <a:pt x="462" y="186"/>
                      <a:pt x="400" y="272"/>
                      <a:pt x="325" y="378"/>
                    </a:cubicBezTo>
                    <a:cubicBezTo>
                      <a:pt x="250" y="483"/>
                      <a:pt x="187" y="572"/>
                      <a:pt x="185" y="574"/>
                    </a:cubicBezTo>
                    <a:cubicBezTo>
                      <a:pt x="177" y="582"/>
                      <a:pt x="162" y="586"/>
                      <a:pt x="146" y="582"/>
                    </a:cubicBezTo>
                    <a:cubicBezTo>
                      <a:pt x="142" y="581"/>
                      <a:pt x="138" y="581"/>
                      <a:pt x="137" y="582"/>
                    </a:cubicBezTo>
                    <a:cubicBezTo>
                      <a:pt x="136" y="582"/>
                      <a:pt x="113" y="613"/>
                      <a:pt x="85" y="650"/>
                    </a:cubicBezTo>
                    <a:cubicBezTo>
                      <a:pt x="57" y="686"/>
                      <a:pt x="29" y="723"/>
                      <a:pt x="22" y="732"/>
                    </a:cubicBezTo>
                    <a:cubicBezTo>
                      <a:pt x="15" y="741"/>
                      <a:pt x="10" y="748"/>
                      <a:pt x="11" y="748"/>
                    </a:cubicBezTo>
                    <a:cubicBezTo>
                      <a:pt x="11" y="748"/>
                      <a:pt x="9" y="750"/>
                      <a:pt x="5" y="751"/>
                    </a:cubicBezTo>
                    <a:cubicBezTo>
                      <a:pt x="2" y="752"/>
                      <a:pt x="0" y="752"/>
                      <a:pt x="1" y="751"/>
                    </a:cubicBezTo>
                    <a:cubicBezTo>
                      <a:pt x="5" y="749"/>
                      <a:pt x="123" y="574"/>
                      <a:pt x="122" y="572"/>
                    </a:cubicBezTo>
                    <a:cubicBezTo>
                      <a:pt x="122" y="571"/>
                      <a:pt x="119" y="568"/>
                      <a:pt x="117" y="565"/>
                    </a:cubicBezTo>
                    <a:cubicBezTo>
                      <a:pt x="102" y="551"/>
                      <a:pt x="98" y="534"/>
                      <a:pt x="106" y="519"/>
                    </a:cubicBezTo>
                    <a:cubicBezTo>
                      <a:pt x="107" y="515"/>
                      <a:pt x="169" y="427"/>
                      <a:pt x="243" y="323"/>
                    </a:cubicBezTo>
                    <a:cubicBezTo>
                      <a:pt x="317" y="219"/>
                      <a:pt x="378" y="133"/>
                      <a:pt x="379" y="131"/>
                    </a:cubicBezTo>
                    <a:cubicBezTo>
                      <a:pt x="380" y="129"/>
                      <a:pt x="380" y="129"/>
                      <a:pt x="376" y="123"/>
                    </a:cubicBezTo>
                    <a:cubicBezTo>
                      <a:pt x="371" y="116"/>
                      <a:pt x="366" y="103"/>
                      <a:pt x="366" y="97"/>
                    </a:cubicBezTo>
                    <a:cubicBezTo>
                      <a:pt x="367" y="90"/>
                      <a:pt x="369" y="88"/>
                      <a:pt x="377" y="85"/>
                    </a:cubicBezTo>
                    <a:cubicBezTo>
                      <a:pt x="386" y="81"/>
                      <a:pt x="395" y="82"/>
                      <a:pt x="410" y="86"/>
                    </a:cubicBezTo>
                    <a:cubicBezTo>
                      <a:pt x="418" y="88"/>
                      <a:pt x="420" y="88"/>
                      <a:pt x="421" y="86"/>
                    </a:cubicBezTo>
                    <a:cubicBezTo>
                      <a:pt x="427" y="78"/>
                      <a:pt x="440" y="54"/>
                      <a:pt x="440" y="53"/>
                    </a:cubicBezTo>
                    <a:cubicBezTo>
                      <a:pt x="439" y="52"/>
                      <a:pt x="437" y="48"/>
                      <a:pt x="434" y="45"/>
                    </a:cubicBezTo>
                    <a:cubicBezTo>
                      <a:pt x="428" y="37"/>
                      <a:pt x="423" y="26"/>
                      <a:pt x="422" y="20"/>
                    </a:cubicBezTo>
                    <a:cubicBezTo>
                      <a:pt x="422" y="10"/>
                      <a:pt x="428" y="2"/>
                      <a:pt x="437" y="0"/>
                    </a:cubicBezTo>
                  </a:path>
                </a:pathLst>
              </a:custGeom>
              <a:solidFill>
                <a:srgbClr val="BCBCB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116" name="Rectangle 109"/>
            <p:cNvSpPr>
              <a:spLocks noChangeArrowheads="1"/>
            </p:cNvSpPr>
            <p:nvPr/>
          </p:nvSpPr>
          <p:spPr bwMode="auto">
            <a:xfrm>
              <a:off x="282671" y="1847410"/>
              <a:ext cx="478269" cy="369332"/>
            </a:xfrm>
            <a:prstGeom prst="rect">
              <a:avLst/>
            </a:prstGeom>
            <a:noFill/>
            <a:ln w="9525" cap="flat">
              <a:no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9pPr>
            </a:lstStyle>
            <a:p>
              <a:pPr algn="r">
                <a:lnSpc>
                  <a:spcPct val="100000"/>
                </a:lnSpc>
                <a:buClrTx/>
                <a:buFontTx/>
                <a:buNone/>
              </a:pPr>
              <a:r>
                <a:rPr lang="en-US" altLang="en-US" sz="2400" dirty="0" smtClean="0">
                  <a:solidFill>
                    <a:schemeClr val="tx1"/>
                  </a:solidFill>
                  <a:latin typeface="+mn-lt"/>
                </a:rPr>
                <a:t>V</a:t>
              </a:r>
              <a:endParaRPr lang="en-US" altLang="en-US" sz="2400" dirty="0">
                <a:solidFill>
                  <a:schemeClr val="tx1"/>
                </a:solidFill>
                <a:latin typeface="+mn-lt"/>
              </a:endParaRPr>
            </a:p>
          </p:txBody>
        </p:sp>
        <p:sp>
          <p:nvSpPr>
            <p:cNvPr id="117" name="Rectangle 109"/>
            <p:cNvSpPr>
              <a:spLocks noChangeArrowheads="1"/>
            </p:cNvSpPr>
            <p:nvPr/>
          </p:nvSpPr>
          <p:spPr bwMode="auto">
            <a:xfrm>
              <a:off x="373909" y="2364764"/>
              <a:ext cx="38703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9pPr>
            </a:lstStyle>
            <a:p>
              <a:pPr algn="r">
                <a:lnSpc>
                  <a:spcPct val="100000"/>
                </a:lnSpc>
                <a:buClrTx/>
                <a:buFontTx/>
                <a:buNone/>
              </a:pPr>
              <a:r>
                <a:rPr lang="en-US" altLang="en-US" sz="2400" dirty="0" smtClean="0">
                  <a:solidFill>
                    <a:srgbClr val="FF0000"/>
                  </a:solidFill>
                  <a:latin typeface="+mn-lt"/>
                </a:rPr>
                <a:t>D</a:t>
              </a:r>
              <a:endParaRPr lang="en-US" altLang="en-US" sz="1600" dirty="0">
                <a:solidFill>
                  <a:srgbClr val="FF0000"/>
                </a:solidFill>
                <a:latin typeface="+mn-lt"/>
              </a:endParaRPr>
            </a:p>
          </p:txBody>
        </p:sp>
        <p:sp>
          <p:nvSpPr>
            <p:cNvPr id="118" name="Rectangle 109"/>
            <p:cNvSpPr>
              <a:spLocks noChangeArrowheads="1"/>
            </p:cNvSpPr>
            <p:nvPr/>
          </p:nvSpPr>
          <p:spPr bwMode="auto">
            <a:xfrm>
              <a:off x="0" y="2856153"/>
              <a:ext cx="76094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9pPr>
            </a:lstStyle>
            <a:p>
              <a:pPr algn="r">
                <a:lnSpc>
                  <a:spcPct val="100000"/>
                </a:lnSpc>
                <a:buClrTx/>
                <a:buFontTx/>
                <a:buNone/>
              </a:pPr>
              <a:r>
                <a:rPr lang="en-US" altLang="en-US" sz="2400" dirty="0" smtClean="0">
                  <a:solidFill>
                    <a:schemeClr val="accent6">
                      <a:lumMod val="75000"/>
                    </a:schemeClr>
                  </a:solidFill>
                  <a:latin typeface="+mn-lt"/>
                </a:rPr>
                <a:t>D+T</a:t>
              </a:r>
              <a:endParaRPr lang="en-US" altLang="en-US" sz="2400" dirty="0">
                <a:solidFill>
                  <a:schemeClr val="accent6">
                    <a:lumMod val="75000"/>
                  </a:schemeClr>
                </a:solidFill>
                <a:latin typeface="+mn-lt"/>
              </a:endParaRPr>
            </a:p>
          </p:txBody>
        </p:sp>
        <p:grpSp>
          <p:nvGrpSpPr>
            <p:cNvPr id="241" name="Group 240"/>
            <p:cNvGrpSpPr/>
            <p:nvPr/>
          </p:nvGrpSpPr>
          <p:grpSpPr>
            <a:xfrm>
              <a:off x="2883450" y="1856702"/>
              <a:ext cx="2263737" cy="481719"/>
              <a:chOff x="6423063" y="2377812"/>
              <a:chExt cx="2263737" cy="1118749"/>
            </a:xfrm>
          </p:grpSpPr>
          <p:sp>
            <p:nvSpPr>
              <p:cNvPr id="242" name="Rectangle 107"/>
              <p:cNvSpPr>
                <a:spLocks noChangeArrowheads="1"/>
              </p:cNvSpPr>
              <p:nvPr/>
            </p:nvSpPr>
            <p:spPr bwMode="auto">
              <a:xfrm>
                <a:off x="6473157" y="2377812"/>
                <a:ext cx="2213643" cy="1066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9pPr>
              </a:lstStyle>
              <a:p>
                <a:pPr>
                  <a:lnSpc>
                    <a:spcPct val="100000"/>
                  </a:lnSpc>
                  <a:buClrTx/>
                  <a:buFontTx/>
                  <a:buNone/>
                </a:pPr>
                <a:r>
                  <a:rPr lang="en-US" altLang="en-US" sz="1600" dirty="0">
                    <a:latin typeface="+mn-lt"/>
                  </a:rPr>
                  <a:t>Tissue collection</a:t>
                </a:r>
              </a:p>
            </p:txBody>
          </p:sp>
          <p:sp>
            <p:nvSpPr>
              <p:cNvPr id="243" name="Line 108"/>
              <p:cNvSpPr>
                <a:spLocks noChangeShapeType="1"/>
              </p:cNvSpPr>
              <p:nvPr/>
            </p:nvSpPr>
            <p:spPr bwMode="auto">
              <a:xfrm>
                <a:off x="6423063" y="2425520"/>
                <a:ext cx="4771" cy="1071041"/>
              </a:xfrm>
              <a:prstGeom prst="line">
                <a:avLst/>
              </a:prstGeom>
              <a:noFill/>
              <a:ln w="12600" cap="sq">
                <a:solidFill>
                  <a:srgbClr val="000000"/>
                </a:solidFill>
                <a:miter lim="800000"/>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grpSp>
        <p:nvGrpSpPr>
          <p:cNvPr id="251" name="Group 250"/>
          <p:cNvGrpSpPr/>
          <p:nvPr/>
        </p:nvGrpSpPr>
        <p:grpSpPr>
          <a:xfrm>
            <a:off x="-16699" y="3322015"/>
            <a:ext cx="8195766" cy="1622066"/>
            <a:chOff x="33395" y="3513130"/>
            <a:chExt cx="8195766" cy="1622066"/>
          </a:xfrm>
        </p:grpSpPr>
        <p:grpSp>
          <p:nvGrpSpPr>
            <p:cNvPr id="121" name="Group 1"/>
            <p:cNvGrpSpPr>
              <a:grpSpLocks/>
            </p:cNvGrpSpPr>
            <p:nvPr/>
          </p:nvGrpSpPr>
          <p:grpSpPr bwMode="auto">
            <a:xfrm>
              <a:off x="1776677" y="4300309"/>
              <a:ext cx="6445327" cy="212301"/>
              <a:chOff x="614" y="1118"/>
              <a:chExt cx="2702" cy="89"/>
            </a:xfrm>
          </p:grpSpPr>
          <p:sp>
            <p:nvSpPr>
              <p:cNvPr id="122" name="Line 2"/>
              <p:cNvSpPr>
                <a:spLocks noChangeShapeType="1"/>
              </p:cNvSpPr>
              <p:nvPr/>
            </p:nvSpPr>
            <p:spPr bwMode="auto">
              <a:xfrm>
                <a:off x="614" y="1170"/>
                <a:ext cx="2702" cy="0"/>
              </a:xfrm>
              <a:prstGeom prst="line">
                <a:avLst/>
              </a:prstGeom>
              <a:noFill/>
              <a:ln w="1260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3" name="Line 3"/>
              <p:cNvSpPr>
                <a:spLocks noChangeShapeType="1"/>
              </p:cNvSpPr>
              <p:nvPr/>
            </p:nvSpPr>
            <p:spPr bwMode="auto">
              <a:xfrm>
                <a:off x="828"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4" name="Line 4"/>
              <p:cNvSpPr>
                <a:spLocks noChangeShapeType="1"/>
              </p:cNvSpPr>
              <p:nvPr/>
            </p:nvSpPr>
            <p:spPr bwMode="auto">
              <a:xfrm>
                <a:off x="1089"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5" name="Line 5"/>
              <p:cNvSpPr>
                <a:spLocks noChangeShapeType="1"/>
              </p:cNvSpPr>
              <p:nvPr/>
            </p:nvSpPr>
            <p:spPr bwMode="auto">
              <a:xfrm>
                <a:off x="1612"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6" name="Line 6"/>
              <p:cNvSpPr>
                <a:spLocks noChangeShapeType="1"/>
              </p:cNvSpPr>
              <p:nvPr/>
            </p:nvSpPr>
            <p:spPr bwMode="auto">
              <a:xfrm>
                <a:off x="1873"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7" name="Line 7"/>
              <p:cNvSpPr>
                <a:spLocks noChangeShapeType="1"/>
              </p:cNvSpPr>
              <p:nvPr/>
            </p:nvSpPr>
            <p:spPr bwMode="auto">
              <a:xfrm>
                <a:off x="2135"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8" name="Line 8"/>
              <p:cNvSpPr>
                <a:spLocks noChangeShapeType="1"/>
              </p:cNvSpPr>
              <p:nvPr/>
            </p:nvSpPr>
            <p:spPr bwMode="auto">
              <a:xfrm>
                <a:off x="2397"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9" name="Line 9"/>
              <p:cNvSpPr>
                <a:spLocks noChangeShapeType="1"/>
              </p:cNvSpPr>
              <p:nvPr/>
            </p:nvSpPr>
            <p:spPr bwMode="auto">
              <a:xfrm>
                <a:off x="2657"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0" name="Line 10"/>
              <p:cNvSpPr>
                <a:spLocks noChangeShapeType="1"/>
              </p:cNvSpPr>
              <p:nvPr/>
            </p:nvSpPr>
            <p:spPr bwMode="auto">
              <a:xfrm>
                <a:off x="1350"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31" name="Rectangle 11"/>
            <p:cNvSpPr>
              <a:spLocks noChangeArrowheads="1"/>
            </p:cNvSpPr>
            <p:nvPr/>
          </p:nvSpPr>
          <p:spPr bwMode="auto">
            <a:xfrm>
              <a:off x="6588012" y="4495911"/>
              <a:ext cx="1641149" cy="3339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9pPr>
            </a:lstStyle>
            <a:p>
              <a:pPr algn="r">
                <a:lnSpc>
                  <a:spcPct val="100000"/>
                </a:lnSpc>
                <a:buClrTx/>
                <a:buFontTx/>
                <a:buNone/>
              </a:pPr>
              <a:r>
                <a:rPr lang="en-US" altLang="en-US" sz="1600" dirty="0">
                  <a:latin typeface="+mn-lt"/>
                </a:rPr>
                <a:t>Time (days)</a:t>
              </a:r>
            </a:p>
          </p:txBody>
        </p:sp>
        <p:grpSp>
          <p:nvGrpSpPr>
            <p:cNvPr id="132" name="Group 12"/>
            <p:cNvGrpSpPr>
              <a:grpSpLocks/>
            </p:cNvGrpSpPr>
            <p:nvPr/>
          </p:nvGrpSpPr>
          <p:grpSpPr bwMode="auto">
            <a:xfrm>
              <a:off x="815233" y="3656253"/>
              <a:ext cx="920761" cy="462766"/>
              <a:chOff x="179" y="848"/>
              <a:chExt cx="386" cy="194"/>
            </a:xfrm>
          </p:grpSpPr>
          <p:sp>
            <p:nvSpPr>
              <p:cNvPr id="133" name="Freeform 13"/>
              <p:cNvSpPr>
                <a:spLocks noChangeArrowheads="1"/>
              </p:cNvSpPr>
              <p:nvPr/>
            </p:nvSpPr>
            <p:spPr bwMode="auto">
              <a:xfrm>
                <a:off x="179" y="848"/>
                <a:ext cx="384" cy="192"/>
              </a:xfrm>
              <a:custGeom>
                <a:avLst/>
                <a:gdLst>
                  <a:gd name="T0" fmla="*/ 359 w 1013"/>
                  <a:gd name="T1" fmla="*/ 498 h 509"/>
                  <a:gd name="T2" fmla="*/ 344 w 1013"/>
                  <a:gd name="T3" fmla="*/ 422 h 509"/>
                  <a:gd name="T4" fmla="*/ 269 w 1013"/>
                  <a:gd name="T5" fmla="*/ 374 h 509"/>
                  <a:gd name="T6" fmla="*/ 162 w 1013"/>
                  <a:gd name="T7" fmla="*/ 353 h 509"/>
                  <a:gd name="T8" fmla="*/ 85 w 1013"/>
                  <a:gd name="T9" fmla="*/ 318 h 509"/>
                  <a:gd name="T10" fmla="*/ 48 w 1013"/>
                  <a:gd name="T11" fmla="*/ 276 h 509"/>
                  <a:gd name="T12" fmla="*/ 78 w 1013"/>
                  <a:gd name="T13" fmla="*/ 183 h 509"/>
                  <a:gd name="T14" fmla="*/ 137 w 1013"/>
                  <a:gd name="T15" fmla="*/ 167 h 509"/>
                  <a:gd name="T16" fmla="*/ 308 w 1013"/>
                  <a:gd name="T17" fmla="*/ 205 h 509"/>
                  <a:gd name="T18" fmla="*/ 330 w 1013"/>
                  <a:gd name="T19" fmla="*/ 246 h 509"/>
                  <a:gd name="T20" fmla="*/ 383 w 1013"/>
                  <a:gd name="T21" fmla="*/ 310 h 509"/>
                  <a:gd name="T22" fmla="*/ 401 w 1013"/>
                  <a:gd name="T23" fmla="*/ 369 h 509"/>
                  <a:gd name="T24" fmla="*/ 458 w 1013"/>
                  <a:gd name="T25" fmla="*/ 428 h 509"/>
                  <a:gd name="T26" fmla="*/ 491 w 1013"/>
                  <a:gd name="T27" fmla="*/ 423 h 509"/>
                  <a:gd name="T28" fmla="*/ 543 w 1013"/>
                  <a:gd name="T29" fmla="*/ 426 h 509"/>
                  <a:gd name="T30" fmla="*/ 538 w 1013"/>
                  <a:gd name="T31" fmla="*/ 398 h 509"/>
                  <a:gd name="T32" fmla="*/ 476 w 1013"/>
                  <a:gd name="T33" fmla="*/ 375 h 509"/>
                  <a:gd name="T34" fmla="*/ 463 w 1013"/>
                  <a:gd name="T35" fmla="*/ 354 h 509"/>
                  <a:gd name="T36" fmla="*/ 567 w 1013"/>
                  <a:gd name="T37" fmla="*/ 371 h 509"/>
                  <a:gd name="T38" fmla="*/ 587 w 1013"/>
                  <a:gd name="T39" fmla="*/ 348 h 509"/>
                  <a:gd name="T40" fmla="*/ 661 w 1013"/>
                  <a:gd name="T41" fmla="*/ 379 h 509"/>
                  <a:gd name="T42" fmla="*/ 738 w 1013"/>
                  <a:gd name="T43" fmla="*/ 468 h 509"/>
                  <a:gd name="T44" fmla="*/ 783 w 1013"/>
                  <a:gd name="T45" fmla="*/ 487 h 509"/>
                  <a:gd name="T46" fmla="*/ 793 w 1013"/>
                  <a:gd name="T47" fmla="*/ 464 h 509"/>
                  <a:gd name="T48" fmla="*/ 808 w 1013"/>
                  <a:gd name="T49" fmla="*/ 441 h 509"/>
                  <a:gd name="T50" fmla="*/ 782 w 1013"/>
                  <a:gd name="T51" fmla="*/ 414 h 509"/>
                  <a:gd name="T52" fmla="*/ 835 w 1013"/>
                  <a:gd name="T53" fmla="*/ 415 h 509"/>
                  <a:gd name="T54" fmla="*/ 856 w 1013"/>
                  <a:gd name="T55" fmla="*/ 438 h 509"/>
                  <a:gd name="T56" fmla="*/ 879 w 1013"/>
                  <a:gd name="T57" fmla="*/ 402 h 509"/>
                  <a:gd name="T58" fmla="*/ 852 w 1013"/>
                  <a:gd name="T59" fmla="*/ 370 h 509"/>
                  <a:gd name="T60" fmla="*/ 832 w 1013"/>
                  <a:gd name="T61" fmla="*/ 334 h 509"/>
                  <a:gd name="T62" fmla="*/ 862 w 1013"/>
                  <a:gd name="T63" fmla="*/ 314 h 509"/>
                  <a:gd name="T64" fmla="*/ 920 w 1013"/>
                  <a:gd name="T65" fmla="*/ 311 h 509"/>
                  <a:gd name="T66" fmla="*/ 1012 w 1013"/>
                  <a:gd name="T67" fmla="*/ 284 h 509"/>
                  <a:gd name="T68" fmla="*/ 950 w 1013"/>
                  <a:gd name="T69" fmla="*/ 195 h 509"/>
                  <a:gd name="T70" fmla="*/ 903 w 1013"/>
                  <a:gd name="T71" fmla="*/ 171 h 509"/>
                  <a:gd name="T72" fmla="*/ 912 w 1013"/>
                  <a:gd name="T73" fmla="*/ 122 h 509"/>
                  <a:gd name="T74" fmla="*/ 872 w 1013"/>
                  <a:gd name="T75" fmla="*/ 99 h 509"/>
                  <a:gd name="T76" fmla="*/ 836 w 1013"/>
                  <a:gd name="T77" fmla="*/ 116 h 509"/>
                  <a:gd name="T78" fmla="*/ 761 w 1013"/>
                  <a:gd name="T79" fmla="*/ 119 h 509"/>
                  <a:gd name="T80" fmla="*/ 681 w 1013"/>
                  <a:gd name="T81" fmla="*/ 47 h 509"/>
                  <a:gd name="T82" fmla="*/ 571 w 1013"/>
                  <a:gd name="T83" fmla="*/ 0 h 509"/>
                  <a:gd name="T84" fmla="*/ 499 w 1013"/>
                  <a:gd name="T85" fmla="*/ 0 h 509"/>
                  <a:gd name="T86" fmla="*/ 346 w 1013"/>
                  <a:gd name="T87" fmla="*/ 102 h 509"/>
                  <a:gd name="T88" fmla="*/ 339 w 1013"/>
                  <a:gd name="T89" fmla="*/ 139 h 509"/>
                  <a:gd name="T90" fmla="*/ 255 w 1013"/>
                  <a:gd name="T91" fmla="*/ 134 h 509"/>
                  <a:gd name="T92" fmla="*/ 136 w 1013"/>
                  <a:gd name="T93" fmla="*/ 122 h 509"/>
                  <a:gd name="T94" fmla="*/ 67 w 1013"/>
                  <a:gd name="T95" fmla="*/ 144 h 509"/>
                  <a:gd name="T96" fmla="*/ 20 w 1013"/>
                  <a:gd name="T97" fmla="*/ 195 h 509"/>
                  <a:gd name="T98" fmla="*/ 10 w 1013"/>
                  <a:gd name="T99" fmla="*/ 284 h 509"/>
                  <a:gd name="T100" fmla="*/ 70 w 1013"/>
                  <a:gd name="T101" fmla="*/ 346 h 509"/>
                  <a:gd name="T102" fmla="*/ 190 w 1013"/>
                  <a:gd name="T103" fmla="*/ 391 h 509"/>
                  <a:gd name="T104" fmla="*/ 289 w 1013"/>
                  <a:gd name="T105" fmla="*/ 415 h 509"/>
                  <a:gd name="T106" fmla="*/ 321 w 1013"/>
                  <a:gd name="T107" fmla="*/ 445 h 509"/>
                  <a:gd name="T108" fmla="*/ 340 w 1013"/>
                  <a:gd name="T109" fmla="*/ 508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13" h="509">
                    <a:moveTo>
                      <a:pt x="347" y="508"/>
                    </a:moveTo>
                    <a:cubicBezTo>
                      <a:pt x="351" y="508"/>
                      <a:pt x="356" y="504"/>
                      <a:pt x="359" y="498"/>
                    </a:cubicBezTo>
                    <a:lnTo>
                      <a:pt x="363" y="488"/>
                    </a:lnTo>
                    <a:lnTo>
                      <a:pt x="344" y="422"/>
                    </a:lnTo>
                    <a:lnTo>
                      <a:pt x="317" y="401"/>
                    </a:lnTo>
                    <a:cubicBezTo>
                      <a:pt x="302" y="390"/>
                      <a:pt x="280" y="377"/>
                      <a:pt x="269" y="374"/>
                    </a:cubicBezTo>
                    <a:cubicBezTo>
                      <a:pt x="257" y="370"/>
                      <a:pt x="229" y="364"/>
                      <a:pt x="205" y="360"/>
                    </a:cubicBezTo>
                    <a:lnTo>
                      <a:pt x="162" y="353"/>
                    </a:lnTo>
                    <a:lnTo>
                      <a:pt x="124" y="336"/>
                    </a:lnTo>
                    <a:lnTo>
                      <a:pt x="85" y="318"/>
                    </a:lnTo>
                    <a:lnTo>
                      <a:pt x="67" y="297"/>
                    </a:lnTo>
                    <a:lnTo>
                      <a:pt x="48" y="276"/>
                    </a:lnTo>
                    <a:lnTo>
                      <a:pt x="48" y="234"/>
                    </a:lnTo>
                    <a:lnTo>
                      <a:pt x="78" y="183"/>
                    </a:lnTo>
                    <a:lnTo>
                      <a:pt x="99" y="175"/>
                    </a:lnTo>
                    <a:cubicBezTo>
                      <a:pt x="110" y="171"/>
                      <a:pt x="127" y="167"/>
                      <a:pt x="137" y="167"/>
                    </a:cubicBezTo>
                    <a:cubicBezTo>
                      <a:pt x="147" y="167"/>
                      <a:pt x="185" y="173"/>
                      <a:pt x="221" y="181"/>
                    </a:cubicBezTo>
                    <a:cubicBezTo>
                      <a:pt x="257" y="189"/>
                      <a:pt x="296" y="199"/>
                      <a:pt x="308" y="205"/>
                    </a:cubicBezTo>
                    <a:lnTo>
                      <a:pt x="330" y="214"/>
                    </a:lnTo>
                    <a:lnTo>
                      <a:pt x="330" y="246"/>
                    </a:lnTo>
                    <a:lnTo>
                      <a:pt x="348" y="265"/>
                    </a:lnTo>
                    <a:cubicBezTo>
                      <a:pt x="358" y="276"/>
                      <a:pt x="374" y="296"/>
                      <a:pt x="383" y="310"/>
                    </a:cubicBezTo>
                    <a:lnTo>
                      <a:pt x="401" y="335"/>
                    </a:lnTo>
                    <a:lnTo>
                      <a:pt x="401" y="369"/>
                    </a:lnTo>
                    <a:lnTo>
                      <a:pt x="429" y="398"/>
                    </a:lnTo>
                    <a:lnTo>
                      <a:pt x="458" y="428"/>
                    </a:lnTo>
                    <a:lnTo>
                      <a:pt x="476" y="415"/>
                    </a:lnTo>
                    <a:lnTo>
                      <a:pt x="491" y="423"/>
                    </a:lnTo>
                    <a:lnTo>
                      <a:pt x="505" y="432"/>
                    </a:lnTo>
                    <a:lnTo>
                      <a:pt x="543" y="426"/>
                    </a:lnTo>
                    <a:lnTo>
                      <a:pt x="541" y="412"/>
                    </a:lnTo>
                    <a:lnTo>
                      <a:pt x="538" y="398"/>
                    </a:lnTo>
                    <a:lnTo>
                      <a:pt x="514" y="391"/>
                    </a:lnTo>
                    <a:cubicBezTo>
                      <a:pt x="500" y="388"/>
                      <a:pt x="483" y="380"/>
                      <a:pt x="476" y="375"/>
                    </a:cubicBezTo>
                    <a:cubicBezTo>
                      <a:pt x="469" y="370"/>
                      <a:pt x="463" y="364"/>
                      <a:pt x="463" y="360"/>
                    </a:cubicBezTo>
                    <a:lnTo>
                      <a:pt x="463" y="354"/>
                    </a:lnTo>
                    <a:lnTo>
                      <a:pt x="513" y="354"/>
                    </a:lnTo>
                    <a:lnTo>
                      <a:pt x="567" y="371"/>
                    </a:lnTo>
                    <a:lnTo>
                      <a:pt x="577" y="359"/>
                    </a:lnTo>
                    <a:lnTo>
                      <a:pt x="587" y="348"/>
                    </a:lnTo>
                    <a:lnTo>
                      <a:pt x="625" y="348"/>
                    </a:lnTo>
                    <a:lnTo>
                      <a:pt x="661" y="379"/>
                    </a:lnTo>
                    <a:cubicBezTo>
                      <a:pt x="681" y="397"/>
                      <a:pt x="706" y="424"/>
                      <a:pt x="718" y="439"/>
                    </a:cubicBezTo>
                    <a:lnTo>
                      <a:pt x="738" y="468"/>
                    </a:lnTo>
                    <a:lnTo>
                      <a:pt x="761" y="477"/>
                    </a:lnTo>
                    <a:lnTo>
                      <a:pt x="783" y="487"/>
                    </a:lnTo>
                    <a:lnTo>
                      <a:pt x="788" y="483"/>
                    </a:lnTo>
                    <a:cubicBezTo>
                      <a:pt x="791" y="481"/>
                      <a:pt x="793" y="472"/>
                      <a:pt x="793" y="464"/>
                    </a:cubicBezTo>
                    <a:lnTo>
                      <a:pt x="793" y="449"/>
                    </a:lnTo>
                    <a:lnTo>
                      <a:pt x="808" y="441"/>
                    </a:lnTo>
                    <a:lnTo>
                      <a:pt x="799" y="420"/>
                    </a:lnTo>
                    <a:lnTo>
                      <a:pt x="782" y="414"/>
                    </a:lnTo>
                    <a:lnTo>
                      <a:pt x="765" y="408"/>
                    </a:lnTo>
                    <a:lnTo>
                      <a:pt x="835" y="415"/>
                    </a:lnTo>
                    <a:lnTo>
                      <a:pt x="845" y="427"/>
                    </a:lnTo>
                    <a:lnTo>
                      <a:pt x="856" y="438"/>
                    </a:lnTo>
                    <a:lnTo>
                      <a:pt x="867" y="425"/>
                    </a:lnTo>
                    <a:cubicBezTo>
                      <a:pt x="874" y="418"/>
                      <a:pt x="879" y="408"/>
                      <a:pt x="879" y="402"/>
                    </a:cubicBezTo>
                    <a:lnTo>
                      <a:pt x="879" y="392"/>
                    </a:lnTo>
                    <a:lnTo>
                      <a:pt x="852" y="370"/>
                    </a:lnTo>
                    <a:lnTo>
                      <a:pt x="824" y="347"/>
                    </a:lnTo>
                    <a:lnTo>
                      <a:pt x="832" y="334"/>
                    </a:lnTo>
                    <a:lnTo>
                      <a:pt x="841" y="320"/>
                    </a:lnTo>
                    <a:lnTo>
                      <a:pt x="862" y="314"/>
                    </a:lnTo>
                    <a:lnTo>
                      <a:pt x="883" y="307"/>
                    </a:lnTo>
                    <a:lnTo>
                      <a:pt x="920" y="311"/>
                    </a:lnTo>
                    <a:lnTo>
                      <a:pt x="958" y="316"/>
                    </a:lnTo>
                    <a:lnTo>
                      <a:pt x="1012" y="284"/>
                    </a:lnTo>
                    <a:lnTo>
                      <a:pt x="1012" y="262"/>
                    </a:lnTo>
                    <a:lnTo>
                      <a:pt x="950" y="195"/>
                    </a:lnTo>
                    <a:lnTo>
                      <a:pt x="927" y="183"/>
                    </a:lnTo>
                    <a:lnTo>
                      <a:pt x="903" y="171"/>
                    </a:lnTo>
                    <a:lnTo>
                      <a:pt x="907" y="146"/>
                    </a:lnTo>
                    <a:lnTo>
                      <a:pt x="912" y="122"/>
                    </a:lnTo>
                    <a:lnTo>
                      <a:pt x="892" y="111"/>
                    </a:lnTo>
                    <a:lnTo>
                      <a:pt x="872" y="99"/>
                    </a:lnTo>
                    <a:lnTo>
                      <a:pt x="854" y="108"/>
                    </a:lnTo>
                    <a:lnTo>
                      <a:pt x="836" y="116"/>
                    </a:lnTo>
                    <a:lnTo>
                      <a:pt x="799" y="118"/>
                    </a:lnTo>
                    <a:lnTo>
                      <a:pt x="761" y="119"/>
                    </a:lnTo>
                    <a:lnTo>
                      <a:pt x="721" y="83"/>
                    </a:lnTo>
                    <a:lnTo>
                      <a:pt x="681" y="47"/>
                    </a:lnTo>
                    <a:lnTo>
                      <a:pt x="626" y="23"/>
                    </a:lnTo>
                    <a:lnTo>
                      <a:pt x="571" y="0"/>
                    </a:lnTo>
                    <a:lnTo>
                      <a:pt x="535" y="0"/>
                    </a:lnTo>
                    <a:lnTo>
                      <a:pt x="499" y="0"/>
                    </a:lnTo>
                    <a:lnTo>
                      <a:pt x="420" y="31"/>
                    </a:lnTo>
                    <a:lnTo>
                      <a:pt x="346" y="102"/>
                    </a:lnTo>
                    <a:lnTo>
                      <a:pt x="346" y="116"/>
                    </a:lnTo>
                    <a:cubicBezTo>
                      <a:pt x="346" y="124"/>
                      <a:pt x="343" y="134"/>
                      <a:pt x="339" y="139"/>
                    </a:cubicBezTo>
                    <a:lnTo>
                      <a:pt x="332" y="149"/>
                    </a:lnTo>
                    <a:lnTo>
                      <a:pt x="255" y="134"/>
                    </a:lnTo>
                    <a:lnTo>
                      <a:pt x="179" y="119"/>
                    </a:lnTo>
                    <a:lnTo>
                      <a:pt x="136" y="122"/>
                    </a:lnTo>
                    <a:lnTo>
                      <a:pt x="94" y="126"/>
                    </a:lnTo>
                    <a:lnTo>
                      <a:pt x="67" y="144"/>
                    </a:lnTo>
                    <a:lnTo>
                      <a:pt x="40" y="161"/>
                    </a:lnTo>
                    <a:lnTo>
                      <a:pt x="20" y="195"/>
                    </a:lnTo>
                    <a:lnTo>
                      <a:pt x="0" y="229"/>
                    </a:lnTo>
                    <a:lnTo>
                      <a:pt x="10" y="284"/>
                    </a:lnTo>
                    <a:lnTo>
                      <a:pt x="29" y="308"/>
                    </a:lnTo>
                    <a:cubicBezTo>
                      <a:pt x="40" y="321"/>
                      <a:pt x="58" y="338"/>
                      <a:pt x="70" y="346"/>
                    </a:cubicBezTo>
                    <a:cubicBezTo>
                      <a:pt x="82" y="353"/>
                      <a:pt x="107" y="365"/>
                      <a:pt x="128" y="373"/>
                    </a:cubicBezTo>
                    <a:cubicBezTo>
                      <a:pt x="148" y="380"/>
                      <a:pt x="176" y="388"/>
                      <a:pt x="190" y="391"/>
                    </a:cubicBezTo>
                    <a:cubicBezTo>
                      <a:pt x="205" y="393"/>
                      <a:pt x="233" y="400"/>
                      <a:pt x="253" y="405"/>
                    </a:cubicBezTo>
                    <a:lnTo>
                      <a:pt x="289" y="415"/>
                    </a:lnTo>
                    <a:lnTo>
                      <a:pt x="305" y="430"/>
                    </a:lnTo>
                    <a:lnTo>
                      <a:pt x="321" y="445"/>
                    </a:lnTo>
                    <a:lnTo>
                      <a:pt x="330" y="476"/>
                    </a:lnTo>
                    <a:lnTo>
                      <a:pt x="340" y="508"/>
                    </a:lnTo>
                    <a:lnTo>
                      <a:pt x="347" y="508"/>
                    </a:lnTo>
                  </a:path>
                </a:pathLst>
              </a:custGeom>
              <a:solidFill>
                <a:srgbClr val="CFCFC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4" name="Freeform 14"/>
              <p:cNvSpPr>
                <a:spLocks noChangeArrowheads="1"/>
              </p:cNvSpPr>
              <p:nvPr/>
            </p:nvSpPr>
            <p:spPr bwMode="auto">
              <a:xfrm>
                <a:off x="182" y="850"/>
                <a:ext cx="381" cy="192"/>
              </a:xfrm>
              <a:custGeom>
                <a:avLst/>
                <a:gdLst>
                  <a:gd name="T0" fmla="*/ 348 w 1004"/>
                  <a:gd name="T1" fmla="*/ 494 h 505"/>
                  <a:gd name="T2" fmla="*/ 340 w 1004"/>
                  <a:gd name="T3" fmla="*/ 447 h 505"/>
                  <a:gd name="T4" fmla="*/ 296 w 1004"/>
                  <a:gd name="T5" fmla="*/ 391 h 505"/>
                  <a:gd name="T6" fmla="*/ 220 w 1004"/>
                  <a:gd name="T7" fmla="*/ 363 h 505"/>
                  <a:gd name="T8" fmla="*/ 112 w 1004"/>
                  <a:gd name="T9" fmla="*/ 337 h 505"/>
                  <a:gd name="T10" fmla="*/ 48 w 1004"/>
                  <a:gd name="T11" fmla="*/ 290 h 505"/>
                  <a:gd name="T12" fmla="*/ 31 w 1004"/>
                  <a:gd name="T13" fmla="*/ 245 h 505"/>
                  <a:gd name="T14" fmla="*/ 57 w 1004"/>
                  <a:gd name="T15" fmla="*/ 190 h 505"/>
                  <a:gd name="T16" fmla="*/ 96 w 1004"/>
                  <a:gd name="T17" fmla="*/ 163 h 505"/>
                  <a:gd name="T18" fmla="*/ 221 w 1004"/>
                  <a:gd name="T19" fmla="*/ 177 h 505"/>
                  <a:gd name="T20" fmla="*/ 329 w 1004"/>
                  <a:gd name="T21" fmla="*/ 210 h 505"/>
                  <a:gd name="T22" fmla="*/ 346 w 1004"/>
                  <a:gd name="T23" fmla="*/ 268 h 505"/>
                  <a:gd name="T24" fmla="*/ 395 w 1004"/>
                  <a:gd name="T25" fmla="*/ 334 h 505"/>
                  <a:gd name="T26" fmla="*/ 391 w 1004"/>
                  <a:gd name="T27" fmla="*/ 356 h 505"/>
                  <a:gd name="T28" fmla="*/ 442 w 1004"/>
                  <a:gd name="T29" fmla="*/ 418 h 505"/>
                  <a:gd name="T30" fmla="*/ 473 w 1004"/>
                  <a:gd name="T31" fmla="*/ 411 h 505"/>
                  <a:gd name="T32" fmla="*/ 493 w 1004"/>
                  <a:gd name="T33" fmla="*/ 425 h 505"/>
                  <a:gd name="T34" fmla="*/ 529 w 1004"/>
                  <a:gd name="T35" fmla="*/ 401 h 505"/>
                  <a:gd name="T36" fmla="*/ 470 w 1004"/>
                  <a:gd name="T37" fmla="*/ 377 h 505"/>
                  <a:gd name="T38" fmla="*/ 456 w 1004"/>
                  <a:gd name="T39" fmla="*/ 361 h 505"/>
                  <a:gd name="T40" fmla="*/ 467 w 1004"/>
                  <a:gd name="T41" fmla="*/ 346 h 505"/>
                  <a:gd name="T42" fmla="*/ 519 w 1004"/>
                  <a:gd name="T43" fmla="*/ 354 h 505"/>
                  <a:gd name="T44" fmla="*/ 568 w 1004"/>
                  <a:gd name="T45" fmla="*/ 355 h 505"/>
                  <a:gd name="T46" fmla="*/ 621 w 1004"/>
                  <a:gd name="T47" fmla="*/ 344 h 505"/>
                  <a:gd name="T48" fmla="*/ 710 w 1004"/>
                  <a:gd name="T49" fmla="*/ 435 h 505"/>
                  <a:gd name="T50" fmla="*/ 748 w 1004"/>
                  <a:gd name="T51" fmla="*/ 468 h 505"/>
                  <a:gd name="T52" fmla="*/ 786 w 1004"/>
                  <a:gd name="T53" fmla="*/ 477 h 505"/>
                  <a:gd name="T54" fmla="*/ 778 w 1004"/>
                  <a:gd name="T55" fmla="*/ 444 h 505"/>
                  <a:gd name="T56" fmla="*/ 796 w 1004"/>
                  <a:gd name="T57" fmla="*/ 439 h 505"/>
                  <a:gd name="T58" fmla="*/ 778 w 1004"/>
                  <a:gd name="T59" fmla="*/ 414 h 505"/>
                  <a:gd name="T60" fmla="*/ 733 w 1004"/>
                  <a:gd name="T61" fmla="*/ 406 h 505"/>
                  <a:gd name="T62" fmla="*/ 787 w 1004"/>
                  <a:gd name="T63" fmla="*/ 403 h 505"/>
                  <a:gd name="T64" fmla="*/ 850 w 1004"/>
                  <a:gd name="T65" fmla="*/ 424 h 505"/>
                  <a:gd name="T66" fmla="*/ 870 w 1004"/>
                  <a:gd name="T67" fmla="*/ 393 h 505"/>
                  <a:gd name="T68" fmla="*/ 854 w 1004"/>
                  <a:gd name="T69" fmla="*/ 377 h 505"/>
                  <a:gd name="T70" fmla="*/ 812 w 1004"/>
                  <a:gd name="T71" fmla="*/ 335 h 505"/>
                  <a:gd name="T72" fmla="*/ 855 w 1004"/>
                  <a:gd name="T73" fmla="*/ 304 h 505"/>
                  <a:gd name="T74" fmla="*/ 983 w 1004"/>
                  <a:gd name="T75" fmla="*/ 290 h 505"/>
                  <a:gd name="T76" fmla="*/ 976 w 1004"/>
                  <a:gd name="T77" fmla="*/ 231 h 505"/>
                  <a:gd name="T78" fmla="*/ 917 w 1004"/>
                  <a:gd name="T79" fmla="*/ 181 h 505"/>
                  <a:gd name="T80" fmla="*/ 895 w 1004"/>
                  <a:gd name="T81" fmla="*/ 147 h 505"/>
                  <a:gd name="T82" fmla="*/ 894 w 1004"/>
                  <a:gd name="T83" fmla="*/ 117 h 505"/>
                  <a:gd name="T84" fmla="*/ 847 w 1004"/>
                  <a:gd name="T85" fmla="*/ 103 h 505"/>
                  <a:gd name="T86" fmla="*/ 825 w 1004"/>
                  <a:gd name="T87" fmla="*/ 131 h 505"/>
                  <a:gd name="T88" fmla="*/ 813 w 1004"/>
                  <a:gd name="T89" fmla="*/ 115 h 505"/>
                  <a:gd name="T90" fmla="*/ 757 w 1004"/>
                  <a:gd name="T91" fmla="*/ 123 h 505"/>
                  <a:gd name="T92" fmla="*/ 568 w 1004"/>
                  <a:gd name="T93" fmla="*/ 0 h 505"/>
                  <a:gd name="T94" fmla="*/ 481 w 1004"/>
                  <a:gd name="T95" fmla="*/ 1 h 505"/>
                  <a:gd name="T96" fmla="*/ 398 w 1004"/>
                  <a:gd name="T97" fmla="*/ 39 h 505"/>
                  <a:gd name="T98" fmla="*/ 345 w 1004"/>
                  <a:gd name="T99" fmla="*/ 92 h 505"/>
                  <a:gd name="T100" fmla="*/ 332 w 1004"/>
                  <a:gd name="T101" fmla="*/ 144 h 505"/>
                  <a:gd name="T102" fmla="*/ 284 w 1004"/>
                  <a:gd name="T103" fmla="*/ 139 h 505"/>
                  <a:gd name="T104" fmla="*/ 139 w 1004"/>
                  <a:gd name="T105" fmla="*/ 115 h 505"/>
                  <a:gd name="T106" fmla="*/ 74 w 1004"/>
                  <a:gd name="T107" fmla="*/ 131 h 505"/>
                  <a:gd name="T108" fmla="*/ 11 w 1004"/>
                  <a:gd name="T109" fmla="*/ 191 h 505"/>
                  <a:gd name="T110" fmla="*/ 0 w 1004"/>
                  <a:gd name="T111" fmla="*/ 264 h 505"/>
                  <a:gd name="T112" fmla="*/ 21 w 1004"/>
                  <a:gd name="T113" fmla="*/ 307 h 505"/>
                  <a:gd name="T114" fmla="*/ 109 w 1004"/>
                  <a:gd name="T115" fmla="*/ 363 h 505"/>
                  <a:gd name="T116" fmla="*/ 192 w 1004"/>
                  <a:gd name="T117" fmla="*/ 387 h 505"/>
                  <a:gd name="T118" fmla="*/ 300 w 1004"/>
                  <a:gd name="T119" fmla="*/ 419 h 505"/>
                  <a:gd name="T120" fmla="*/ 329 w 1004"/>
                  <a:gd name="T121" fmla="*/ 489 h 505"/>
                  <a:gd name="T122" fmla="*/ 336 w 1004"/>
                  <a:gd name="T123" fmla="*/ 50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04" h="505">
                    <a:moveTo>
                      <a:pt x="336" y="504"/>
                    </a:moveTo>
                    <a:cubicBezTo>
                      <a:pt x="340" y="504"/>
                      <a:pt x="345" y="499"/>
                      <a:pt x="348" y="494"/>
                    </a:cubicBezTo>
                    <a:lnTo>
                      <a:pt x="353" y="483"/>
                    </a:lnTo>
                    <a:lnTo>
                      <a:pt x="340" y="447"/>
                    </a:lnTo>
                    <a:lnTo>
                      <a:pt x="328" y="411"/>
                    </a:lnTo>
                    <a:lnTo>
                      <a:pt x="296" y="391"/>
                    </a:lnTo>
                    <a:lnTo>
                      <a:pt x="264" y="371"/>
                    </a:lnTo>
                    <a:lnTo>
                      <a:pt x="220" y="363"/>
                    </a:lnTo>
                    <a:cubicBezTo>
                      <a:pt x="196" y="359"/>
                      <a:pt x="162" y="352"/>
                      <a:pt x="144" y="346"/>
                    </a:cubicBezTo>
                    <a:lnTo>
                      <a:pt x="112" y="337"/>
                    </a:lnTo>
                    <a:lnTo>
                      <a:pt x="80" y="313"/>
                    </a:lnTo>
                    <a:lnTo>
                      <a:pt x="48" y="290"/>
                    </a:lnTo>
                    <a:lnTo>
                      <a:pt x="39" y="268"/>
                    </a:lnTo>
                    <a:lnTo>
                      <a:pt x="31" y="245"/>
                    </a:lnTo>
                    <a:lnTo>
                      <a:pt x="43" y="218"/>
                    </a:lnTo>
                    <a:lnTo>
                      <a:pt x="57" y="190"/>
                    </a:lnTo>
                    <a:lnTo>
                      <a:pt x="76" y="176"/>
                    </a:lnTo>
                    <a:lnTo>
                      <a:pt x="96" y="163"/>
                    </a:lnTo>
                    <a:lnTo>
                      <a:pt x="158" y="163"/>
                    </a:lnTo>
                    <a:lnTo>
                      <a:pt x="221" y="177"/>
                    </a:lnTo>
                    <a:cubicBezTo>
                      <a:pt x="256" y="184"/>
                      <a:pt x="295" y="195"/>
                      <a:pt x="307" y="201"/>
                    </a:cubicBezTo>
                    <a:lnTo>
                      <a:pt x="329" y="210"/>
                    </a:lnTo>
                    <a:lnTo>
                      <a:pt x="329" y="255"/>
                    </a:lnTo>
                    <a:lnTo>
                      <a:pt x="346" y="268"/>
                    </a:lnTo>
                    <a:cubicBezTo>
                      <a:pt x="354" y="275"/>
                      <a:pt x="369" y="292"/>
                      <a:pt x="378" y="307"/>
                    </a:cubicBezTo>
                    <a:lnTo>
                      <a:pt x="395" y="334"/>
                    </a:lnTo>
                    <a:lnTo>
                      <a:pt x="393" y="345"/>
                    </a:lnTo>
                    <a:lnTo>
                      <a:pt x="391" y="356"/>
                    </a:lnTo>
                    <a:lnTo>
                      <a:pt x="417" y="387"/>
                    </a:lnTo>
                    <a:lnTo>
                      <a:pt x="442" y="418"/>
                    </a:lnTo>
                    <a:lnTo>
                      <a:pt x="458" y="415"/>
                    </a:lnTo>
                    <a:lnTo>
                      <a:pt x="473" y="411"/>
                    </a:lnTo>
                    <a:lnTo>
                      <a:pt x="483" y="418"/>
                    </a:lnTo>
                    <a:lnTo>
                      <a:pt x="493" y="425"/>
                    </a:lnTo>
                    <a:lnTo>
                      <a:pt x="529" y="421"/>
                    </a:lnTo>
                    <a:lnTo>
                      <a:pt x="529" y="401"/>
                    </a:lnTo>
                    <a:lnTo>
                      <a:pt x="505" y="391"/>
                    </a:lnTo>
                    <a:cubicBezTo>
                      <a:pt x="492" y="386"/>
                      <a:pt x="477" y="379"/>
                      <a:pt x="470" y="377"/>
                    </a:cubicBezTo>
                    <a:lnTo>
                      <a:pt x="458" y="372"/>
                    </a:lnTo>
                    <a:lnTo>
                      <a:pt x="456" y="361"/>
                    </a:lnTo>
                    <a:lnTo>
                      <a:pt x="453" y="350"/>
                    </a:lnTo>
                    <a:lnTo>
                      <a:pt x="467" y="346"/>
                    </a:lnTo>
                    <a:lnTo>
                      <a:pt x="480" y="342"/>
                    </a:lnTo>
                    <a:lnTo>
                      <a:pt x="519" y="354"/>
                    </a:lnTo>
                    <a:lnTo>
                      <a:pt x="559" y="366"/>
                    </a:lnTo>
                    <a:lnTo>
                      <a:pt x="568" y="355"/>
                    </a:lnTo>
                    <a:lnTo>
                      <a:pt x="578" y="344"/>
                    </a:lnTo>
                    <a:lnTo>
                      <a:pt x="621" y="344"/>
                    </a:lnTo>
                    <a:lnTo>
                      <a:pt x="657" y="378"/>
                    </a:lnTo>
                    <a:cubicBezTo>
                      <a:pt x="677" y="397"/>
                      <a:pt x="701" y="423"/>
                      <a:pt x="710" y="435"/>
                    </a:cubicBezTo>
                    <a:lnTo>
                      <a:pt x="727" y="459"/>
                    </a:lnTo>
                    <a:lnTo>
                      <a:pt x="748" y="468"/>
                    </a:lnTo>
                    <a:cubicBezTo>
                      <a:pt x="760" y="473"/>
                      <a:pt x="773" y="477"/>
                      <a:pt x="778" y="477"/>
                    </a:cubicBezTo>
                    <a:lnTo>
                      <a:pt x="786" y="477"/>
                    </a:lnTo>
                    <a:lnTo>
                      <a:pt x="782" y="461"/>
                    </a:lnTo>
                    <a:lnTo>
                      <a:pt x="778" y="444"/>
                    </a:lnTo>
                    <a:lnTo>
                      <a:pt x="787" y="442"/>
                    </a:lnTo>
                    <a:lnTo>
                      <a:pt x="796" y="439"/>
                    </a:lnTo>
                    <a:lnTo>
                      <a:pt x="787" y="426"/>
                    </a:lnTo>
                    <a:lnTo>
                      <a:pt x="778" y="414"/>
                    </a:lnTo>
                    <a:lnTo>
                      <a:pt x="755" y="410"/>
                    </a:lnTo>
                    <a:lnTo>
                      <a:pt x="733" y="406"/>
                    </a:lnTo>
                    <a:lnTo>
                      <a:pt x="752" y="404"/>
                    </a:lnTo>
                    <a:cubicBezTo>
                      <a:pt x="763" y="403"/>
                      <a:pt x="779" y="402"/>
                      <a:pt x="787" y="403"/>
                    </a:cubicBezTo>
                    <a:cubicBezTo>
                      <a:pt x="796" y="404"/>
                      <a:pt x="813" y="409"/>
                      <a:pt x="826" y="414"/>
                    </a:cubicBezTo>
                    <a:lnTo>
                      <a:pt x="850" y="424"/>
                    </a:lnTo>
                    <a:lnTo>
                      <a:pt x="860" y="413"/>
                    </a:lnTo>
                    <a:cubicBezTo>
                      <a:pt x="866" y="406"/>
                      <a:pt x="870" y="397"/>
                      <a:pt x="870" y="393"/>
                    </a:cubicBezTo>
                    <a:lnTo>
                      <a:pt x="870" y="384"/>
                    </a:lnTo>
                    <a:lnTo>
                      <a:pt x="854" y="377"/>
                    </a:lnTo>
                    <a:cubicBezTo>
                      <a:pt x="846" y="373"/>
                      <a:pt x="833" y="362"/>
                      <a:pt x="825" y="353"/>
                    </a:cubicBezTo>
                    <a:lnTo>
                      <a:pt x="812" y="335"/>
                    </a:lnTo>
                    <a:lnTo>
                      <a:pt x="834" y="320"/>
                    </a:lnTo>
                    <a:lnTo>
                      <a:pt x="855" y="304"/>
                    </a:lnTo>
                    <a:lnTo>
                      <a:pt x="962" y="304"/>
                    </a:lnTo>
                    <a:lnTo>
                      <a:pt x="983" y="290"/>
                    </a:lnTo>
                    <a:cubicBezTo>
                      <a:pt x="994" y="282"/>
                      <a:pt x="1003" y="273"/>
                      <a:pt x="1003" y="270"/>
                    </a:cubicBezTo>
                    <a:cubicBezTo>
                      <a:pt x="1003" y="266"/>
                      <a:pt x="991" y="249"/>
                      <a:pt x="976" y="231"/>
                    </a:cubicBezTo>
                    <a:lnTo>
                      <a:pt x="948" y="198"/>
                    </a:lnTo>
                    <a:lnTo>
                      <a:pt x="917" y="181"/>
                    </a:lnTo>
                    <a:lnTo>
                      <a:pt x="886" y="163"/>
                    </a:lnTo>
                    <a:lnTo>
                      <a:pt x="895" y="147"/>
                    </a:lnTo>
                    <a:lnTo>
                      <a:pt x="903" y="131"/>
                    </a:lnTo>
                    <a:lnTo>
                      <a:pt x="894" y="117"/>
                    </a:lnTo>
                    <a:lnTo>
                      <a:pt x="885" y="103"/>
                    </a:lnTo>
                    <a:lnTo>
                      <a:pt x="847" y="103"/>
                    </a:lnTo>
                    <a:lnTo>
                      <a:pt x="836" y="117"/>
                    </a:lnTo>
                    <a:lnTo>
                      <a:pt x="825" y="131"/>
                    </a:lnTo>
                    <a:lnTo>
                      <a:pt x="819" y="123"/>
                    </a:lnTo>
                    <a:lnTo>
                      <a:pt x="813" y="115"/>
                    </a:lnTo>
                    <a:lnTo>
                      <a:pt x="785" y="119"/>
                    </a:lnTo>
                    <a:lnTo>
                      <a:pt x="757" y="123"/>
                    </a:lnTo>
                    <a:lnTo>
                      <a:pt x="647" y="32"/>
                    </a:lnTo>
                    <a:lnTo>
                      <a:pt x="568" y="0"/>
                    </a:lnTo>
                    <a:lnTo>
                      <a:pt x="525" y="0"/>
                    </a:lnTo>
                    <a:lnTo>
                      <a:pt x="481" y="1"/>
                    </a:lnTo>
                    <a:lnTo>
                      <a:pt x="439" y="20"/>
                    </a:lnTo>
                    <a:lnTo>
                      <a:pt x="398" y="39"/>
                    </a:lnTo>
                    <a:lnTo>
                      <a:pt x="371" y="65"/>
                    </a:lnTo>
                    <a:lnTo>
                      <a:pt x="345" y="92"/>
                    </a:lnTo>
                    <a:lnTo>
                      <a:pt x="340" y="116"/>
                    </a:lnTo>
                    <a:cubicBezTo>
                      <a:pt x="337" y="129"/>
                      <a:pt x="333" y="142"/>
                      <a:pt x="332" y="144"/>
                    </a:cubicBezTo>
                    <a:lnTo>
                      <a:pt x="329" y="148"/>
                    </a:lnTo>
                    <a:lnTo>
                      <a:pt x="284" y="139"/>
                    </a:lnTo>
                    <a:cubicBezTo>
                      <a:pt x="259" y="134"/>
                      <a:pt x="216" y="127"/>
                      <a:pt x="189" y="122"/>
                    </a:cubicBezTo>
                    <a:lnTo>
                      <a:pt x="139" y="115"/>
                    </a:lnTo>
                    <a:lnTo>
                      <a:pt x="107" y="123"/>
                    </a:lnTo>
                    <a:lnTo>
                      <a:pt x="74" y="131"/>
                    </a:lnTo>
                    <a:lnTo>
                      <a:pt x="48" y="152"/>
                    </a:lnTo>
                    <a:cubicBezTo>
                      <a:pt x="34" y="164"/>
                      <a:pt x="17" y="181"/>
                      <a:pt x="11" y="191"/>
                    </a:cubicBezTo>
                    <a:lnTo>
                      <a:pt x="0" y="209"/>
                    </a:lnTo>
                    <a:lnTo>
                      <a:pt x="0" y="264"/>
                    </a:lnTo>
                    <a:lnTo>
                      <a:pt x="10" y="286"/>
                    </a:lnTo>
                    <a:lnTo>
                      <a:pt x="21" y="307"/>
                    </a:lnTo>
                    <a:lnTo>
                      <a:pt x="50" y="329"/>
                    </a:lnTo>
                    <a:cubicBezTo>
                      <a:pt x="66" y="341"/>
                      <a:pt x="92" y="356"/>
                      <a:pt x="109" y="363"/>
                    </a:cubicBezTo>
                    <a:lnTo>
                      <a:pt x="138" y="376"/>
                    </a:lnTo>
                    <a:lnTo>
                      <a:pt x="192" y="387"/>
                    </a:lnTo>
                    <a:cubicBezTo>
                      <a:pt x="221" y="393"/>
                      <a:pt x="257" y="402"/>
                      <a:pt x="272" y="408"/>
                    </a:cubicBezTo>
                    <a:lnTo>
                      <a:pt x="300" y="419"/>
                    </a:lnTo>
                    <a:lnTo>
                      <a:pt x="314" y="447"/>
                    </a:lnTo>
                    <a:cubicBezTo>
                      <a:pt x="322" y="462"/>
                      <a:pt x="329" y="481"/>
                      <a:pt x="329" y="489"/>
                    </a:cubicBezTo>
                    <a:lnTo>
                      <a:pt x="329" y="504"/>
                    </a:lnTo>
                    <a:lnTo>
                      <a:pt x="336" y="504"/>
                    </a:lnTo>
                  </a:path>
                </a:pathLst>
              </a:custGeom>
              <a:solidFill>
                <a:srgbClr val="ADADA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5" name="Freeform 15"/>
              <p:cNvSpPr>
                <a:spLocks noChangeArrowheads="1"/>
              </p:cNvSpPr>
              <p:nvPr/>
            </p:nvSpPr>
            <p:spPr bwMode="auto">
              <a:xfrm>
                <a:off x="182" y="852"/>
                <a:ext cx="383" cy="187"/>
              </a:xfrm>
              <a:custGeom>
                <a:avLst/>
                <a:gdLst>
                  <a:gd name="T0" fmla="*/ 350 w 1010"/>
                  <a:gd name="T1" fmla="*/ 488 h 495"/>
                  <a:gd name="T2" fmla="*/ 331 w 1010"/>
                  <a:gd name="T3" fmla="*/ 416 h 495"/>
                  <a:gd name="T4" fmla="*/ 277 w 1010"/>
                  <a:gd name="T5" fmla="*/ 375 h 495"/>
                  <a:gd name="T6" fmla="*/ 179 w 1010"/>
                  <a:gd name="T7" fmla="*/ 354 h 495"/>
                  <a:gd name="T8" fmla="*/ 76 w 1010"/>
                  <a:gd name="T9" fmla="*/ 313 h 495"/>
                  <a:gd name="T10" fmla="*/ 42 w 1010"/>
                  <a:gd name="T11" fmla="*/ 277 h 495"/>
                  <a:gd name="T12" fmla="*/ 32 w 1010"/>
                  <a:gd name="T13" fmla="*/ 237 h 495"/>
                  <a:gd name="T14" fmla="*/ 55 w 1010"/>
                  <a:gd name="T15" fmla="*/ 190 h 495"/>
                  <a:gd name="T16" fmla="*/ 88 w 1010"/>
                  <a:gd name="T17" fmla="*/ 165 h 495"/>
                  <a:gd name="T18" fmla="*/ 147 w 1010"/>
                  <a:gd name="T19" fmla="*/ 157 h 495"/>
                  <a:gd name="T20" fmla="*/ 306 w 1010"/>
                  <a:gd name="T21" fmla="*/ 194 h 495"/>
                  <a:gd name="T22" fmla="*/ 331 w 1010"/>
                  <a:gd name="T23" fmla="*/ 246 h 495"/>
                  <a:gd name="T24" fmla="*/ 382 w 1010"/>
                  <a:gd name="T25" fmla="*/ 303 h 495"/>
                  <a:gd name="T26" fmla="*/ 393 w 1010"/>
                  <a:gd name="T27" fmla="*/ 353 h 495"/>
                  <a:gd name="T28" fmla="*/ 445 w 1010"/>
                  <a:gd name="T29" fmla="*/ 413 h 495"/>
                  <a:gd name="T30" fmla="*/ 486 w 1010"/>
                  <a:gd name="T31" fmla="*/ 406 h 495"/>
                  <a:gd name="T32" fmla="*/ 496 w 1010"/>
                  <a:gd name="T33" fmla="*/ 420 h 495"/>
                  <a:gd name="T34" fmla="*/ 527 w 1010"/>
                  <a:gd name="T35" fmla="*/ 413 h 495"/>
                  <a:gd name="T36" fmla="*/ 497 w 1010"/>
                  <a:gd name="T37" fmla="*/ 385 h 495"/>
                  <a:gd name="T38" fmla="*/ 447 w 1010"/>
                  <a:gd name="T39" fmla="*/ 355 h 495"/>
                  <a:gd name="T40" fmla="*/ 457 w 1010"/>
                  <a:gd name="T41" fmla="*/ 341 h 495"/>
                  <a:gd name="T42" fmla="*/ 530 w 1010"/>
                  <a:gd name="T43" fmla="*/ 351 h 495"/>
                  <a:gd name="T44" fmla="*/ 570 w 1010"/>
                  <a:gd name="T45" fmla="*/ 342 h 495"/>
                  <a:gd name="T46" fmla="*/ 612 w 1010"/>
                  <a:gd name="T47" fmla="*/ 333 h 495"/>
                  <a:gd name="T48" fmla="*/ 691 w 1010"/>
                  <a:gd name="T49" fmla="*/ 398 h 495"/>
                  <a:gd name="T50" fmla="*/ 772 w 1010"/>
                  <a:gd name="T51" fmla="*/ 474 h 495"/>
                  <a:gd name="T52" fmla="*/ 787 w 1010"/>
                  <a:gd name="T53" fmla="*/ 466 h 495"/>
                  <a:gd name="T54" fmla="*/ 777 w 1010"/>
                  <a:gd name="T55" fmla="*/ 445 h 495"/>
                  <a:gd name="T56" fmla="*/ 796 w 1010"/>
                  <a:gd name="T57" fmla="*/ 436 h 495"/>
                  <a:gd name="T58" fmla="*/ 787 w 1010"/>
                  <a:gd name="T59" fmla="*/ 415 h 495"/>
                  <a:gd name="T60" fmla="*/ 735 w 1010"/>
                  <a:gd name="T61" fmla="*/ 403 h 495"/>
                  <a:gd name="T62" fmla="*/ 785 w 1010"/>
                  <a:gd name="T63" fmla="*/ 393 h 495"/>
                  <a:gd name="T64" fmla="*/ 852 w 1010"/>
                  <a:gd name="T65" fmla="*/ 421 h 495"/>
                  <a:gd name="T66" fmla="*/ 872 w 1010"/>
                  <a:gd name="T67" fmla="*/ 393 h 495"/>
                  <a:gd name="T68" fmla="*/ 817 w 1010"/>
                  <a:gd name="T69" fmla="*/ 345 h 495"/>
                  <a:gd name="T70" fmla="*/ 849 w 1010"/>
                  <a:gd name="T71" fmla="*/ 301 h 495"/>
                  <a:gd name="T72" fmla="*/ 1009 w 1010"/>
                  <a:gd name="T73" fmla="*/ 269 h 495"/>
                  <a:gd name="T74" fmla="*/ 948 w 1010"/>
                  <a:gd name="T75" fmla="*/ 194 h 495"/>
                  <a:gd name="T76" fmla="*/ 890 w 1010"/>
                  <a:gd name="T77" fmla="*/ 165 h 495"/>
                  <a:gd name="T78" fmla="*/ 876 w 1010"/>
                  <a:gd name="T79" fmla="*/ 103 h 495"/>
                  <a:gd name="T80" fmla="*/ 826 w 1010"/>
                  <a:gd name="T81" fmla="*/ 127 h 495"/>
                  <a:gd name="T82" fmla="*/ 815 w 1010"/>
                  <a:gd name="T83" fmla="*/ 112 h 495"/>
                  <a:gd name="T84" fmla="*/ 708 w 1010"/>
                  <a:gd name="T85" fmla="*/ 77 h 495"/>
                  <a:gd name="T86" fmla="*/ 616 w 1010"/>
                  <a:gd name="T87" fmla="*/ 17 h 495"/>
                  <a:gd name="T88" fmla="*/ 485 w 1010"/>
                  <a:gd name="T89" fmla="*/ 0 h 495"/>
                  <a:gd name="T90" fmla="*/ 418 w 1010"/>
                  <a:gd name="T91" fmla="*/ 27 h 495"/>
                  <a:gd name="T92" fmla="*/ 345 w 1010"/>
                  <a:gd name="T93" fmla="*/ 109 h 495"/>
                  <a:gd name="T94" fmla="*/ 327 w 1010"/>
                  <a:gd name="T95" fmla="*/ 146 h 495"/>
                  <a:gd name="T96" fmla="*/ 176 w 1010"/>
                  <a:gd name="T97" fmla="*/ 118 h 495"/>
                  <a:gd name="T98" fmla="*/ 81 w 1010"/>
                  <a:gd name="T99" fmla="*/ 127 h 495"/>
                  <a:gd name="T100" fmla="*/ 16 w 1010"/>
                  <a:gd name="T101" fmla="*/ 189 h 495"/>
                  <a:gd name="T102" fmla="*/ 5 w 1010"/>
                  <a:gd name="T103" fmla="*/ 249 h 495"/>
                  <a:gd name="T104" fmla="*/ 26 w 1010"/>
                  <a:gd name="T105" fmla="*/ 301 h 495"/>
                  <a:gd name="T106" fmla="*/ 102 w 1010"/>
                  <a:gd name="T107" fmla="*/ 358 h 495"/>
                  <a:gd name="T108" fmla="*/ 232 w 1010"/>
                  <a:gd name="T109" fmla="*/ 391 h 495"/>
                  <a:gd name="T110" fmla="*/ 323 w 1010"/>
                  <a:gd name="T111" fmla="*/ 439 h 495"/>
                  <a:gd name="T112" fmla="*/ 333 w 1010"/>
                  <a:gd name="T113" fmla="*/ 49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10" h="495">
                    <a:moveTo>
                      <a:pt x="339" y="494"/>
                    </a:moveTo>
                    <a:cubicBezTo>
                      <a:pt x="343" y="494"/>
                      <a:pt x="348" y="492"/>
                      <a:pt x="350" y="488"/>
                    </a:cubicBezTo>
                    <a:lnTo>
                      <a:pt x="354" y="483"/>
                    </a:lnTo>
                    <a:lnTo>
                      <a:pt x="331" y="416"/>
                    </a:lnTo>
                    <a:lnTo>
                      <a:pt x="304" y="395"/>
                    </a:lnTo>
                    <a:lnTo>
                      <a:pt x="277" y="375"/>
                    </a:lnTo>
                    <a:lnTo>
                      <a:pt x="236" y="364"/>
                    </a:lnTo>
                    <a:cubicBezTo>
                      <a:pt x="213" y="359"/>
                      <a:pt x="188" y="354"/>
                      <a:pt x="179" y="354"/>
                    </a:cubicBezTo>
                    <a:lnTo>
                      <a:pt x="164" y="354"/>
                    </a:lnTo>
                    <a:lnTo>
                      <a:pt x="76" y="313"/>
                    </a:lnTo>
                    <a:lnTo>
                      <a:pt x="59" y="295"/>
                    </a:lnTo>
                    <a:lnTo>
                      <a:pt x="42" y="277"/>
                    </a:lnTo>
                    <a:lnTo>
                      <a:pt x="37" y="257"/>
                    </a:lnTo>
                    <a:lnTo>
                      <a:pt x="32" y="237"/>
                    </a:lnTo>
                    <a:lnTo>
                      <a:pt x="44" y="214"/>
                    </a:lnTo>
                    <a:lnTo>
                      <a:pt x="55" y="190"/>
                    </a:lnTo>
                    <a:lnTo>
                      <a:pt x="72" y="177"/>
                    </a:lnTo>
                    <a:lnTo>
                      <a:pt x="88" y="165"/>
                    </a:lnTo>
                    <a:lnTo>
                      <a:pt x="117" y="161"/>
                    </a:lnTo>
                    <a:lnTo>
                      <a:pt x="147" y="157"/>
                    </a:lnTo>
                    <a:lnTo>
                      <a:pt x="213" y="171"/>
                    </a:lnTo>
                    <a:cubicBezTo>
                      <a:pt x="250" y="179"/>
                      <a:pt x="291" y="189"/>
                      <a:pt x="306" y="194"/>
                    </a:cubicBezTo>
                    <a:lnTo>
                      <a:pt x="331" y="202"/>
                    </a:lnTo>
                    <a:lnTo>
                      <a:pt x="331" y="246"/>
                    </a:lnTo>
                    <a:lnTo>
                      <a:pt x="347" y="262"/>
                    </a:lnTo>
                    <a:cubicBezTo>
                      <a:pt x="355" y="270"/>
                      <a:pt x="371" y="289"/>
                      <a:pt x="382" y="303"/>
                    </a:cubicBezTo>
                    <a:lnTo>
                      <a:pt x="402" y="329"/>
                    </a:lnTo>
                    <a:lnTo>
                      <a:pt x="393" y="353"/>
                    </a:lnTo>
                    <a:lnTo>
                      <a:pt x="419" y="383"/>
                    </a:lnTo>
                    <a:lnTo>
                      <a:pt x="445" y="413"/>
                    </a:lnTo>
                    <a:lnTo>
                      <a:pt x="465" y="409"/>
                    </a:lnTo>
                    <a:lnTo>
                      <a:pt x="486" y="406"/>
                    </a:lnTo>
                    <a:lnTo>
                      <a:pt x="491" y="413"/>
                    </a:lnTo>
                    <a:lnTo>
                      <a:pt x="496" y="420"/>
                    </a:lnTo>
                    <a:lnTo>
                      <a:pt x="511" y="416"/>
                    </a:lnTo>
                    <a:lnTo>
                      <a:pt x="527" y="413"/>
                    </a:lnTo>
                    <a:lnTo>
                      <a:pt x="527" y="396"/>
                    </a:lnTo>
                    <a:lnTo>
                      <a:pt x="497" y="385"/>
                    </a:lnTo>
                    <a:cubicBezTo>
                      <a:pt x="481" y="380"/>
                      <a:pt x="463" y="371"/>
                      <a:pt x="457" y="365"/>
                    </a:cubicBezTo>
                    <a:lnTo>
                      <a:pt x="447" y="355"/>
                    </a:lnTo>
                    <a:lnTo>
                      <a:pt x="452" y="348"/>
                    </a:lnTo>
                    <a:lnTo>
                      <a:pt x="457" y="341"/>
                    </a:lnTo>
                    <a:lnTo>
                      <a:pt x="501" y="341"/>
                    </a:lnTo>
                    <a:lnTo>
                      <a:pt x="530" y="351"/>
                    </a:lnTo>
                    <a:lnTo>
                      <a:pt x="558" y="361"/>
                    </a:lnTo>
                    <a:lnTo>
                      <a:pt x="570" y="342"/>
                    </a:lnTo>
                    <a:lnTo>
                      <a:pt x="591" y="337"/>
                    </a:lnTo>
                    <a:lnTo>
                      <a:pt x="612" y="333"/>
                    </a:lnTo>
                    <a:lnTo>
                      <a:pt x="652" y="365"/>
                    </a:lnTo>
                    <a:lnTo>
                      <a:pt x="691" y="398"/>
                    </a:lnTo>
                    <a:lnTo>
                      <a:pt x="729" y="455"/>
                    </a:lnTo>
                    <a:lnTo>
                      <a:pt x="772" y="474"/>
                    </a:lnTo>
                    <a:lnTo>
                      <a:pt x="779" y="470"/>
                    </a:lnTo>
                    <a:lnTo>
                      <a:pt x="787" y="466"/>
                    </a:lnTo>
                    <a:lnTo>
                      <a:pt x="782" y="456"/>
                    </a:lnTo>
                    <a:lnTo>
                      <a:pt x="777" y="445"/>
                    </a:lnTo>
                    <a:lnTo>
                      <a:pt x="787" y="440"/>
                    </a:lnTo>
                    <a:lnTo>
                      <a:pt x="796" y="436"/>
                    </a:lnTo>
                    <a:lnTo>
                      <a:pt x="791" y="425"/>
                    </a:lnTo>
                    <a:lnTo>
                      <a:pt x="787" y="415"/>
                    </a:lnTo>
                    <a:lnTo>
                      <a:pt x="761" y="409"/>
                    </a:lnTo>
                    <a:lnTo>
                      <a:pt x="735" y="403"/>
                    </a:lnTo>
                    <a:lnTo>
                      <a:pt x="760" y="398"/>
                    </a:lnTo>
                    <a:lnTo>
                      <a:pt x="785" y="393"/>
                    </a:lnTo>
                    <a:lnTo>
                      <a:pt x="819" y="407"/>
                    </a:lnTo>
                    <a:lnTo>
                      <a:pt x="852" y="421"/>
                    </a:lnTo>
                    <a:lnTo>
                      <a:pt x="862" y="410"/>
                    </a:lnTo>
                    <a:cubicBezTo>
                      <a:pt x="868" y="403"/>
                      <a:pt x="872" y="396"/>
                      <a:pt x="872" y="393"/>
                    </a:cubicBezTo>
                    <a:cubicBezTo>
                      <a:pt x="872" y="390"/>
                      <a:pt x="860" y="378"/>
                      <a:pt x="845" y="367"/>
                    </a:cubicBezTo>
                    <a:lnTo>
                      <a:pt x="817" y="345"/>
                    </a:lnTo>
                    <a:lnTo>
                      <a:pt x="817" y="327"/>
                    </a:lnTo>
                    <a:lnTo>
                      <a:pt x="849" y="301"/>
                    </a:lnTo>
                    <a:lnTo>
                      <a:pt x="962" y="300"/>
                    </a:lnTo>
                    <a:lnTo>
                      <a:pt x="1009" y="269"/>
                    </a:lnTo>
                    <a:lnTo>
                      <a:pt x="979" y="231"/>
                    </a:lnTo>
                    <a:lnTo>
                      <a:pt x="948" y="194"/>
                    </a:lnTo>
                    <a:lnTo>
                      <a:pt x="919" y="179"/>
                    </a:lnTo>
                    <a:lnTo>
                      <a:pt x="890" y="165"/>
                    </a:lnTo>
                    <a:lnTo>
                      <a:pt x="897" y="107"/>
                    </a:lnTo>
                    <a:lnTo>
                      <a:pt x="876" y="103"/>
                    </a:lnTo>
                    <a:lnTo>
                      <a:pt x="854" y="98"/>
                    </a:lnTo>
                    <a:lnTo>
                      <a:pt x="826" y="127"/>
                    </a:lnTo>
                    <a:lnTo>
                      <a:pt x="821" y="119"/>
                    </a:lnTo>
                    <a:lnTo>
                      <a:pt x="815" y="112"/>
                    </a:lnTo>
                    <a:lnTo>
                      <a:pt x="759" y="120"/>
                    </a:lnTo>
                    <a:lnTo>
                      <a:pt x="708" y="77"/>
                    </a:lnTo>
                    <a:lnTo>
                      <a:pt x="656" y="35"/>
                    </a:lnTo>
                    <a:lnTo>
                      <a:pt x="616" y="17"/>
                    </a:lnTo>
                    <a:lnTo>
                      <a:pt x="575" y="0"/>
                    </a:lnTo>
                    <a:lnTo>
                      <a:pt x="485" y="0"/>
                    </a:lnTo>
                    <a:lnTo>
                      <a:pt x="451" y="14"/>
                    </a:lnTo>
                    <a:lnTo>
                      <a:pt x="418" y="27"/>
                    </a:lnTo>
                    <a:lnTo>
                      <a:pt x="355" y="82"/>
                    </a:lnTo>
                    <a:lnTo>
                      <a:pt x="345" y="109"/>
                    </a:lnTo>
                    <a:cubicBezTo>
                      <a:pt x="340" y="124"/>
                      <a:pt x="334" y="139"/>
                      <a:pt x="331" y="141"/>
                    </a:cubicBezTo>
                    <a:lnTo>
                      <a:pt x="327" y="146"/>
                    </a:lnTo>
                    <a:lnTo>
                      <a:pt x="268" y="134"/>
                    </a:lnTo>
                    <a:cubicBezTo>
                      <a:pt x="236" y="127"/>
                      <a:pt x="194" y="120"/>
                      <a:pt x="176" y="118"/>
                    </a:cubicBezTo>
                    <a:lnTo>
                      <a:pt x="142" y="113"/>
                    </a:lnTo>
                    <a:lnTo>
                      <a:pt x="81" y="127"/>
                    </a:lnTo>
                    <a:lnTo>
                      <a:pt x="32" y="162"/>
                    </a:lnTo>
                    <a:lnTo>
                      <a:pt x="16" y="189"/>
                    </a:lnTo>
                    <a:lnTo>
                      <a:pt x="0" y="216"/>
                    </a:lnTo>
                    <a:lnTo>
                      <a:pt x="5" y="249"/>
                    </a:lnTo>
                    <a:lnTo>
                      <a:pt x="9" y="281"/>
                    </a:lnTo>
                    <a:lnTo>
                      <a:pt x="26" y="301"/>
                    </a:lnTo>
                    <a:cubicBezTo>
                      <a:pt x="35" y="313"/>
                      <a:pt x="56" y="330"/>
                      <a:pt x="72" y="340"/>
                    </a:cubicBezTo>
                    <a:lnTo>
                      <a:pt x="102" y="358"/>
                    </a:lnTo>
                    <a:lnTo>
                      <a:pt x="144" y="369"/>
                    </a:lnTo>
                    <a:cubicBezTo>
                      <a:pt x="167" y="376"/>
                      <a:pt x="207" y="385"/>
                      <a:pt x="232" y="391"/>
                    </a:cubicBezTo>
                    <a:lnTo>
                      <a:pt x="278" y="402"/>
                    </a:lnTo>
                    <a:lnTo>
                      <a:pt x="323" y="439"/>
                    </a:lnTo>
                    <a:lnTo>
                      <a:pt x="328" y="467"/>
                    </a:lnTo>
                    <a:lnTo>
                      <a:pt x="333" y="494"/>
                    </a:lnTo>
                    <a:lnTo>
                      <a:pt x="339" y="494"/>
                    </a:lnTo>
                  </a:path>
                </a:pathLst>
              </a:custGeom>
              <a:solidFill>
                <a:srgbClr val="91919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6" name="Freeform 16"/>
              <p:cNvSpPr>
                <a:spLocks noChangeArrowheads="1"/>
              </p:cNvSpPr>
              <p:nvPr/>
            </p:nvSpPr>
            <p:spPr bwMode="auto">
              <a:xfrm>
                <a:off x="182" y="852"/>
                <a:ext cx="381" cy="189"/>
              </a:xfrm>
              <a:custGeom>
                <a:avLst/>
                <a:gdLst>
                  <a:gd name="T0" fmla="*/ 347 w 1004"/>
                  <a:gd name="T1" fmla="*/ 498 h 499"/>
                  <a:gd name="T2" fmla="*/ 328 w 1004"/>
                  <a:gd name="T3" fmla="*/ 424 h 499"/>
                  <a:gd name="T4" fmla="*/ 286 w 1004"/>
                  <a:gd name="T5" fmla="*/ 386 h 499"/>
                  <a:gd name="T6" fmla="*/ 196 w 1004"/>
                  <a:gd name="T7" fmla="*/ 357 h 499"/>
                  <a:gd name="T8" fmla="*/ 100 w 1004"/>
                  <a:gd name="T9" fmla="*/ 326 h 499"/>
                  <a:gd name="T10" fmla="*/ 47 w 1004"/>
                  <a:gd name="T11" fmla="*/ 283 h 499"/>
                  <a:gd name="T12" fmla="*/ 31 w 1004"/>
                  <a:gd name="T13" fmla="*/ 248 h 499"/>
                  <a:gd name="T14" fmla="*/ 57 w 1004"/>
                  <a:gd name="T15" fmla="*/ 180 h 499"/>
                  <a:gd name="T16" fmla="*/ 117 w 1004"/>
                  <a:gd name="T17" fmla="*/ 160 h 499"/>
                  <a:gd name="T18" fmla="*/ 206 w 1004"/>
                  <a:gd name="T19" fmla="*/ 168 h 499"/>
                  <a:gd name="T20" fmla="*/ 329 w 1004"/>
                  <a:gd name="T21" fmla="*/ 202 h 499"/>
                  <a:gd name="T22" fmla="*/ 353 w 1004"/>
                  <a:gd name="T23" fmla="*/ 265 h 499"/>
                  <a:gd name="T24" fmla="*/ 376 w 1004"/>
                  <a:gd name="T25" fmla="*/ 297 h 499"/>
                  <a:gd name="T26" fmla="*/ 401 w 1004"/>
                  <a:gd name="T27" fmla="*/ 323 h 499"/>
                  <a:gd name="T28" fmla="*/ 449 w 1004"/>
                  <a:gd name="T29" fmla="*/ 414 h 499"/>
                  <a:gd name="T30" fmla="*/ 467 w 1004"/>
                  <a:gd name="T31" fmla="*/ 401 h 499"/>
                  <a:gd name="T32" fmla="*/ 496 w 1004"/>
                  <a:gd name="T33" fmla="*/ 419 h 499"/>
                  <a:gd name="T34" fmla="*/ 525 w 1004"/>
                  <a:gd name="T35" fmla="*/ 413 h 499"/>
                  <a:gd name="T36" fmla="*/ 499 w 1004"/>
                  <a:gd name="T37" fmla="*/ 388 h 499"/>
                  <a:gd name="T38" fmla="*/ 459 w 1004"/>
                  <a:gd name="T39" fmla="*/ 368 h 499"/>
                  <a:gd name="T40" fmla="*/ 451 w 1004"/>
                  <a:gd name="T41" fmla="*/ 347 h 499"/>
                  <a:gd name="T42" fmla="*/ 485 w 1004"/>
                  <a:gd name="T43" fmla="*/ 343 h 499"/>
                  <a:gd name="T44" fmla="*/ 559 w 1004"/>
                  <a:gd name="T45" fmla="*/ 356 h 499"/>
                  <a:gd name="T46" fmla="*/ 573 w 1004"/>
                  <a:gd name="T47" fmla="*/ 334 h 499"/>
                  <a:gd name="T48" fmla="*/ 654 w 1004"/>
                  <a:gd name="T49" fmla="*/ 368 h 499"/>
                  <a:gd name="T50" fmla="*/ 733 w 1004"/>
                  <a:gd name="T51" fmla="*/ 461 h 499"/>
                  <a:gd name="T52" fmla="*/ 769 w 1004"/>
                  <a:gd name="T53" fmla="*/ 474 h 499"/>
                  <a:gd name="T54" fmla="*/ 783 w 1004"/>
                  <a:gd name="T55" fmla="*/ 467 h 499"/>
                  <a:gd name="T56" fmla="*/ 774 w 1004"/>
                  <a:gd name="T57" fmla="*/ 448 h 499"/>
                  <a:gd name="T58" fmla="*/ 793 w 1004"/>
                  <a:gd name="T59" fmla="*/ 428 h 499"/>
                  <a:gd name="T60" fmla="*/ 758 w 1004"/>
                  <a:gd name="T61" fmla="*/ 408 h 499"/>
                  <a:gd name="T62" fmla="*/ 755 w 1004"/>
                  <a:gd name="T63" fmla="*/ 398 h 499"/>
                  <a:gd name="T64" fmla="*/ 808 w 1004"/>
                  <a:gd name="T65" fmla="*/ 401 h 499"/>
                  <a:gd name="T66" fmla="*/ 839 w 1004"/>
                  <a:gd name="T67" fmla="*/ 415 h 499"/>
                  <a:gd name="T68" fmla="*/ 861 w 1004"/>
                  <a:gd name="T69" fmla="*/ 407 h 499"/>
                  <a:gd name="T70" fmla="*/ 843 w 1004"/>
                  <a:gd name="T71" fmla="*/ 370 h 499"/>
                  <a:gd name="T72" fmla="*/ 815 w 1004"/>
                  <a:gd name="T73" fmla="*/ 321 h 499"/>
                  <a:gd name="T74" fmla="*/ 850 w 1004"/>
                  <a:gd name="T75" fmla="*/ 301 h 499"/>
                  <a:gd name="T76" fmla="*/ 972 w 1004"/>
                  <a:gd name="T77" fmla="*/ 289 h 499"/>
                  <a:gd name="T78" fmla="*/ 1003 w 1004"/>
                  <a:gd name="T79" fmla="*/ 261 h 499"/>
                  <a:gd name="T80" fmla="*/ 887 w 1004"/>
                  <a:gd name="T81" fmla="*/ 166 h 499"/>
                  <a:gd name="T82" fmla="*/ 896 w 1004"/>
                  <a:gd name="T83" fmla="*/ 120 h 499"/>
                  <a:gd name="T84" fmla="*/ 876 w 1004"/>
                  <a:gd name="T85" fmla="*/ 100 h 499"/>
                  <a:gd name="T86" fmla="*/ 828 w 1004"/>
                  <a:gd name="T87" fmla="*/ 126 h 499"/>
                  <a:gd name="T88" fmla="*/ 777 w 1004"/>
                  <a:gd name="T89" fmla="*/ 117 h 499"/>
                  <a:gd name="T90" fmla="*/ 710 w 1004"/>
                  <a:gd name="T91" fmla="*/ 81 h 499"/>
                  <a:gd name="T92" fmla="*/ 618 w 1004"/>
                  <a:gd name="T93" fmla="*/ 21 h 499"/>
                  <a:gd name="T94" fmla="*/ 485 w 1004"/>
                  <a:gd name="T95" fmla="*/ 0 h 499"/>
                  <a:gd name="T96" fmla="*/ 411 w 1004"/>
                  <a:gd name="T97" fmla="*/ 32 h 499"/>
                  <a:gd name="T98" fmla="*/ 346 w 1004"/>
                  <a:gd name="T99" fmla="*/ 91 h 499"/>
                  <a:gd name="T100" fmla="*/ 336 w 1004"/>
                  <a:gd name="T101" fmla="*/ 147 h 499"/>
                  <a:gd name="T102" fmla="*/ 274 w 1004"/>
                  <a:gd name="T103" fmla="*/ 137 h 499"/>
                  <a:gd name="T104" fmla="*/ 141 w 1004"/>
                  <a:gd name="T105" fmla="*/ 114 h 499"/>
                  <a:gd name="T106" fmla="*/ 66 w 1004"/>
                  <a:gd name="T107" fmla="*/ 133 h 499"/>
                  <a:gd name="T108" fmla="*/ 13 w 1004"/>
                  <a:gd name="T109" fmla="*/ 192 h 499"/>
                  <a:gd name="T110" fmla="*/ 0 w 1004"/>
                  <a:gd name="T111" fmla="*/ 229 h 499"/>
                  <a:gd name="T112" fmla="*/ 17 w 1004"/>
                  <a:gd name="T113" fmla="*/ 295 h 499"/>
                  <a:gd name="T114" fmla="*/ 77 w 1004"/>
                  <a:gd name="T115" fmla="*/ 346 h 499"/>
                  <a:gd name="T116" fmla="*/ 212 w 1004"/>
                  <a:gd name="T117" fmla="*/ 387 h 499"/>
                  <a:gd name="T118" fmla="*/ 314 w 1004"/>
                  <a:gd name="T119" fmla="*/ 430 h 499"/>
                  <a:gd name="T120" fmla="*/ 339 w 1004"/>
                  <a:gd name="T121" fmla="*/ 49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4" h="499">
                    <a:moveTo>
                      <a:pt x="339" y="491"/>
                    </a:moveTo>
                    <a:lnTo>
                      <a:pt x="347" y="498"/>
                    </a:lnTo>
                    <a:lnTo>
                      <a:pt x="343" y="470"/>
                    </a:lnTo>
                    <a:cubicBezTo>
                      <a:pt x="340" y="455"/>
                      <a:pt x="334" y="434"/>
                      <a:pt x="328" y="424"/>
                    </a:cubicBezTo>
                    <a:lnTo>
                      <a:pt x="317" y="405"/>
                    </a:lnTo>
                    <a:lnTo>
                      <a:pt x="286" y="386"/>
                    </a:lnTo>
                    <a:lnTo>
                      <a:pt x="255" y="367"/>
                    </a:lnTo>
                    <a:lnTo>
                      <a:pt x="196" y="357"/>
                    </a:lnTo>
                    <a:lnTo>
                      <a:pt x="138" y="347"/>
                    </a:lnTo>
                    <a:lnTo>
                      <a:pt x="100" y="326"/>
                    </a:lnTo>
                    <a:lnTo>
                      <a:pt x="62" y="305"/>
                    </a:lnTo>
                    <a:lnTo>
                      <a:pt x="47" y="283"/>
                    </a:lnTo>
                    <a:lnTo>
                      <a:pt x="31" y="262"/>
                    </a:lnTo>
                    <a:lnTo>
                      <a:pt x="31" y="248"/>
                    </a:lnTo>
                    <a:cubicBezTo>
                      <a:pt x="31" y="240"/>
                      <a:pt x="37" y="222"/>
                      <a:pt x="44" y="207"/>
                    </a:cubicBezTo>
                    <a:lnTo>
                      <a:pt x="57" y="180"/>
                    </a:lnTo>
                    <a:lnTo>
                      <a:pt x="73" y="172"/>
                    </a:lnTo>
                    <a:cubicBezTo>
                      <a:pt x="82" y="168"/>
                      <a:pt x="102" y="162"/>
                      <a:pt x="117" y="160"/>
                    </a:cubicBezTo>
                    <a:lnTo>
                      <a:pt x="143" y="154"/>
                    </a:lnTo>
                    <a:lnTo>
                      <a:pt x="206" y="168"/>
                    </a:lnTo>
                    <a:cubicBezTo>
                      <a:pt x="240" y="175"/>
                      <a:pt x="282" y="185"/>
                      <a:pt x="299" y="191"/>
                    </a:cubicBezTo>
                    <a:lnTo>
                      <a:pt x="329" y="202"/>
                    </a:lnTo>
                    <a:lnTo>
                      <a:pt x="329" y="242"/>
                    </a:lnTo>
                    <a:lnTo>
                      <a:pt x="353" y="265"/>
                    </a:lnTo>
                    <a:lnTo>
                      <a:pt x="376" y="288"/>
                    </a:lnTo>
                    <a:lnTo>
                      <a:pt x="376" y="297"/>
                    </a:lnTo>
                    <a:cubicBezTo>
                      <a:pt x="376" y="302"/>
                      <a:pt x="382" y="309"/>
                      <a:pt x="388" y="314"/>
                    </a:cubicBezTo>
                    <a:lnTo>
                      <a:pt x="401" y="323"/>
                    </a:lnTo>
                    <a:lnTo>
                      <a:pt x="392" y="352"/>
                    </a:lnTo>
                    <a:lnTo>
                      <a:pt x="449" y="414"/>
                    </a:lnTo>
                    <a:lnTo>
                      <a:pt x="458" y="408"/>
                    </a:lnTo>
                    <a:lnTo>
                      <a:pt x="467" y="401"/>
                    </a:lnTo>
                    <a:lnTo>
                      <a:pt x="482" y="410"/>
                    </a:lnTo>
                    <a:lnTo>
                      <a:pt x="496" y="419"/>
                    </a:lnTo>
                    <a:lnTo>
                      <a:pt x="511" y="416"/>
                    </a:lnTo>
                    <a:lnTo>
                      <a:pt x="525" y="413"/>
                    </a:lnTo>
                    <a:lnTo>
                      <a:pt x="525" y="395"/>
                    </a:lnTo>
                    <a:lnTo>
                      <a:pt x="499" y="388"/>
                    </a:lnTo>
                    <a:lnTo>
                      <a:pt x="472" y="380"/>
                    </a:lnTo>
                    <a:lnTo>
                      <a:pt x="459" y="368"/>
                    </a:lnTo>
                    <a:lnTo>
                      <a:pt x="445" y="355"/>
                    </a:lnTo>
                    <a:lnTo>
                      <a:pt x="451" y="347"/>
                    </a:lnTo>
                    <a:lnTo>
                      <a:pt x="456" y="340"/>
                    </a:lnTo>
                    <a:lnTo>
                      <a:pt x="485" y="343"/>
                    </a:lnTo>
                    <a:cubicBezTo>
                      <a:pt x="500" y="345"/>
                      <a:pt x="524" y="349"/>
                      <a:pt x="536" y="351"/>
                    </a:cubicBezTo>
                    <a:lnTo>
                      <a:pt x="559" y="356"/>
                    </a:lnTo>
                    <a:lnTo>
                      <a:pt x="566" y="345"/>
                    </a:lnTo>
                    <a:lnTo>
                      <a:pt x="573" y="334"/>
                    </a:lnTo>
                    <a:lnTo>
                      <a:pt x="612" y="334"/>
                    </a:lnTo>
                    <a:lnTo>
                      <a:pt x="654" y="368"/>
                    </a:lnTo>
                    <a:lnTo>
                      <a:pt x="696" y="401"/>
                    </a:lnTo>
                    <a:lnTo>
                      <a:pt x="733" y="461"/>
                    </a:lnTo>
                    <a:lnTo>
                      <a:pt x="759" y="461"/>
                    </a:lnTo>
                    <a:lnTo>
                      <a:pt x="769" y="474"/>
                    </a:lnTo>
                    <a:lnTo>
                      <a:pt x="776" y="471"/>
                    </a:lnTo>
                    <a:lnTo>
                      <a:pt x="783" y="467"/>
                    </a:lnTo>
                    <a:lnTo>
                      <a:pt x="779" y="457"/>
                    </a:lnTo>
                    <a:lnTo>
                      <a:pt x="774" y="448"/>
                    </a:lnTo>
                    <a:lnTo>
                      <a:pt x="784" y="438"/>
                    </a:lnTo>
                    <a:lnTo>
                      <a:pt x="793" y="428"/>
                    </a:lnTo>
                    <a:lnTo>
                      <a:pt x="788" y="421"/>
                    </a:lnTo>
                    <a:cubicBezTo>
                      <a:pt x="785" y="417"/>
                      <a:pt x="772" y="412"/>
                      <a:pt x="758" y="408"/>
                    </a:cubicBezTo>
                    <a:lnTo>
                      <a:pt x="733" y="403"/>
                    </a:lnTo>
                    <a:lnTo>
                      <a:pt x="755" y="398"/>
                    </a:lnTo>
                    <a:lnTo>
                      <a:pt x="777" y="392"/>
                    </a:lnTo>
                    <a:lnTo>
                      <a:pt x="808" y="401"/>
                    </a:lnTo>
                    <a:lnTo>
                      <a:pt x="839" y="410"/>
                    </a:lnTo>
                    <a:lnTo>
                      <a:pt x="839" y="415"/>
                    </a:lnTo>
                    <a:cubicBezTo>
                      <a:pt x="839" y="418"/>
                      <a:pt x="841" y="421"/>
                      <a:pt x="845" y="421"/>
                    </a:cubicBezTo>
                    <a:cubicBezTo>
                      <a:pt x="848" y="421"/>
                      <a:pt x="855" y="414"/>
                      <a:pt x="861" y="407"/>
                    </a:cubicBezTo>
                    <a:lnTo>
                      <a:pt x="871" y="392"/>
                    </a:lnTo>
                    <a:lnTo>
                      <a:pt x="843" y="370"/>
                    </a:lnTo>
                    <a:lnTo>
                      <a:pt x="815" y="348"/>
                    </a:lnTo>
                    <a:lnTo>
                      <a:pt x="815" y="321"/>
                    </a:lnTo>
                    <a:lnTo>
                      <a:pt x="833" y="311"/>
                    </a:lnTo>
                    <a:lnTo>
                      <a:pt x="850" y="301"/>
                    </a:lnTo>
                    <a:lnTo>
                      <a:pt x="950" y="301"/>
                    </a:lnTo>
                    <a:lnTo>
                      <a:pt x="972" y="289"/>
                    </a:lnTo>
                    <a:cubicBezTo>
                      <a:pt x="985" y="283"/>
                      <a:pt x="997" y="274"/>
                      <a:pt x="999" y="269"/>
                    </a:cubicBezTo>
                    <a:lnTo>
                      <a:pt x="1003" y="261"/>
                    </a:lnTo>
                    <a:lnTo>
                      <a:pt x="939" y="192"/>
                    </a:lnTo>
                    <a:lnTo>
                      <a:pt x="887" y="166"/>
                    </a:lnTo>
                    <a:lnTo>
                      <a:pt x="891" y="143"/>
                    </a:lnTo>
                    <a:lnTo>
                      <a:pt x="896" y="120"/>
                    </a:lnTo>
                    <a:lnTo>
                      <a:pt x="886" y="110"/>
                    </a:lnTo>
                    <a:lnTo>
                      <a:pt x="876" y="100"/>
                    </a:lnTo>
                    <a:lnTo>
                      <a:pt x="847" y="100"/>
                    </a:lnTo>
                    <a:lnTo>
                      <a:pt x="828" y="126"/>
                    </a:lnTo>
                    <a:lnTo>
                      <a:pt x="798" y="113"/>
                    </a:lnTo>
                    <a:lnTo>
                      <a:pt x="777" y="117"/>
                    </a:lnTo>
                    <a:lnTo>
                      <a:pt x="755" y="121"/>
                    </a:lnTo>
                    <a:lnTo>
                      <a:pt x="710" y="81"/>
                    </a:lnTo>
                    <a:lnTo>
                      <a:pt x="666" y="42"/>
                    </a:lnTo>
                    <a:lnTo>
                      <a:pt x="618" y="21"/>
                    </a:lnTo>
                    <a:lnTo>
                      <a:pt x="570" y="0"/>
                    </a:lnTo>
                    <a:lnTo>
                      <a:pt x="485" y="0"/>
                    </a:lnTo>
                    <a:lnTo>
                      <a:pt x="448" y="16"/>
                    </a:lnTo>
                    <a:lnTo>
                      <a:pt x="411" y="32"/>
                    </a:lnTo>
                    <a:lnTo>
                      <a:pt x="379" y="62"/>
                    </a:lnTo>
                    <a:lnTo>
                      <a:pt x="346" y="91"/>
                    </a:lnTo>
                    <a:lnTo>
                      <a:pt x="341" y="119"/>
                    </a:lnTo>
                    <a:lnTo>
                      <a:pt x="336" y="147"/>
                    </a:lnTo>
                    <a:lnTo>
                      <a:pt x="326" y="147"/>
                    </a:lnTo>
                    <a:cubicBezTo>
                      <a:pt x="321" y="147"/>
                      <a:pt x="298" y="142"/>
                      <a:pt x="274" y="137"/>
                    </a:cubicBezTo>
                    <a:cubicBezTo>
                      <a:pt x="250" y="131"/>
                      <a:pt x="211" y="124"/>
                      <a:pt x="186" y="120"/>
                    </a:cubicBezTo>
                    <a:lnTo>
                      <a:pt x="141" y="114"/>
                    </a:lnTo>
                    <a:lnTo>
                      <a:pt x="103" y="124"/>
                    </a:lnTo>
                    <a:lnTo>
                      <a:pt x="66" y="133"/>
                    </a:lnTo>
                    <a:lnTo>
                      <a:pt x="45" y="152"/>
                    </a:lnTo>
                    <a:cubicBezTo>
                      <a:pt x="34" y="162"/>
                      <a:pt x="20" y="180"/>
                      <a:pt x="13" y="192"/>
                    </a:cubicBezTo>
                    <a:lnTo>
                      <a:pt x="0" y="213"/>
                    </a:lnTo>
                    <a:lnTo>
                      <a:pt x="0" y="229"/>
                    </a:lnTo>
                    <a:cubicBezTo>
                      <a:pt x="0" y="237"/>
                      <a:pt x="4" y="255"/>
                      <a:pt x="8" y="269"/>
                    </a:cubicBezTo>
                    <a:lnTo>
                      <a:pt x="17" y="295"/>
                    </a:lnTo>
                    <a:lnTo>
                      <a:pt x="47" y="321"/>
                    </a:lnTo>
                    <a:lnTo>
                      <a:pt x="77" y="346"/>
                    </a:lnTo>
                    <a:lnTo>
                      <a:pt x="112" y="360"/>
                    </a:lnTo>
                    <a:cubicBezTo>
                      <a:pt x="132" y="367"/>
                      <a:pt x="177" y="379"/>
                      <a:pt x="212" y="387"/>
                    </a:cubicBezTo>
                    <a:lnTo>
                      <a:pt x="277" y="401"/>
                    </a:lnTo>
                    <a:lnTo>
                      <a:pt x="314" y="430"/>
                    </a:lnTo>
                    <a:lnTo>
                      <a:pt x="323" y="457"/>
                    </a:lnTo>
                    <a:cubicBezTo>
                      <a:pt x="328" y="472"/>
                      <a:pt x="335" y="487"/>
                      <a:pt x="339" y="491"/>
                    </a:cubicBezTo>
                  </a:path>
                </a:pathLst>
              </a:custGeom>
              <a:solidFill>
                <a:srgbClr val="70707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7" name="Freeform 17"/>
              <p:cNvSpPr>
                <a:spLocks noChangeArrowheads="1"/>
              </p:cNvSpPr>
              <p:nvPr/>
            </p:nvSpPr>
            <p:spPr bwMode="auto">
              <a:xfrm>
                <a:off x="182" y="852"/>
                <a:ext cx="380" cy="187"/>
              </a:xfrm>
              <a:custGeom>
                <a:avLst/>
                <a:gdLst>
                  <a:gd name="T0" fmla="*/ 346 w 1000"/>
                  <a:gd name="T1" fmla="*/ 495 h 496"/>
                  <a:gd name="T2" fmla="*/ 337 w 1000"/>
                  <a:gd name="T3" fmla="*/ 444 h 496"/>
                  <a:gd name="T4" fmla="*/ 299 w 1000"/>
                  <a:gd name="T5" fmla="*/ 394 h 496"/>
                  <a:gd name="T6" fmla="*/ 224 w 1000"/>
                  <a:gd name="T7" fmla="*/ 365 h 496"/>
                  <a:gd name="T8" fmla="*/ 101 w 1000"/>
                  <a:gd name="T9" fmla="*/ 327 h 496"/>
                  <a:gd name="T10" fmla="*/ 48 w 1000"/>
                  <a:gd name="T11" fmla="*/ 286 h 496"/>
                  <a:gd name="T12" fmla="*/ 32 w 1000"/>
                  <a:gd name="T13" fmla="*/ 227 h 496"/>
                  <a:gd name="T14" fmla="*/ 64 w 1000"/>
                  <a:gd name="T15" fmla="*/ 174 h 496"/>
                  <a:gd name="T16" fmla="*/ 116 w 1000"/>
                  <a:gd name="T17" fmla="*/ 158 h 496"/>
                  <a:gd name="T18" fmla="*/ 205 w 1000"/>
                  <a:gd name="T19" fmla="*/ 167 h 496"/>
                  <a:gd name="T20" fmla="*/ 330 w 1000"/>
                  <a:gd name="T21" fmla="*/ 202 h 496"/>
                  <a:gd name="T22" fmla="*/ 352 w 1000"/>
                  <a:gd name="T23" fmla="*/ 263 h 496"/>
                  <a:gd name="T24" fmla="*/ 407 w 1000"/>
                  <a:gd name="T25" fmla="*/ 332 h 496"/>
                  <a:gd name="T26" fmla="*/ 422 w 1000"/>
                  <a:gd name="T27" fmla="*/ 382 h 496"/>
                  <a:gd name="T28" fmla="*/ 461 w 1000"/>
                  <a:gd name="T29" fmla="*/ 399 h 496"/>
                  <a:gd name="T30" fmla="*/ 510 w 1000"/>
                  <a:gd name="T31" fmla="*/ 414 h 496"/>
                  <a:gd name="T32" fmla="*/ 526 w 1000"/>
                  <a:gd name="T33" fmla="*/ 408 h 496"/>
                  <a:gd name="T34" fmla="*/ 487 w 1000"/>
                  <a:gd name="T35" fmla="*/ 385 h 496"/>
                  <a:gd name="T36" fmla="*/ 457 w 1000"/>
                  <a:gd name="T37" fmla="*/ 367 h 496"/>
                  <a:gd name="T38" fmla="*/ 462 w 1000"/>
                  <a:gd name="T39" fmla="*/ 339 h 496"/>
                  <a:gd name="T40" fmla="*/ 544 w 1000"/>
                  <a:gd name="T41" fmla="*/ 351 h 496"/>
                  <a:gd name="T42" fmla="*/ 565 w 1000"/>
                  <a:gd name="T43" fmla="*/ 334 h 496"/>
                  <a:gd name="T44" fmla="*/ 661 w 1000"/>
                  <a:gd name="T45" fmla="*/ 372 h 496"/>
                  <a:gd name="T46" fmla="*/ 717 w 1000"/>
                  <a:gd name="T47" fmla="*/ 432 h 496"/>
                  <a:gd name="T48" fmla="*/ 754 w 1000"/>
                  <a:gd name="T49" fmla="*/ 464 h 496"/>
                  <a:gd name="T50" fmla="*/ 774 w 1000"/>
                  <a:gd name="T51" fmla="*/ 454 h 496"/>
                  <a:gd name="T52" fmla="*/ 779 w 1000"/>
                  <a:gd name="T53" fmla="*/ 436 h 496"/>
                  <a:gd name="T54" fmla="*/ 789 w 1000"/>
                  <a:gd name="T55" fmla="*/ 419 h 496"/>
                  <a:gd name="T56" fmla="*/ 734 w 1000"/>
                  <a:gd name="T57" fmla="*/ 402 h 496"/>
                  <a:gd name="T58" fmla="*/ 762 w 1000"/>
                  <a:gd name="T59" fmla="*/ 393 h 496"/>
                  <a:gd name="T60" fmla="*/ 837 w 1000"/>
                  <a:gd name="T61" fmla="*/ 408 h 496"/>
                  <a:gd name="T62" fmla="*/ 855 w 1000"/>
                  <a:gd name="T63" fmla="*/ 411 h 496"/>
                  <a:gd name="T64" fmla="*/ 863 w 1000"/>
                  <a:gd name="T65" fmla="*/ 381 h 496"/>
                  <a:gd name="T66" fmla="*/ 821 w 1000"/>
                  <a:gd name="T67" fmla="*/ 352 h 496"/>
                  <a:gd name="T68" fmla="*/ 823 w 1000"/>
                  <a:gd name="T69" fmla="*/ 320 h 496"/>
                  <a:gd name="T70" fmla="*/ 966 w 1000"/>
                  <a:gd name="T71" fmla="*/ 296 h 496"/>
                  <a:gd name="T72" fmla="*/ 999 w 1000"/>
                  <a:gd name="T73" fmla="*/ 268 h 496"/>
                  <a:gd name="T74" fmla="*/ 957 w 1000"/>
                  <a:gd name="T75" fmla="*/ 211 h 496"/>
                  <a:gd name="T76" fmla="*/ 909 w 1000"/>
                  <a:gd name="T77" fmla="*/ 176 h 496"/>
                  <a:gd name="T78" fmla="*/ 891 w 1000"/>
                  <a:gd name="T79" fmla="*/ 140 h 496"/>
                  <a:gd name="T80" fmla="*/ 854 w 1000"/>
                  <a:gd name="T81" fmla="*/ 97 h 496"/>
                  <a:gd name="T82" fmla="*/ 814 w 1000"/>
                  <a:gd name="T83" fmla="*/ 121 h 496"/>
                  <a:gd name="T84" fmla="*/ 778 w 1000"/>
                  <a:gd name="T85" fmla="*/ 118 h 496"/>
                  <a:gd name="T86" fmla="*/ 705 w 1000"/>
                  <a:gd name="T87" fmla="*/ 80 h 496"/>
                  <a:gd name="T88" fmla="*/ 562 w 1000"/>
                  <a:gd name="T89" fmla="*/ 0 h 496"/>
                  <a:gd name="T90" fmla="*/ 409 w 1000"/>
                  <a:gd name="T91" fmla="*/ 34 h 496"/>
                  <a:gd name="T92" fmla="*/ 348 w 1000"/>
                  <a:gd name="T93" fmla="*/ 93 h 496"/>
                  <a:gd name="T94" fmla="*/ 327 w 1000"/>
                  <a:gd name="T95" fmla="*/ 147 h 496"/>
                  <a:gd name="T96" fmla="*/ 185 w 1000"/>
                  <a:gd name="T97" fmla="*/ 119 h 496"/>
                  <a:gd name="T98" fmla="*/ 89 w 1000"/>
                  <a:gd name="T99" fmla="*/ 125 h 496"/>
                  <a:gd name="T100" fmla="*/ 34 w 1000"/>
                  <a:gd name="T101" fmla="*/ 161 h 496"/>
                  <a:gd name="T102" fmla="*/ 10 w 1000"/>
                  <a:gd name="T103" fmla="*/ 280 h 496"/>
                  <a:gd name="T104" fmla="*/ 64 w 1000"/>
                  <a:gd name="T105" fmla="*/ 333 h 496"/>
                  <a:gd name="T106" fmla="*/ 200 w 1000"/>
                  <a:gd name="T107" fmla="*/ 382 h 496"/>
                  <a:gd name="T108" fmla="*/ 281 w 1000"/>
                  <a:gd name="T109" fmla="*/ 405 h 496"/>
                  <a:gd name="T110" fmla="*/ 330 w 1000"/>
                  <a:gd name="T111" fmla="*/ 458 h 496"/>
                  <a:gd name="T112" fmla="*/ 330 w 1000"/>
                  <a:gd name="T113" fmla="*/ 48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0" h="496">
                    <a:moveTo>
                      <a:pt x="338" y="491"/>
                    </a:moveTo>
                    <a:lnTo>
                      <a:pt x="346" y="495"/>
                    </a:lnTo>
                    <a:lnTo>
                      <a:pt x="346" y="484"/>
                    </a:lnTo>
                    <a:cubicBezTo>
                      <a:pt x="346" y="479"/>
                      <a:pt x="342" y="460"/>
                      <a:pt x="337" y="444"/>
                    </a:cubicBezTo>
                    <a:lnTo>
                      <a:pt x="328" y="414"/>
                    </a:lnTo>
                    <a:lnTo>
                      <a:pt x="299" y="394"/>
                    </a:lnTo>
                    <a:lnTo>
                      <a:pt x="270" y="375"/>
                    </a:lnTo>
                    <a:lnTo>
                      <a:pt x="224" y="365"/>
                    </a:lnTo>
                    <a:cubicBezTo>
                      <a:pt x="198" y="359"/>
                      <a:pt x="168" y="353"/>
                      <a:pt x="157" y="351"/>
                    </a:cubicBezTo>
                    <a:cubicBezTo>
                      <a:pt x="147" y="349"/>
                      <a:pt x="121" y="338"/>
                      <a:pt x="101" y="327"/>
                    </a:cubicBezTo>
                    <a:lnTo>
                      <a:pt x="63" y="307"/>
                    </a:lnTo>
                    <a:lnTo>
                      <a:pt x="48" y="286"/>
                    </a:lnTo>
                    <a:lnTo>
                      <a:pt x="32" y="264"/>
                    </a:lnTo>
                    <a:lnTo>
                      <a:pt x="32" y="227"/>
                    </a:lnTo>
                    <a:lnTo>
                      <a:pt x="48" y="200"/>
                    </a:lnTo>
                    <a:lnTo>
                      <a:pt x="64" y="174"/>
                    </a:lnTo>
                    <a:lnTo>
                      <a:pt x="77" y="168"/>
                    </a:lnTo>
                    <a:cubicBezTo>
                      <a:pt x="85" y="165"/>
                      <a:pt x="103" y="160"/>
                      <a:pt x="116" y="158"/>
                    </a:cubicBezTo>
                    <a:lnTo>
                      <a:pt x="142" y="154"/>
                    </a:lnTo>
                    <a:lnTo>
                      <a:pt x="205" y="167"/>
                    </a:lnTo>
                    <a:cubicBezTo>
                      <a:pt x="241" y="175"/>
                      <a:pt x="283" y="185"/>
                      <a:pt x="300" y="191"/>
                    </a:cubicBezTo>
                    <a:lnTo>
                      <a:pt x="330" y="202"/>
                    </a:lnTo>
                    <a:lnTo>
                      <a:pt x="330" y="239"/>
                    </a:lnTo>
                    <a:lnTo>
                      <a:pt x="352" y="263"/>
                    </a:lnTo>
                    <a:cubicBezTo>
                      <a:pt x="364" y="276"/>
                      <a:pt x="381" y="297"/>
                      <a:pt x="390" y="310"/>
                    </a:cubicBezTo>
                    <a:lnTo>
                      <a:pt x="407" y="332"/>
                    </a:lnTo>
                    <a:lnTo>
                      <a:pt x="394" y="349"/>
                    </a:lnTo>
                    <a:lnTo>
                      <a:pt x="422" y="382"/>
                    </a:lnTo>
                    <a:lnTo>
                      <a:pt x="450" y="415"/>
                    </a:lnTo>
                    <a:lnTo>
                      <a:pt x="461" y="399"/>
                    </a:lnTo>
                    <a:lnTo>
                      <a:pt x="477" y="407"/>
                    </a:lnTo>
                    <a:cubicBezTo>
                      <a:pt x="486" y="411"/>
                      <a:pt x="501" y="414"/>
                      <a:pt x="510" y="414"/>
                    </a:cubicBezTo>
                    <a:lnTo>
                      <a:pt x="526" y="414"/>
                    </a:lnTo>
                    <a:lnTo>
                      <a:pt x="526" y="408"/>
                    </a:lnTo>
                    <a:cubicBezTo>
                      <a:pt x="526" y="405"/>
                      <a:pt x="522" y="399"/>
                      <a:pt x="516" y="396"/>
                    </a:cubicBezTo>
                    <a:cubicBezTo>
                      <a:pt x="511" y="392"/>
                      <a:pt x="498" y="388"/>
                      <a:pt x="487" y="385"/>
                    </a:cubicBezTo>
                    <a:lnTo>
                      <a:pt x="467" y="381"/>
                    </a:lnTo>
                    <a:lnTo>
                      <a:pt x="457" y="367"/>
                    </a:lnTo>
                    <a:lnTo>
                      <a:pt x="446" y="353"/>
                    </a:lnTo>
                    <a:lnTo>
                      <a:pt x="462" y="339"/>
                    </a:lnTo>
                    <a:lnTo>
                      <a:pt x="492" y="343"/>
                    </a:lnTo>
                    <a:cubicBezTo>
                      <a:pt x="508" y="345"/>
                      <a:pt x="532" y="349"/>
                      <a:pt x="544" y="351"/>
                    </a:cubicBezTo>
                    <a:lnTo>
                      <a:pt x="565" y="356"/>
                    </a:lnTo>
                    <a:lnTo>
                      <a:pt x="565" y="334"/>
                    </a:lnTo>
                    <a:lnTo>
                      <a:pt x="617" y="334"/>
                    </a:lnTo>
                    <a:lnTo>
                      <a:pt x="661" y="372"/>
                    </a:lnTo>
                    <a:lnTo>
                      <a:pt x="705" y="411"/>
                    </a:lnTo>
                    <a:lnTo>
                      <a:pt x="717" y="432"/>
                    </a:lnTo>
                    <a:lnTo>
                      <a:pt x="730" y="453"/>
                    </a:lnTo>
                    <a:lnTo>
                      <a:pt x="754" y="464"/>
                    </a:lnTo>
                    <a:lnTo>
                      <a:pt x="779" y="474"/>
                    </a:lnTo>
                    <a:lnTo>
                      <a:pt x="774" y="454"/>
                    </a:lnTo>
                    <a:lnTo>
                      <a:pt x="769" y="434"/>
                    </a:lnTo>
                    <a:lnTo>
                      <a:pt x="779" y="436"/>
                    </a:lnTo>
                    <a:lnTo>
                      <a:pt x="789" y="438"/>
                    </a:lnTo>
                    <a:lnTo>
                      <a:pt x="789" y="419"/>
                    </a:lnTo>
                    <a:lnTo>
                      <a:pt x="761" y="411"/>
                    </a:lnTo>
                    <a:lnTo>
                      <a:pt x="734" y="402"/>
                    </a:lnTo>
                    <a:lnTo>
                      <a:pt x="748" y="398"/>
                    </a:lnTo>
                    <a:lnTo>
                      <a:pt x="762" y="393"/>
                    </a:lnTo>
                    <a:lnTo>
                      <a:pt x="794" y="397"/>
                    </a:lnTo>
                    <a:cubicBezTo>
                      <a:pt x="813" y="399"/>
                      <a:pt x="832" y="405"/>
                      <a:pt x="837" y="408"/>
                    </a:cubicBezTo>
                    <a:lnTo>
                      <a:pt x="847" y="415"/>
                    </a:lnTo>
                    <a:lnTo>
                      <a:pt x="855" y="411"/>
                    </a:lnTo>
                    <a:lnTo>
                      <a:pt x="863" y="407"/>
                    </a:lnTo>
                    <a:lnTo>
                      <a:pt x="863" y="381"/>
                    </a:lnTo>
                    <a:lnTo>
                      <a:pt x="849" y="375"/>
                    </a:lnTo>
                    <a:cubicBezTo>
                      <a:pt x="841" y="371"/>
                      <a:pt x="828" y="361"/>
                      <a:pt x="821" y="352"/>
                    </a:cubicBezTo>
                    <a:lnTo>
                      <a:pt x="809" y="335"/>
                    </a:lnTo>
                    <a:lnTo>
                      <a:pt x="823" y="320"/>
                    </a:lnTo>
                    <a:lnTo>
                      <a:pt x="838" y="304"/>
                    </a:lnTo>
                    <a:lnTo>
                      <a:pt x="966" y="296"/>
                    </a:lnTo>
                    <a:lnTo>
                      <a:pt x="982" y="282"/>
                    </a:lnTo>
                    <a:lnTo>
                      <a:pt x="999" y="268"/>
                    </a:lnTo>
                    <a:lnTo>
                      <a:pt x="991" y="252"/>
                    </a:lnTo>
                    <a:cubicBezTo>
                      <a:pt x="986" y="243"/>
                      <a:pt x="971" y="225"/>
                      <a:pt x="957" y="211"/>
                    </a:cubicBezTo>
                    <a:lnTo>
                      <a:pt x="931" y="186"/>
                    </a:lnTo>
                    <a:lnTo>
                      <a:pt x="909" y="176"/>
                    </a:lnTo>
                    <a:lnTo>
                      <a:pt x="887" y="167"/>
                    </a:lnTo>
                    <a:lnTo>
                      <a:pt x="891" y="140"/>
                    </a:lnTo>
                    <a:lnTo>
                      <a:pt x="896" y="114"/>
                    </a:lnTo>
                    <a:lnTo>
                      <a:pt x="854" y="97"/>
                    </a:lnTo>
                    <a:lnTo>
                      <a:pt x="826" y="129"/>
                    </a:lnTo>
                    <a:lnTo>
                      <a:pt x="814" y="121"/>
                    </a:lnTo>
                    <a:lnTo>
                      <a:pt x="803" y="113"/>
                    </a:lnTo>
                    <a:lnTo>
                      <a:pt x="778" y="118"/>
                    </a:lnTo>
                    <a:lnTo>
                      <a:pt x="754" y="122"/>
                    </a:lnTo>
                    <a:lnTo>
                      <a:pt x="705" y="80"/>
                    </a:lnTo>
                    <a:lnTo>
                      <a:pt x="656" y="38"/>
                    </a:lnTo>
                    <a:lnTo>
                      <a:pt x="562" y="0"/>
                    </a:lnTo>
                    <a:lnTo>
                      <a:pt x="490" y="0"/>
                    </a:lnTo>
                    <a:lnTo>
                      <a:pt x="409" y="34"/>
                    </a:lnTo>
                    <a:lnTo>
                      <a:pt x="378" y="64"/>
                    </a:lnTo>
                    <a:lnTo>
                      <a:pt x="348" y="93"/>
                    </a:lnTo>
                    <a:lnTo>
                      <a:pt x="338" y="147"/>
                    </a:lnTo>
                    <a:lnTo>
                      <a:pt x="327" y="147"/>
                    </a:lnTo>
                    <a:cubicBezTo>
                      <a:pt x="321" y="147"/>
                      <a:pt x="287" y="140"/>
                      <a:pt x="251" y="133"/>
                    </a:cubicBezTo>
                    <a:lnTo>
                      <a:pt x="185" y="119"/>
                    </a:lnTo>
                    <a:lnTo>
                      <a:pt x="137" y="122"/>
                    </a:lnTo>
                    <a:lnTo>
                      <a:pt x="89" y="125"/>
                    </a:lnTo>
                    <a:lnTo>
                      <a:pt x="61" y="143"/>
                    </a:lnTo>
                    <a:lnTo>
                      <a:pt x="34" y="161"/>
                    </a:lnTo>
                    <a:lnTo>
                      <a:pt x="0" y="222"/>
                    </a:lnTo>
                    <a:lnTo>
                      <a:pt x="10" y="280"/>
                    </a:lnTo>
                    <a:lnTo>
                      <a:pt x="28" y="300"/>
                    </a:lnTo>
                    <a:cubicBezTo>
                      <a:pt x="38" y="311"/>
                      <a:pt x="54" y="326"/>
                      <a:pt x="64" y="333"/>
                    </a:cubicBezTo>
                    <a:cubicBezTo>
                      <a:pt x="75" y="340"/>
                      <a:pt x="95" y="351"/>
                      <a:pt x="110" y="357"/>
                    </a:cubicBezTo>
                    <a:cubicBezTo>
                      <a:pt x="125" y="364"/>
                      <a:pt x="165" y="375"/>
                      <a:pt x="200" y="382"/>
                    </a:cubicBezTo>
                    <a:lnTo>
                      <a:pt x="263" y="395"/>
                    </a:lnTo>
                    <a:lnTo>
                      <a:pt x="281" y="405"/>
                    </a:lnTo>
                    <a:cubicBezTo>
                      <a:pt x="291" y="410"/>
                      <a:pt x="306" y="425"/>
                      <a:pt x="315" y="436"/>
                    </a:cubicBezTo>
                    <a:lnTo>
                      <a:pt x="330" y="458"/>
                    </a:lnTo>
                    <a:lnTo>
                      <a:pt x="330" y="472"/>
                    </a:lnTo>
                    <a:lnTo>
                      <a:pt x="330" y="487"/>
                    </a:lnTo>
                    <a:lnTo>
                      <a:pt x="338" y="491"/>
                    </a:lnTo>
                  </a:path>
                </a:pathLst>
              </a:custGeom>
              <a:solidFill>
                <a:srgbClr val="4F4F4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8" name="Freeform 18"/>
              <p:cNvSpPr>
                <a:spLocks noChangeArrowheads="1"/>
              </p:cNvSpPr>
              <p:nvPr/>
            </p:nvSpPr>
            <p:spPr bwMode="auto">
              <a:xfrm>
                <a:off x="182" y="850"/>
                <a:ext cx="378" cy="189"/>
              </a:xfrm>
              <a:custGeom>
                <a:avLst/>
                <a:gdLst>
                  <a:gd name="T0" fmla="*/ 346 w 997"/>
                  <a:gd name="T1" fmla="*/ 484 h 497"/>
                  <a:gd name="T2" fmla="*/ 321 w 997"/>
                  <a:gd name="T3" fmla="*/ 410 h 497"/>
                  <a:gd name="T4" fmla="*/ 250 w 997"/>
                  <a:gd name="T5" fmla="*/ 370 h 497"/>
                  <a:gd name="T6" fmla="*/ 162 w 997"/>
                  <a:gd name="T7" fmla="*/ 356 h 497"/>
                  <a:gd name="T8" fmla="*/ 79 w 997"/>
                  <a:gd name="T9" fmla="*/ 321 h 497"/>
                  <a:gd name="T10" fmla="*/ 38 w 997"/>
                  <a:gd name="T11" fmla="*/ 208 h 497"/>
                  <a:gd name="T12" fmla="*/ 69 w 997"/>
                  <a:gd name="T13" fmla="*/ 172 h 497"/>
                  <a:gd name="T14" fmla="*/ 133 w 997"/>
                  <a:gd name="T15" fmla="*/ 153 h 497"/>
                  <a:gd name="T16" fmla="*/ 300 w 997"/>
                  <a:gd name="T17" fmla="*/ 191 h 497"/>
                  <a:gd name="T18" fmla="*/ 332 w 997"/>
                  <a:gd name="T19" fmla="*/ 226 h 497"/>
                  <a:gd name="T20" fmla="*/ 355 w 997"/>
                  <a:gd name="T21" fmla="*/ 269 h 497"/>
                  <a:gd name="T22" fmla="*/ 404 w 997"/>
                  <a:gd name="T23" fmla="*/ 346 h 497"/>
                  <a:gd name="T24" fmla="*/ 444 w 997"/>
                  <a:gd name="T25" fmla="*/ 409 h 497"/>
                  <a:gd name="T26" fmla="*/ 487 w 997"/>
                  <a:gd name="T27" fmla="*/ 409 h 497"/>
                  <a:gd name="T28" fmla="*/ 502 w 997"/>
                  <a:gd name="T29" fmla="*/ 401 h 497"/>
                  <a:gd name="T30" fmla="*/ 526 w 997"/>
                  <a:gd name="T31" fmla="*/ 418 h 497"/>
                  <a:gd name="T32" fmla="*/ 491 w 997"/>
                  <a:gd name="T33" fmla="*/ 390 h 497"/>
                  <a:gd name="T34" fmla="*/ 448 w 997"/>
                  <a:gd name="T35" fmla="*/ 363 h 497"/>
                  <a:gd name="T36" fmla="*/ 479 w 997"/>
                  <a:gd name="T37" fmla="*/ 341 h 497"/>
                  <a:gd name="T38" fmla="*/ 544 w 997"/>
                  <a:gd name="T39" fmla="*/ 353 h 497"/>
                  <a:gd name="T40" fmla="*/ 565 w 997"/>
                  <a:gd name="T41" fmla="*/ 336 h 497"/>
                  <a:gd name="T42" fmla="*/ 661 w 997"/>
                  <a:gd name="T43" fmla="*/ 373 h 497"/>
                  <a:gd name="T44" fmla="*/ 734 w 997"/>
                  <a:gd name="T45" fmla="*/ 460 h 497"/>
                  <a:gd name="T46" fmla="*/ 744 w 997"/>
                  <a:gd name="T47" fmla="*/ 453 h 497"/>
                  <a:gd name="T48" fmla="*/ 779 w 997"/>
                  <a:gd name="T49" fmla="*/ 480 h 497"/>
                  <a:gd name="T50" fmla="*/ 769 w 997"/>
                  <a:gd name="T51" fmla="*/ 436 h 497"/>
                  <a:gd name="T52" fmla="*/ 776 w 997"/>
                  <a:gd name="T53" fmla="*/ 417 h 497"/>
                  <a:gd name="T54" fmla="*/ 737 w 997"/>
                  <a:gd name="T55" fmla="*/ 413 h 497"/>
                  <a:gd name="T56" fmla="*/ 734 w 997"/>
                  <a:gd name="T57" fmla="*/ 400 h 497"/>
                  <a:gd name="T58" fmla="*/ 850 w 997"/>
                  <a:gd name="T59" fmla="*/ 416 h 497"/>
                  <a:gd name="T60" fmla="*/ 863 w 997"/>
                  <a:gd name="T61" fmla="*/ 392 h 497"/>
                  <a:gd name="T62" fmla="*/ 844 w 997"/>
                  <a:gd name="T63" fmla="*/ 374 h 497"/>
                  <a:gd name="T64" fmla="*/ 808 w 997"/>
                  <a:gd name="T65" fmla="*/ 337 h 497"/>
                  <a:gd name="T66" fmla="*/ 845 w 997"/>
                  <a:gd name="T67" fmla="*/ 300 h 497"/>
                  <a:gd name="T68" fmla="*/ 964 w 997"/>
                  <a:gd name="T69" fmla="*/ 299 h 497"/>
                  <a:gd name="T70" fmla="*/ 996 w 997"/>
                  <a:gd name="T71" fmla="*/ 269 h 497"/>
                  <a:gd name="T72" fmla="*/ 948 w 997"/>
                  <a:gd name="T73" fmla="*/ 201 h 497"/>
                  <a:gd name="T74" fmla="*/ 887 w 997"/>
                  <a:gd name="T75" fmla="*/ 169 h 497"/>
                  <a:gd name="T76" fmla="*/ 897 w 997"/>
                  <a:gd name="T77" fmla="*/ 115 h 497"/>
                  <a:gd name="T78" fmla="*/ 859 w 997"/>
                  <a:gd name="T79" fmla="*/ 104 h 497"/>
                  <a:gd name="T80" fmla="*/ 840 w 997"/>
                  <a:gd name="T81" fmla="*/ 123 h 497"/>
                  <a:gd name="T82" fmla="*/ 813 w 997"/>
                  <a:gd name="T83" fmla="*/ 125 h 497"/>
                  <a:gd name="T84" fmla="*/ 778 w 997"/>
                  <a:gd name="T85" fmla="*/ 122 h 497"/>
                  <a:gd name="T86" fmla="*/ 702 w 997"/>
                  <a:gd name="T87" fmla="*/ 82 h 497"/>
                  <a:gd name="T88" fmla="*/ 600 w 997"/>
                  <a:gd name="T89" fmla="*/ 17 h 497"/>
                  <a:gd name="T90" fmla="*/ 513 w 997"/>
                  <a:gd name="T91" fmla="*/ 4 h 497"/>
                  <a:gd name="T92" fmla="*/ 434 w 997"/>
                  <a:gd name="T93" fmla="*/ 27 h 497"/>
                  <a:gd name="T94" fmla="*/ 372 w 997"/>
                  <a:gd name="T95" fmla="*/ 73 h 497"/>
                  <a:gd name="T96" fmla="*/ 343 w 997"/>
                  <a:gd name="T97" fmla="*/ 127 h 497"/>
                  <a:gd name="T98" fmla="*/ 281 w 997"/>
                  <a:gd name="T99" fmla="*/ 142 h 497"/>
                  <a:gd name="T100" fmla="*/ 142 w 997"/>
                  <a:gd name="T101" fmla="*/ 120 h 497"/>
                  <a:gd name="T102" fmla="*/ 87 w 997"/>
                  <a:gd name="T103" fmla="*/ 129 h 497"/>
                  <a:gd name="T104" fmla="*/ 31 w 997"/>
                  <a:gd name="T105" fmla="*/ 171 h 497"/>
                  <a:gd name="T106" fmla="*/ 0 w 997"/>
                  <a:gd name="T107" fmla="*/ 223 h 497"/>
                  <a:gd name="T108" fmla="*/ 22 w 997"/>
                  <a:gd name="T109" fmla="*/ 291 h 497"/>
                  <a:gd name="T110" fmla="*/ 110 w 997"/>
                  <a:gd name="T111" fmla="*/ 357 h 497"/>
                  <a:gd name="T112" fmla="*/ 271 w 997"/>
                  <a:gd name="T113" fmla="*/ 398 h 497"/>
                  <a:gd name="T114" fmla="*/ 314 w 997"/>
                  <a:gd name="T115" fmla="*/ 426 h 497"/>
                  <a:gd name="T116" fmla="*/ 342 w 997"/>
                  <a:gd name="T117" fmla="*/ 49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97" h="497">
                    <a:moveTo>
                      <a:pt x="342" y="496"/>
                    </a:moveTo>
                    <a:cubicBezTo>
                      <a:pt x="344" y="496"/>
                      <a:pt x="346" y="491"/>
                      <a:pt x="346" y="484"/>
                    </a:cubicBezTo>
                    <a:cubicBezTo>
                      <a:pt x="346" y="477"/>
                      <a:pt x="340" y="458"/>
                      <a:pt x="333" y="441"/>
                    </a:cubicBezTo>
                    <a:lnTo>
                      <a:pt x="321" y="410"/>
                    </a:lnTo>
                    <a:lnTo>
                      <a:pt x="285" y="390"/>
                    </a:lnTo>
                    <a:lnTo>
                      <a:pt x="250" y="370"/>
                    </a:lnTo>
                    <a:lnTo>
                      <a:pt x="206" y="363"/>
                    </a:lnTo>
                    <a:lnTo>
                      <a:pt x="162" y="356"/>
                    </a:lnTo>
                    <a:lnTo>
                      <a:pt x="120" y="338"/>
                    </a:lnTo>
                    <a:lnTo>
                      <a:pt x="79" y="321"/>
                    </a:lnTo>
                    <a:lnTo>
                      <a:pt x="31" y="274"/>
                    </a:lnTo>
                    <a:lnTo>
                      <a:pt x="38" y="208"/>
                    </a:lnTo>
                    <a:lnTo>
                      <a:pt x="53" y="190"/>
                    </a:lnTo>
                    <a:lnTo>
                      <a:pt x="69" y="172"/>
                    </a:lnTo>
                    <a:lnTo>
                      <a:pt x="101" y="163"/>
                    </a:lnTo>
                    <a:lnTo>
                      <a:pt x="133" y="153"/>
                    </a:lnTo>
                    <a:lnTo>
                      <a:pt x="202" y="167"/>
                    </a:lnTo>
                    <a:cubicBezTo>
                      <a:pt x="240" y="175"/>
                      <a:pt x="284" y="186"/>
                      <a:pt x="300" y="191"/>
                    </a:cubicBezTo>
                    <a:lnTo>
                      <a:pt x="328" y="202"/>
                    </a:lnTo>
                    <a:lnTo>
                      <a:pt x="332" y="226"/>
                    </a:lnTo>
                    <a:lnTo>
                      <a:pt x="337" y="250"/>
                    </a:lnTo>
                    <a:lnTo>
                      <a:pt x="355" y="269"/>
                    </a:lnTo>
                    <a:cubicBezTo>
                      <a:pt x="365" y="279"/>
                      <a:pt x="380" y="298"/>
                      <a:pt x="388" y="310"/>
                    </a:cubicBezTo>
                    <a:cubicBezTo>
                      <a:pt x="396" y="323"/>
                      <a:pt x="403" y="339"/>
                      <a:pt x="404" y="346"/>
                    </a:cubicBezTo>
                    <a:lnTo>
                      <a:pt x="404" y="360"/>
                    </a:lnTo>
                    <a:lnTo>
                      <a:pt x="444" y="409"/>
                    </a:lnTo>
                    <a:lnTo>
                      <a:pt x="470" y="402"/>
                    </a:lnTo>
                    <a:lnTo>
                      <a:pt x="487" y="409"/>
                    </a:lnTo>
                    <a:lnTo>
                      <a:pt x="502" y="417"/>
                    </a:lnTo>
                    <a:lnTo>
                      <a:pt x="502" y="401"/>
                    </a:lnTo>
                    <a:lnTo>
                      <a:pt x="514" y="409"/>
                    </a:lnTo>
                    <a:lnTo>
                      <a:pt x="526" y="418"/>
                    </a:lnTo>
                    <a:lnTo>
                      <a:pt x="526" y="402"/>
                    </a:lnTo>
                    <a:lnTo>
                      <a:pt x="491" y="390"/>
                    </a:lnTo>
                    <a:lnTo>
                      <a:pt x="457" y="377"/>
                    </a:lnTo>
                    <a:lnTo>
                      <a:pt x="448" y="363"/>
                    </a:lnTo>
                    <a:lnTo>
                      <a:pt x="439" y="350"/>
                    </a:lnTo>
                    <a:lnTo>
                      <a:pt x="479" y="341"/>
                    </a:lnTo>
                    <a:lnTo>
                      <a:pt x="501" y="345"/>
                    </a:lnTo>
                    <a:cubicBezTo>
                      <a:pt x="512" y="347"/>
                      <a:pt x="532" y="351"/>
                      <a:pt x="544" y="353"/>
                    </a:cubicBezTo>
                    <a:lnTo>
                      <a:pt x="565" y="358"/>
                    </a:lnTo>
                    <a:lnTo>
                      <a:pt x="565" y="336"/>
                    </a:lnTo>
                    <a:lnTo>
                      <a:pt x="621" y="336"/>
                    </a:lnTo>
                    <a:lnTo>
                      <a:pt x="661" y="373"/>
                    </a:lnTo>
                    <a:cubicBezTo>
                      <a:pt x="684" y="394"/>
                      <a:pt x="710" y="422"/>
                      <a:pt x="718" y="435"/>
                    </a:cubicBezTo>
                    <a:lnTo>
                      <a:pt x="734" y="460"/>
                    </a:lnTo>
                    <a:lnTo>
                      <a:pt x="739" y="456"/>
                    </a:lnTo>
                    <a:lnTo>
                      <a:pt x="744" y="453"/>
                    </a:lnTo>
                    <a:lnTo>
                      <a:pt x="762" y="466"/>
                    </a:lnTo>
                    <a:lnTo>
                      <a:pt x="779" y="480"/>
                    </a:lnTo>
                    <a:lnTo>
                      <a:pt x="774" y="458"/>
                    </a:lnTo>
                    <a:lnTo>
                      <a:pt x="769" y="436"/>
                    </a:lnTo>
                    <a:lnTo>
                      <a:pt x="794" y="436"/>
                    </a:lnTo>
                    <a:lnTo>
                      <a:pt x="776" y="417"/>
                    </a:lnTo>
                    <a:lnTo>
                      <a:pt x="757" y="415"/>
                    </a:lnTo>
                    <a:lnTo>
                      <a:pt x="737" y="413"/>
                    </a:lnTo>
                    <a:lnTo>
                      <a:pt x="736" y="406"/>
                    </a:lnTo>
                    <a:lnTo>
                      <a:pt x="734" y="400"/>
                    </a:lnTo>
                    <a:lnTo>
                      <a:pt x="801" y="395"/>
                    </a:lnTo>
                    <a:lnTo>
                      <a:pt x="850" y="416"/>
                    </a:lnTo>
                    <a:lnTo>
                      <a:pt x="857" y="408"/>
                    </a:lnTo>
                    <a:cubicBezTo>
                      <a:pt x="860" y="403"/>
                      <a:pt x="863" y="396"/>
                      <a:pt x="863" y="392"/>
                    </a:cubicBezTo>
                    <a:lnTo>
                      <a:pt x="863" y="384"/>
                    </a:lnTo>
                    <a:lnTo>
                      <a:pt x="844" y="374"/>
                    </a:lnTo>
                    <a:cubicBezTo>
                      <a:pt x="833" y="368"/>
                      <a:pt x="821" y="357"/>
                      <a:pt x="816" y="350"/>
                    </a:cubicBezTo>
                    <a:lnTo>
                      <a:pt x="808" y="337"/>
                    </a:lnTo>
                    <a:lnTo>
                      <a:pt x="827" y="319"/>
                    </a:lnTo>
                    <a:lnTo>
                      <a:pt x="845" y="300"/>
                    </a:lnTo>
                    <a:lnTo>
                      <a:pt x="905" y="299"/>
                    </a:lnTo>
                    <a:lnTo>
                      <a:pt x="964" y="299"/>
                    </a:lnTo>
                    <a:lnTo>
                      <a:pt x="980" y="286"/>
                    </a:lnTo>
                    <a:cubicBezTo>
                      <a:pt x="989" y="280"/>
                      <a:pt x="996" y="271"/>
                      <a:pt x="996" y="269"/>
                    </a:cubicBezTo>
                    <a:cubicBezTo>
                      <a:pt x="996" y="266"/>
                      <a:pt x="986" y="249"/>
                      <a:pt x="972" y="232"/>
                    </a:cubicBezTo>
                    <a:lnTo>
                      <a:pt x="948" y="201"/>
                    </a:lnTo>
                    <a:lnTo>
                      <a:pt x="917" y="185"/>
                    </a:lnTo>
                    <a:lnTo>
                      <a:pt x="887" y="169"/>
                    </a:lnTo>
                    <a:lnTo>
                      <a:pt x="892" y="142"/>
                    </a:lnTo>
                    <a:lnTo>
                      <a:pt x="897" y="115"/>
                    </a:lnTo>
                    <a:lnTo>
                      <a:pt x="878" y="110"/>
                    </a:lnTo>
                    <a:lnTo>
                      <a:pt x="859" y="104"/>
                    </a:lnTo>
                    <a:lnTo>
                      <a:pt x="840" y="110"/>
                    </a:lnTo>
                    <a:lnTo>
                      <a:pt x="840" y="123"/>
                    </a:lnTo>
                    <a:cubicBezTo>
                      <a:pt x="840" y="130"/>
                      <a:pt x="838" y="135"/>
                      <a:pt x="836" y="135"/>
                    </a:cubicBezTo>
                    <a:cubicBezTo>
                      <a:pt x="833" y="135"/>
                      <a:pt x="823" y="131"/>
                      <a:pt x="813" y="125"/>
                    </a:cubicBezTo>
                    <a:lnTo>
                      <a:pt x="794" y="114"/>
                    </a:lnTo>
                    <a:lnTo>
                      <a:pt x="778" y="122"/>
                    </a:lnTo>
                    <a:lnTo>
                      <a:pt x="761" y="129"/>
                    </a:lnTo>
                    <a:lnTo>
                      <a:pt x="702" y="82"/>
                    </a:lnTo>
                    <a:lnTo>
                      <a:pt x="644" y="34"/>
                    </a:lnTo>
                    <a:lnTo>
                      <a:pt x="600" y="17"/>
                    </a:lnTo>
                    <a:lnTo>
                      <a:pt x="556" y="0"/>
                    </a:lnTo>
                    <a:lnTo>
                      <a:pt x="513" y="4"/>
                    </a:lnTo>
                    <a:lnTo>
                      <a:pt x="471" y="8"/>
                    </a:lnTo>
                    <a:lnTo>
                      <a:pt x="434" y="27"/>
                    </a:lnTo>
                    <a:lnTo>
                      <a:pt x="397" y="46"/>
                    </a:lnTo>
                    <a:lnTo>
                      <a:pt x="372" y="73"/>
                    </a:lnTo>
                    <a:lnTo>
                      <a:pt x="348" y="101"/>
                    </a:lnTo>
                    <a:lnTo>
                      <a:pt x="343" y="127"/>
                    </a:lnTo>
                    <a:lnTo>
                      <a:pt x="338" y="154"/>
                    </a:lnTo>
                    <a:lnTo>
                      <a:pt x="281" y="142"/>
                    </a:lnTo>
                    <a:cubicBezTo>
                      <a:pt x="250" y="135"/>
                      <a:pt x="206" y="127"/>
                      <a:pt x="184" y="125"/>
                    </a:cubicBezTo>
                    <a:lnTo>
                      <a:pt x="142" y="120"/>
                    </a:lnTo>
                    <a:lnTo>
                      <a:pt x="114" y="125"/>
                    </a:lnTo>
                    <a:lnTo>
                      <a:pt x="87" y="129"/>
                    </a:lnTo>
                    <a:lnTo>
                      <a:pt x="59" y="150"/>
                    </a:lnTo>
                    <a:lnTo>
                      <a:pt x="31" y="171"/>
                    </a:lnTo>
                    <a:lnTo>
                      <a:pt x="16" y="197"/>
                    </a:lnTo>
                    <a:lnTo>
                      <a:pt x="0" y="223"/>
                    </a:lnTo>
                    <a:lnTo>
                      <a:pt x="6" y="248"/>
                    </a:lnTo>
                    <a:cubicBezTo>
                      <a:pt x="8" y="262"/>
                      <a:pt x="16" y="281"/>
                      <a:pt x="22" y="291"/>
                    </a:cubicBezTo>
                    <a:cubicBezTo>
                      <a:pt x="28" y="301"/>
                      <a:pt x="42" y="316"/>
                      <a:pt x="54" y="326"/>
                    </a:cubicBezTo>
                    <a:cubicBezTo>
                      <a:pt x="66" y="335"/>
                      <a:pt x="91" y="349"/>
                      <a:pt x="110" y="357"/>
                    </a:cubicBezTo>
                    <a:cubicBezTo>
                      <a:pt x="129" y="365"/>
                      <a:pt x="174" y="377"/>
                      <a:pt x="208" y="384"/>
                    </a:cubicBezTo>
                    <a:lnTo>
                      <a:pt x="271" y="398"/>
                    </a:lnTo>
                    <a:lnTo>
                      <a:pt x="293" y="412"/>
                    </a:lnTo>
                    <a:lnTo>
                      <a:pt x="314" y="426"/>
                    </a:lnTo>
                    <a:lnTo>
                      <a:pt x="326" y="461"/>
                    </a:lnTo>
                    <a:cubicBezTo>
                      <a:pt x="333" y="481"/>
                      <a:pt x="340" y="496"/>
                      <a:pt x="342" y="496"/>
                    </a:cubicBezTo>
                  </a:path>
                </a:pathLst>
              </a:custGeom>
              <a:solidFill>
                <a:srgbClr val="2E2E2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9" name="Freeform 19"/>
              <p:cNvSpPr>
                <a:spLocks noChangeArrowheads="1"/>
              </p:cNvSpPr>
              <p:nvPr/>
            </p:nvSpPr>
            <p:spPr bwMode="auto">
              <a:xfrm>
                <a:off x="186" y="854"/>
                <a:ext cx="376" cy="184"/>
              </a:xfrm>
              <a:custGeom>
                <a:avLst/>
                <a:gdLst>
                  <a:gd name="T0" fmla="*/ 325 w 992"/>
                  <a:gd name="T1" fmla="*/ 443 h 485"/>
                  <a:gd name="T2" fmla="*/ 254 w 992"/>
                  <a:gd name="T3" fmla="*/ 374 h 485"/>
                  <a:gd name="T4" fmla="*/ 98 w 992"/>
                  <a:gd name="T5" fmla="*/ 330 h 485"/>
                  <a:gd name="T6" fmla="*/ 21 w 992"/>
                  <a:gd name="T7" fmla="*/ 220 h 485"/>
                  <a:gd name="T8" fmla="*/ 79 w 992"/>
                  <a:gd name="T9" fmla="*/ 157 h 485"/>
                  <a:gd name="T10" fmla="*/ 300 w 992"/>
                  <a:gd name="T11" fmla="*/ 186 h 485"/>
                  <a:gd name="T12" fmla="*/ 345 w 992"/>
                  <a:gd name="T13" fmla="*/ 257 h 485"/>
                  <a:gd name="T14" fmla="*/ 395 w 992"/>
                  <a:gd name="T15" fmla="*/ 337 h 485"/>
                  <a:gd name="T16" fmla="*/ 436 w 992"/>
                  <a:gd name="T17" fmla="*/ 392 h 485"/>
                  <a:gd name="T18" fmla="*/ 486 w 992"/>
                  <a:gd name="T19" fmla="*/ 384 h 485"/>
                  <a:gd name="T20" fmla="*/ 427 w 992"/>
                  <a:gd name="T21" fmla="*/ 349 h 485"/>
                  <a:gd name="T22" fmla="*/ 472 w 992"/>
                  <a:gd name="T23" fmla="*/ 330 h 485"/>
                  <a:gd name="T24" fmla="*/ 549 w 992"/>
                  <a:gd name="T25" fmla="*/ 346 h 485"/>
                  <a:gd name="T26" fmla="*/ 548 w 992"/>
                  <a:gd name="T27" fmla="*/ 330 h 485"/>
                  <a:gd name="T28" fmla="*/ 702 w 992"/>
                  <a:gd name="T29" fmla="*/ 407 h 485"/>
                  <a:gd name="T30" fmla="*/ 730 w 992"/>
                  <a:gd name="T31" fmla="*/ 450 h 485"/>
                  <a:gd name="T32" fmla="*/ 753 w 992"/>
                  <a:gd name="T33" fmla="*/ 451 h 485"/>
                  <a:gd name="T34" fmla="*/ 754 w 992"/>
                  <a:gd name="T35" fmla="*/ 431 h 485"/>
                  <a:gd name="T36" fmla="*/ 771 w 992"/>
                  <a:gd name="T37" fmla="*/ 414 h 485"/>
                  <a:gd name="T38" fmla="*/ 727 w 992"/>
                  <a:gd name="T39" fmla="*/ 401 h 485"/>
                  <a:gd name="T40" fmla="*/ 790 w 992"/>
                  <a:gd name="T41" fmla="*/ 378 h 485"/>
                  <a:gd name="T42" fmla="*/ 831 w 992"/>
                  <a:gd name="T43" fmla="*/ 397 h 485"/>
                  <a:gd name="T44" fmla="*/ 857 w 992"/>
                  <a:gd name="T45" fmla="*/ 391 h 485"/>
                  <a:gd name="T46" fmla="*/ 812 w 992"/>
                  <a:gd name="T47" fmla="*/ 377 h 485"/>
                  <a:gd name="T48" fmla="*/ 799 w 992"/>
                  <a:gd name="T49" fmla="*/ 336 h 485"/>
                  <a:gd name="T50" fmla="*/ 832 w 992"/>
                  <a:gd name="T51" fmla="*/ 299 h 485"/>
                  <a:gd name="T52" fmla="*/ 937 w 992"/>
                  <a:gd name="T53" fmla="*/ 291 h 485"/>
                  <a:gd name="T54" fmla="*/ 991 w 992"/>
                  <a:gd name="T55" fmla="*/ 264 h 485"/>
                  <a:gd name="T56" fmla="*/ 903 w 992"/>
                  <a:gd name="T57" fmla="*/ 179 h 485"/>
                  <a:gd name="T58" fmla="*/ 888 w 992"/>
                  <a:gd name="T59" fmla="*/ 123 h 485"/>
                  <a:gd name="T60" fmla="*/ 833 w 992"/>
                  <a:gd name="T61" fmla="*/ 116 h 485"/>
                  <a:gd name="T62" fmla="*/ 805 w 992"/>
                  <a:gd name="T63" fmla="*/ 114 h 485"/>
                  <a:gd name="T64" fmla="*/ 646 w 992"/>
                  <a:gd name="T65" fmla="*/ 38 h 485"/>
                  <a:gd name="T66" fmla="*/ 517 w 992"/>
                  <a:gd name="T67" fmla="*/ 0 h 485"/>
                  <a:gd name="T68" fmla="*/ 411 w 992"/>
                  <a:gd name="T69" fmla="*/ 28 h 485"/>
                  <a:gd name="T70" fmla="*/ 340 w 992"/>
                  <a:gd name="T71" fmla="*/ 109 h 485"/>
                  <a:gd name="T72" fmla="*/ 268 w 992"/>
                  <a:gd name="T73" fmla="*/ 136 h 485"/>
                  <a:gd name="T74" fmla="*/ 89 w 992"/>
                  <a:gd name="T75" fmla="*/ 126 h 485"/>
                  <a:gd name="T76" fmla="*/ 11 w 992"/>
                  <a:gd name="T77" fmla="*/ 189 h 485"/>
                  <a:gd name="T78" fmla="*/ 12 w 992"/>
                  <a:gd name="T79" fmla="*/ 281 h 485"/>
                  <a:gd name="T80" fmla="*/ 107 w 992"/>
                  <a:gd name="T81" fmla="*/ 352 h 485"/>
                  <a:gd name="T82" fmla="*/ 275 w 992"/>
                  <a:gd name="T83" fmla="*/ 393 h 485"/>
                  <a:gd name="T84" fmla="*/ 322 w 992"/>
                  <a:gd name="T85" fmla="*/ 456 h 485"/>
                  <a:gd name="T86" fmla="*/ 513 w 992"/>
                  <a:gd name="T87" fmla="*/ 397 h 485"/>
                  <a:gd name="T88" fmla="*/ 497 w 992"/>
                  <a:gd name="T89" fmla="*/ 397 h 485"/>
                  <a:gd name="T90" fmla="*/ 493 w 992"/>
                  <a:gd name="T91" fmla="*/ 394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2" h="485">
                    <a:moveTo>
                      <a:pt x="322" y="456"/>
                    </a:moveTo>
                    <a:cubicBezTo>
                      <a:pt x="330" y="473"/>
                      <a:pt x="336" y="484"/>
                      <a:pt x="336" y="479"/>
                    </a:cubicBezTo>
                    <a:cubicBezTo>
                      <a:pt x="336" y="475"/>
                      <a:pt x="331" y="459"/>
                      <a:pt x="325" y="443"/>
                    </a:cubicBezTo>
                    <a:lnTo>
                      <a:pt x="313" y="414"/>
                    </a:lnTo>
                    <a:lnTo>
                      <a:pt x="296" y="399"/>
                    </a:lnTo>
                    <a:cubicBezTo>
                      <a:pt x="287" y="391"/>
                      <a:pt x="268" y="380"/>
                      <a:pt x="254" y="374"/>
                    </a:cubicBezTo>
                    <a:cubicBezTo>
                      <a:pt x="240" y="368"/>
                      <a:pt x="207" y="360"/>
                      <a:pt x="182" y="356"/>
                    </a:cubicBezTo>
                    <a:lnTo>
                      <a:pt x="137" y="349"/>
                    </a:lnTo>
                    <a:lnTo>
                      <a:pt x="98" y="330"/>
                    </a:lnTo>
                    <a:lnTo>
                      <a:pt x="58" y="311"/>
                    </a:lnTo>
                    <a:lnTo>
                      <a:pt x="21" y="268"/>
                    </a:lnTo>
                    <a:lnTo>
                      <a:pt x="21" y="220"/>
                    </a:lnTo>
                    <a:lnTo>
                      <a:pt x="37" y="192"/>
                    </a:lnTo>
                    <a:lnTo>
                      <a:pt x="54" y="164"/>
                    </a:lnTo>
                    <a:lnTo>
                      <a:pt x="79" y="157"/>
                    </a:lnTo>
                    <a:cubicBezTo>
                      <a:pt x="93" y="153"/>
                      <a:pt x="114" y="149"/>
                      <a:pt x="127" y="149"/>
                    </a:cubicBezTo>
                    <a:cubicBezTo>
                      <a:pt x="140" y="149"/>
                      <a:pt x="177" y="155"/>
                      <a:pt x="210" y="163"/>
                    </a:cubicBezTo>
                    <a:cubicBezTo>
                      <a:pt x="244" y="170"/>
                      <a:pt x="284" y="181"/>
                      <a:pt x="300" y="186"/>
                    </a:cubicBezTo>
                    <a:lnTo>
                      <a:pt x="329" y="196"/>
                    </a:lnTo>
                    <a:lnTo>
                      <a:pt x="329" y="241"/>
                    </a:lnTo>
                    <a:lnTo>
                      <a:pt x="345" y="257"/>
                    </a:lnTo>
                    <a:cubicBezTo>
                      <a:pt x="354" y="266"/>
                      <a:pt x="370" y="285"/>
                      <a:pt x="380" y="299"/>
                    </a:cubicBezTo>
                    <a:lnTo>
                      <a:pt x="400" y="325"/>
                    </a:lnTo>
                    <a:lnTo>
                      <a:pt x="395" y="337"/>
                    </a:lnTo>
                    <a:lnTo>
                      <a:pt x="390" y="350"/>
                    </a:lnTo>
                    <a:lnTo>
                      <a:pt x="412" y="372"/>
                    </a:lnTo>
                    <a:cubicBezTo>
                      <a:pt x="423" y="384"/>
                      <a:pt x="434" y="393"/>
                      <a:pt x="436" y="392"/>
                    </a:cubicBezTo>
                    <a:cubicBezTo>
                      <a:pt x="437" y="392"/>
                      <a:pt x="449" y="394"/>
                      <a:pt x="462" y="397"/>
                    </a:cubicBezTo>
                    <a:lnTo>
                      <a:pt x="486" y="403"/>
                    </a:lnTo>
                    <a:lnTo>
                      <a:pt x="486" y="384"/>
                    </a:lnTo>
                    <a:lnTo>
                      <a:pt x="465" y="384"/>
                    </a:lnTo>
                    <a:lnTo>
                      <a:pt x="446" y="366"/>
                    </a:lnTo>
                    <a:lnTo>
                      <a:pt x="427" y="349"/>
                    </a:lnTo>
                    <a:lnTo>
                      <a:pt x="442" y="340"/>
                    </a:lnTo>
                    <a:lnTo>
                      <a:pt x="457" y="330"/>
                    </a:lnTo>
                    <a:lnTo>
                      <a:pt x="472" y="330"/>
                    </a:lnTo>
                    <a:cubicBezTo>
                      <a:pt x="479" y="330"/>
                      <a:pt x="499" y="335"/>
                      <a:pt x="514" y="340"/>
                    </a:cubicBezTo>
                    <a:lnTo>
                      <a:pt x="542" y="350"/>
                    </a:lnTo>
                    <a:lnTo>
                      <a:pt x="549" y="346"/>
                    </a:lnTo>
                    <a:lnTo>
                      <a:pt x="557" y="342"/>
                    </a:lnTo>
                    <a:lnTo>
                      <a:pt x="552" y="336"/>
                    </a:lnTo>
                    <a:lnTo>
                      <a:pt x="548" y="330"/>
                    </a:lnTo>
                    <a:lnTo>
                      <a:pt x="616" y="330"/>
                    </a:lnTo>
                    <a:lnTo>
                      <a:pt x="659" y="368"/>
                    </a:lnTo>
                    <a:lnTo>
                      <a:pt x="702" y="407"/>
                    </a:lnTo>
                    <a:lnTo>
                      <a:pt x="712" y="429"/>
                    </a:lnTo>
                    <a:lnTo>
                      <a:pt x="723" y="450"/>
                    </a:lnTo>
                    <a:lnTo>
                      <a:pt x="730" y="450"/>
                    </a:lnTo>
                    <a:cubicBezTo>
                      <a:pt x="734" y="450"/>
                      <a:pt x="737" y="447"/>
                      <a:pt x="737" y="443"/>
                    </a:cubicBezTo>
                    <a:lnTo>
                      <a:pt x="737" y="435"/>
                    </a:lnTo>
                    <a:lnTo>
                      <a:pt x="753" y="451"/>
                    </a:lnTo>
                    <a:lnTo>
                      <a:pt x="769" y="467"/>
                    </a:lnTo>
                    <a:lnTo>
                      <a:pt x="764" y="454"/>
                    </a:lnTo>
                    <a:cubicBezTo>
                      <a:pt x="761" y="446"/>
                      <a:pt x="757" y="436"/>
                      <a:pt x="754" y="431"/>
                    </a:cubicBezTo>
                    <a:lnTo>
                      <a:pt x="750" y="421"/>
                    </a:lnTo>
                    <a:lnTo>
                      <a:pt x="777" y="430"/>
                    </a:lnTo>
                    <a:lnTo>
                      <a:pt x="771" y="414"/>
                    </a:lnTo>
                    <a:lnTo>
                      <a:pt x="748" y="410"/>
                    </a:lnTo>
                    <a:lnTo>
                      <a:pt x="726" y="407"/>
                    </a:lnTo>
                    <a:lnTo>
                      <a:pt x="727" y="401"/>
                    </a:lnTo>
                    <a:lnTo>
                      <a:pt x="728" y="394"/>
                    </a:lnTo>
                    <a:lnTo>
                      <a:pt x="759" y="386"/>
                    </a:lnTo>
                    <a:lnTo>
                      <a:pt x="790" y="378"/>
                    </a:lnTo>
                    <a:lnTo>
                      <a:pt x="795" y="388"/>
                    </a:lnTo>
                    <a:lnTo>
                      <a:pt x="799" y="397"/>
                    </a:lnTo>
                    <a:lnTo>
                      <a:pt x="831" y="397"/>
                    </a:lnTo>
                    <a:lnTo>
                      <a:pt x="831" y="413"/>
                    </a:lnTo>
                    <a:lnTo>
                      <a:pt x="844" y="402"/>
                    </a:lnTo>
                    <a:lnTo>
                      <a:pt x="857" y="391"/>
                    </a:lnTo>
                    <a:lnTo>
                      <a:pt x="836" y="370"/>
                    </a:lnTo>
                    <a:lnTo>
                      <a:pt x="824" y="373"/>
                    </a:lnTo>
                    <a:lnTo>
                      <a:pt x="812" y="377"/>
                    </a:lnTo>
                    <a:lnTo>
                      <a:pt x="823" y="368"/>
                    </a:lnTo>
                    <a:lnTo>
                      <a:pt x="811" y="352"/>
                    </a:lnTo>
                    <a:lnTo>
                      <a:pt x="799" y="336"/>
                    </a:lnTo>
                    <a:lnTo>
                      <a:pt x="803" y="323"/>
                    </a:lnTo>
                    <a:lnTo>
                      <a:pt x="808" y="310"/>
                    </a:lnTo>
                    <a:lnTo>
                      <a:pt x="832" y="299"/>
                    </a:lnTo>
                    <a:lnTo>
                      <a:pt x="856" y="289"/>
                    </a:lnTo>
                    <a:lnTo>
                      <a:pt x="888" y="290"/>
                    </a:lnTo>
                    <a:cubicBezTo>
                      <a:pt x="906" y="291"/>
                      <a:pt x="928" y="291"/>
                      <a:pt x="937" y="291"/>
                    </a:cubicBezTo>
                    <a:lnTo>
                      <a:pt x="952" y="290"/>
                    </a:lnTo>
                    <a:lnTo>
                      <a:pt x="972" y="277"/>
                    </a:lnTo>
                    <a:lnTo>
                      <a:pt x="991" y="264"/>
                    </a:lnTo>
                    <a:lnTo>
                      <a:pt x="964" y="230"/>
                    </a:lnTo>
                    <a:lnTo>
                      <a:pt x="937" y="196"/>
                    </a:lnTo>
                    <a:lnTo>
                      <a:pt x="903" y="179"/>
                    </a:lnTo>
                    <a:cubicBezTo>
                      <a:pt x="885" y="170"/>
                      <a:pt x="870" y="161"/>
                      <a:pt x="870" y="159"/>
                    </a:cubicBezTo>
                    <a:cubicBezTo>
                      <a:pt x="870" y="158"/>
                      <a:pt x="874" y="149"/>
                      <a:pt x="879" y="140"/>
                    </a:cubicBezTo>
                    <a:lnTo>
                      <a:pt x="888" y="123"/>
                    </a:lnTo>
                    <a:lnTo>
                      <a:pt x="868" y="103"/>
                    </a:lnTo>
                    <a:lnTo>
                      <a:pt x="837" y="103"/>
                    </a:lnTo>
                    <a:lnTo>
                      <a:pt x="833" y="116"/>
                    </a:lnTo>
                    <a:cubicBezTo>
                      <a:pt x="831" y="123"/>
                      <a:pt x="826" y="129"/>
                      <a:pt x="822" y="129"/>
                    </a:cubicBezTo>
                    <a:cubicBezTo>
                      <a:pt x="819" y="129"/>
                      <a:pt x="814" y="126"/>
                      <a:pt x="810" y="122"/>
                    </a:cubicBezTo>
                    <a:lnTo>
                      <a:pt x="805" y="114"/>
                    </a:lnTo>
                    <a:lnTo>
                      <a:pt x="749" y="122"/>
                    </a:lnTo>
                    <a:lnTo>
                      <a:pt x="698" y="80"/>
                    </a:lnTo>
                    <a:lnTo>
                      <a:pt x="646" y="38"/>
                    </a:lnTo>
                    <a:lnTo>
                      <a:pt x="603" y="19"/>
                    </a:lnTo>
                    <a:lnTo>
                      <a:pt x="560" y="0"/>
                    </a:lnTo>
                    <a:lnTo>
                      <a:pt x="517" y="0"/>
                    </a:lnTo>
                    <a:lnTo>
                      <a:pt x="474" y="0"/>
                    </a:lnTo>
                    <a:lnTo>
                      <a:pt x="443" y="14"/>
                    </a:lnTo>
                    <a:lnTo>
                      <a:pt x="411" y="28"/>
                    </a:lnTo>
                    <a:lnTo>
                      <a:pt x="378" y="56"/>
                    </a:lnTo>
                    <a:lnTo>
                      <a:pt x="344" y="85"/>
                    </a:lnTo>
                    <a:lnTo>
                      <a:pt x="340" y="109"/>
                    </a:lnTo>
                    <a:cubicBezTo>
                      <a:pt x="337" y="123"/>
                      <a:pt x="333" y="137"/>
                      <a:pt x="330" y="141"/>
                    </a:cubicBezTo>
                    <a:lnTo>
                      <a:pt x="325" y="149"/>
                    </a:lnTo>
                    <a:lnTo>
                      <a:pt x="268" y="136"/>
                    </a:lnTo>
                    <a:cubicBezTo>
                      <a:pt x="237" y="130"/>
                      <a:pt x="191" y="122"/>
                      <a:pt x="165" y="119"/>
                    </a:cubicBezTo>
                    <a:lnTo>
                      <a:pt x="120" y="115"/>
                    </a:lnTo>
                    <a:lnTo>
                      <a:pt x="89" y="126"/>
                    </a:lnTo>
                    <a:cubicBezTo>
                      <a:pt x="72" y="132"/>
                      <a:pt x="50" y="143"/>
                      <a:pt x="40" y="151"/>
                    </a:cubicBezTo>
                    <a:lnTo>
                      <a:pt x="22" y="166"/>
                    </a:lnTo>
                    <a:lnTo>
                      <a:pt x="11" y="189"/>
                    </a:lnTo>
                    <a:lnTo>
                      <a:pt x="0" y="212"/>
                    </a:lnTo>
                    <a:lnTo>
                      <a:pt x="0" y="258"/>
                    </a:lnTo>
                    <a:lnTo>
                      <a:pt x="12" y="281"/>
                    </a:lnTo>
                    <a:lnTo>
                      <a:pt x="25" y="303"/>
                    </a:lnTo>
                    <a:lnTo>
                      <a:pt x="54" y="323"/>
                    </a:lnTo>
                    <a:cubicBezTo>
                      <a:pt x="69" y="333"/>
                      <a:pt x="93" y="346"/>
                      <a:pt x="107" y="352"/>
                    </a:cubicBezTo>
                    <a:cubicBezTo>
                      <a:pt x="120" y="358"/>
                      <a:pt x="148" y="366"/>
                      <a:pt x="169" y="370"/>
                    </a:cubicBezTo>
                    <a:cubicBezTo>
                      <a:pt x="190" y="374"/>
                      <a:pt x="223" y="381"/>
                      <a:pt x="241" y="385"/>
                    </a:cubicBezTo>
                    <a:lnTo>
                      <a:pt x="275" y="393"/>
                    </a:lnTo>
                    <a:lnTo>
                      <a:pt x="292" y="409"/>
                    </a:lnTo>
                    <a:lnTo>
                      <a:pt x="309" y="425"/>
                    </a:lnTo>
                    <a:lnTo>
                      <a:pt x="322" y="456"/>
                    </a:lnTo>
                    <a:close/>
                    <a:moveTo>
                      <a:pt x="513" y="403"/>
                    </a:moveTo>
                    <a:cubicBezTo>
                      <a:pt x="515" y="403"/>
                      <a:pt x="517" y="402"/>
                      <a:pt x="517" y="400"/>
                    </a:cubicBezTo>
                    <a:cubicBezTo>
                      <a:pt x="517" y="398"/>
                      <a:pt x="515" y="397"/>
                      <a:pt x="513" y="397"/>
                    </a:cubicBezTo>
                    <a:cubicBezTo>
                      <a:pt x="511" y="397"/>
                      <a:pt x="509" y="398"/>
                      <a:pt x="509" y="400"/>
                    </a:cubicBezTo>
                    <a:cubicBezTo>
                      <a:pt x="509" y="402"/>
                      <a:pt x="511" y="403"/>
                      <a:pt x="513" y="403"/>
                    </a:cubicBezTo>
                    <a:close/>
                    <a:moveTo>
                      <a:pt x="497" y="397"/>
                    </a:moveTo>
                    <a:cubicBezTo>
                      <a:pt x="499" y="397"/>
                      <a:pt x="501" y="395"/>
                      <a:pt x="501" y="394"/>
                    </a:cubicBezTo>
                    <a:cubicBezTo>
                      <a:pt x="501" y="392"/>
                      <a:pt x="499" y="390"/>
                      <a:pt x="497" y="390"/>
                    </a:cubicBezTo>
                    <a:cubicBezTo>
                      <a:pt x="495" y="390"/>
                      <a:pt x="493" y="392"/>
                      <a:pt x="493" y="394"/>
                    </a:cubicBezTo>
                    <a:cubicBezTo>
                      <a:pt x="493" y="395"/>
                      <a:pt x="495" y="397"/>
                      <a:pt x="497" y="397"/>
                    </a:cubicBezTo>
                    <a:close/>
                  </a:path>
                </a:pathLst>
              </a:custGeom>
              <a:solidFill>
                <a:srgbClr val="01010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140" name="Group 20"/>
            <p:cNvGrpSpPr>
              <a:grpSpLocks/>
            </p:cNvGrpSpPr>
            <p:nvPr/>
          </p:nvGrpSpPr>
          <p:grpSpPr bwMode="auto">
            <a:xfrm>
              <a:off x="815233" y="4672430"/>
              <a:ext cx="920761" cy="462766"/>
              <a:chOff x="179" y="1274"/>
              <a:chExt cx="386" cy="194"/>
            </a:xfrm>
          </p:grpSpPr>
          <p:sp>
            <p:nvSpPr>
              <p:cNvPr id="141" name="Freeform 21"/>
              <p:cNvSpPr>
                <a:spLocks noChangeArrowheads="1"/>
              </p:cNvSpPr>
              <p:nvPr/>
            </p:nvSpPr>
            <p:spPr bwMode="auto">
              <a:xfrm>
                <a:off x="179" y="1274"/>
                <a:ext cx="384" cy="192"/>
              </a:xfrm>
              <a:custGeom>
                <a:avLst/>
                <a:gdLst>
                  <a:gd name="T0" fmla="*/ 359 w 1013"/>
                  <a:gd name="T1" fmla="*/ 498 h 509"/>
                  <a:gd name="T2" fmla="*/ 344 w 1013"/>
                  <a:gd name="T3" fmla="*/ 422 h 509"/>
                  <a:gd name="T4" fmla="*/ 269 w 1013"/>
                  <a:gd name="T5" fmla="*/ 374 h 509"/>
                  <a:gd name="T6" fmla="*/ 162 w 1013"/>
                  <a:gd name="T7" fmla="*/ 353 h 509"/>
                  <a:gd name="T8" fmla="*/ 85 w 1013"/>
                  <a:gd name="T9" fmla="*/ 318 h 509"/>
                  <a:gd name="T10" fmla="*/ 48 w 1013"/>
                  <a:gd name="T11" fmla="*/ 276 h 509"/>
                  <a:gd name="T12" fmla="*/ 78 w 1013"/>
                  <a:gd name="T13" fmla="*/ 183 h 509"/>
                  <a:gd name="T14" fmla="*/ 137 w 1013"/>
                  <a:gd name="T15" fmla="*/ 167 h 509"/>
                  <a:gd name="T16" fmla="*/ 308 w 1013"/>
                  <a:gd name="T17" fmla="*/ 205 h 509"/>
                  <a:gd name="T18" fmla="*/ 330 w 1013"/>
                  <a:gd name="T19" fmla="*/ 246 h 509"/>
                  <a:gd name="T20" fmla="*/ 383 w 1013"/>
                  <a:gd name="T21" fmla="*/ 310 h 509"/>
                  <a:gd name="T22" fmla="*/ 401 w 1013"/>
                  <a:gd name="T23" fmla="*/ 369 h 509"/>
                  <a:gd name="T24" fmla="*/ 458 w 1013"/>
                  <a:gd name="T25" fmla="*/ 428 h 509"/>
                  <a:gd name="T26" fmla="*/ 491 w 1013"/>
                  <a:gd name="T27" fmla="*/ 423 h 509"/>
                  <a:gd name="T28" fmla="*/ 543 w 1013"/>
                  <a:gd name="T29" fmla="*/ 426 h 509"/>
                  <a:gd name="T30" fmla="*/ 538 w 1013"/>
                  <a:gd name="T31" fmla="*/ 398 h 509"/>
                  <a:gd name="T32" fmla="*/ 476 w 1013"/>
                  <a:gd name="T33" fmla="*/ 375 h 509"/>
                  <a:gd name="T34" fmla="*/ 463 w 1013"/>
                  <a:gd name="T35" fmla="*/ 354 h 509"/>
                  <a:gd name="T36" fmla="*/ 567 w 1013"/>
                  <a:gd name="T37" fmla="*/ 371 h 509"/>
                  <a:gd name="T38" fmla="*/ 587 w 1013"/>
                  <a:gd name="T39" fmla="*/ 348 h 509"/>
                  <a:gd name="T40" fmla="*/ 661 w 1013"/>
                  <a:gd name="T41" fmla="*/ 379 h 509"/>
                  <a:gd name="T42" fmla="*/ 738 w 1013"/>
                  <a:gd name="T43" fmla="*/ 468 h 509"/>
                  <a:gd name="T44" fmla="*/ 783 w 1013"/>
                  <a:gd name="T45" fmla="*/ 487 h 509"/>
                  <a:gd name="T46" fmla="*/ 793 w 1013"/>
                  <a:gd name="T47" fmla="*/ 464 h 509"/>
                  <a:gd name="T48" fmla="*/ 808 w 1013"/>
                  <a:gd name="T49" fmla="*/ 441 h 509"/>
                  <a:gd name="T50" fmla="*/ 782 w 1013"/>
                  <a:gd name="T51" fmla="*/ 414 h 509"/>
                  <a:gd name="T52" fmla="*/ 835 w 1013"/>
                  <a:gd name="T53" fmla="*/ 415 h 509"/>
                  <a:gd name="T54" fmla="*/ 856 w 1013"/>
                  <a:gd name="T55" fmla="*/ 438 h 509"/>
                  <a:gd name="T56" fmla="*/ 879 w 1013"/>
                  <a:gd name="T57" fmla="*/ 402 h 509"/>
                  <a:gd name="T58" fmla="*/ 852 w 1013"/>
                  <a:gd name="T59" fmla="*/ 370 h 509"/>
                  <a:gd name="T60" fmla="*/ 832 w 1013"/>
                  <a:gd name="T61" fmla="*/ 334 h 509"/>
                  <a:gd name="T62" fmla="*/ 862 w 1013"/>
                  <a:gd name="T63" fmla="*/ 314 h 509"/>
                  <a:gd name="T64" fmla="*/ 920 w 1013"/>
                  <a:gd name="T65" fmla="*/ 311 h 509"/>
                  <a:gd name="T66" fmla="*/ 1012 w 1013"/>
                  <a:gd name="T67" fmla="*/ 284 h 509"/>
                  <a:gd name="T68" fmla="*/ 950 w 1013"/>
                  <a:gd name="T69" fmla="*/ 195 h 509"/>
                  <a:gd name="T70" fmla="*/ 903 w 1013"/>
                  <a:gd name="T71" fmla="*/ 171 h 509"/>
                  <a:gd name="T72" fmla="*/ 912 w 1013"/>
                  <a:gd name="T73" fmla="*/ 122 h 509"/>
                  <a:gd name="T74" fmla="*/ 872 w 1013"/>
                  <a:gd name="T75" fmla="*/ 99 h 509"/>
                  <a:gd name="T76" fmla="*/ 836 w 1013"/>
                  <a:gd name="T77" fmla="*/ 116 h 509"/>
                  <a:gd name="T78" fmla="*/ 761 w 1013"/>
                  <a:gd name="T79" fmla="*/ 119 h 509"/>
                  <a:gd name="T80" fmla="*/ 681 w 1013"/>
                  <a:gd name="T81" fmla="*/ 47 h 509"/>
                  <a:gd name="T82" fmla="*/ 571 w 1013"/>
                  <a:gd name="T83" fmla="*/ 0 h 509"/>
                  <a:gd name="T84" fmla="*/ 499 w 1013"/>
                  <a:gd name="T85" fmla="*/ 0 h 509"/>
                  <a:gd name="T86" fmla="*/ 346 w 1013"/>
                  <a:gd name="T87" fmla="*/ 102 h 509"/>
                  <a:gd name="T88" fmla="*/ 339 w 1013"/>
                  <a:gd name="T89" fmla="*/ 139 h 509"/>
                  <a:gd name="T90" fmla="*/ 255 w 1013"/>
                  <a:gd name="T91" fmla="*/ 134 h 509"/>
                  <a:gd name="T92" fmla="*/ 136 w 1013"/>
                  <a:gd name="T93" fmla="*/ 122 h 509"/>
                  <a:gd name="T94" fmla="*/ 67 w 1013"/>
                  <a:gd name="T95" fmla="*/ 144 h 509"/>
                  <a:gd name="T96" fmla="*/ 20 w 1013"/>
                  <a:gd name="T97" fmla="*/ 195 h 509"/>
                  <a:gd name="T98" fmla="*/ 10 w 1013"/>
                  <a:gd name="T99" fmla="*/ 284 h 509"/>
                  <a:gd name="T100" fmla="*/ 70 w 1013"/>
                  <a:gd name="T101" fmla="*/ 346 h 509"/>
                  <a:gd name="T102" fmla="*/ 190 w 1013"/>
                  <a:gd name="T103" fmla="*/ 391 h 509"/>
                  <a:gd name="T104" fmla="*/ 289 w 1013"/>
                  <a:gd name="T105" fmla="*/ 415 h 509"/>
                  <a:gd name="T106" fmla="*/ 321 w 1013"/>
                  <a:gd name="T107" fmla="*/ 445 h 509"/>
                  <a:gd name="T108" fmla="*/ 340 w 1013"/>
                  <a:gd name="T109" fmla="*/ 508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13" h="509">
                    <a:moveTo>
                      <a:pt x="347" y="508"/>
                    </a:moveTo>
                    <a:cubicBezTo>
                      <a:pt x="351" y="508"/>
                      <a:pt x="356" y="504"/>
                      <a:pt x="359" y="498"/>
                    </a:cubicBezTo>
                    <a:lnTo>
                      <a:pt x="363" y="488"/>
                    </a:lnTo>
                    <a:lnTo>
                      <a:pt x="344" y="422"/>
                    </a:lnTo>
                    <a:lnTo>
                      <a:pt x="317" y="401"/>
                    </a:lnTo>
                    <a:cubicBezTo>
                      <a:pt x="302" y="390"/>
                      <a:pt x="280" y="377"/>
                      <a:pt x="269" y="374"/>
                    </a:cubicBezTo>
                    <a:cubicBezTo>
                      <a:pt x="257" y="370"/>
                      <a:pt x="229" y="364"/>
                      <a:pt x="205" y="360"/>
                    </a:cubicBezTo>
                    <a:lnTo>
                      <a:pt x="162" y="353"/>
                    </a:lnTo>
                    <a:lnTo>
                      <a:pt x="124" y="336"/>
                    </a:lnTo>
                    <a:lnTo>
                      <a:pt x="85" y="318"/>
                    </a:lnTo>
                    <a:lnTo>
                      <a:pt x="67" y="297"/>
                    </a:lnTo>
                    <a:lnTo>
                      <a:pt x="48" y="276"/>
                    </a:lnTo>
                    <a:lnTo>
                      <a:pt x="48" y="234"/>
                    </a:lnTo>
                    <a:lnTo>
                      <a:pt x="78" y="183"/>
                    </a:lnTo>
                    <a:lnTo>
                      <a:pt x="99" y="175"/>
                    </a:lnTo>
                    <a:cubicBezTo>
                      <a:pt x="110" y="171"/>
                      <a:pt x="127" y="167"/>
                      <a:pt x="137" y="167"/>
                    </a:cubicBezTo>
                    <a:cubicBezTo>
                      <a:pt x="147" y="167"/>
                      <a:pt x="185" y="173"/>
                      <a:pt x="221" y="181"/>
                    </a:cubicBezTo>
                    <a:cubicBezTo>
                      <a:pt x="257" y="189"/>
                      <a:pt x="296" y="199"/>
                      <a:pt x="308" y="205"/>
                    </a:cubicBezTo>
                    <a:lnTo>
                      <a:pt x="330" y="214"/>
                    </a:lnTo>
                    <a:lnTo>
                      <a:pt x="330" y="246"/>
                    </a:lnTo>
                    <a:lnTo>
                      <a:pt x="348" y="265"/>
                    </a:lnTo>
                    <a:cubicBezTo>
                      <a:pt x="358" y="276"/>
                      <a:pt x="374" y="296"/>
                      <a:pt x="383" y="310"/>
                    </a:cubicBezTo>
                    <a:lnTo>
                      <a:pt x="401" y="335"/>
                    </a:lnTo>
                    <a:lnTo>
                      <a:pt x="401" y="369"/>
                    </a:lnTo>
                    <a:lnTo>
                      <a:pt x="429" y="398"/>
                    </a:lnTo>
                    <a:lnTo>
                      <a:pt x="458" y="428"/>
                    </a:lnTo>
                    <a:lnTo>
                      <a:pt x="476" y="415"/>
                    </a:lnTo>
                    <a:lnTo>
                      <a:pt x="491" y="423"/>
                    </a:lnTo>
                    <a:lnTo>
                      <a:pt x="505" y="432"/>
                    </a:lnTo>
                    <a:lnTo>
                      <a:pt x="543" y="426"/>
                    </a:lnTo>
                    <a:lnTo>
                      <a:pt x="541" y="412"/>
                    </a:lnTo>
                    <a:lnTo>
                      <a:pt x="538" y="398"/>
                    </a:lnTo>
                    <a:lnTo>
                      <a:pt x="514" y="391"/>
                    </a:lnTo>
                    <a:cubicBezTo>
                      <a:pt x="500" y="388"/>
                      <a:pt x="483" y="380"/>
                      <a:pt x="476" y="375"/>
                    </a:cubicBezTo>
                    <a:cubicBezTo>
                      <a:pt x="469" y="370"/>
                      <a:pt x="463" y="364"/>
                      <a:pt x="463" y="360"/>
                    </a:cubicBezTo>
                    <a:lnTo>
                      <a:pt x="463" y="354"/>
                    </a:lnTo>
                    <a:lnTo>
                      <a:pt x="513" y="354"/>
                    </a:lnTo>
                    <a:lnTo>
                      <a:pt x="567" y="371"/>
                    </a:lnTo>
                    <a:lnTo>
                      <a:pt x="577" y="359"/>
                    </a:lnTo>
                    <a:lnTo>
                      <a:pt x="587" y="348"/>
                    </a:lnTo>
                    <a:lnTo>
                      <a:pt x="625" y="348"/>
                    </a:lnTo>
                    <a:lnTo>
                      <a:pt x="661" y="379"/>
                    </a:lnTo>
                    <a:cubicBezTo>
                      <a:pt x="681" y="397"/>
                      <a:pt x="706" y="424"/>
                      <a:pt x="718" y="439"/>
                    </a:cubicBezTo>
                    <a:lnTo>
                      <a:pt x="738" y="468"/>
                    </a:lnTo>
                    <a:lnTo>
                      <a:pt x="761" y="477"/>
                    </a:lnTo>
                    <a:lnTo>
                      <a:pt x="783" y="487"/>
                    </a:lnTo>
                    <a:lnTo>
                      <a:pt x="788" y="483"/>
                    </a:lnTo>
                    <a:cubicBezTo>
                      <a:pt x="791" y="481"/>
                      <a:pt x="793" y="472"/>
                      <a:pt x="793" y="464"/>
                    </a:cubicBezTo>
                    <a:lnTo>
                      <a:pt x="793" y="449"/>
                    </a:lnTo>
                    <a:lnTo>
                      <a:pt x="808" y="441"/>
                    </a:lnTo>
                    <a:lnTo>
                      <a:pt x="799" y="420"/>
                    </a:lnTo>
                    <a:lnTo>
                      <a:pt x="782" y="414"/>
                    </a:lnTo>
                    <a:lnTo>
                      <a:pt x="765" y="408"/>
                    </a:lnTo>
                    <a:lnTo>
                      <a:pt x="835" y="415"/>
                    </a:lnTo>
                    <a:lnTo>
                      <a:pt x="845" y="427"/>
                    </a:lnTo>
                    <a:lnTo>
                      <a:pt x="856" y="438"/>
                    </a:lnTo>
                    <a:lnTo>
                      <a:pt x="867" y="425"/>
                    </a:lnTo>
                    <a:cubicBezTo>
                      <a:pt x="874" y="418"/>
                      <a:pt x="879" y="408"/>
                      <a:pt x="879" y="402"/>
                    </a:cubicBezTo>
                    <a:lnTo>
                      <a:pt x="879" y="392"/>
                    </a:lnTo>
                    <a:lnTo>
                      <a:pt x="852" y="370"/>
                    </a:lnTo>
                    <a:lnTo>
                      <a:pt x="824" y="347"/>
                    </a:lnTo>
                    <a:lnTo>
                      <a:pt x="832" y="334"/>
                    </a:lnTo>
                    <a:lnTo>
                      <a:pt x="841" y="320"/>
                    </a:lnTo>
                    <a:lnTo>
                      <a:pt x="862" y="314"/>
                    </a:lnTo>
                    <a:lnTo>
                      <a:pt x="883" y="307"/>
                    </a:lnTo>
                    <a:lnTo>
                      <a:pt x="920" y="311"/>
                    </a:lnTo>
                    <a:lnTo>
                      <a:pt x="958" y="316"/>
                    </a:lnTo>
                    <a:lnTo>
                      <a:pt x="1012" y="284"/>
                    </a:lnTo>
                    <a:lnTo>
                      <a:pt x="1012" y="262"/>
                    </a:lnTo>
                    <a:lnTo>
                      <a:pt x="950" y="195"/>
                    </a:lnTo>
                    <a:lnTo>
                      <a:pt x="927" y="183"/>
                    </a:lnTo>
                    <a:lnTo>
                      <a:pt x="903" y="171"/>
                    </a:lnTo>
                    <a:lnTo>
                      <a:pt x="907" y="146"/>
                    </a:lnTo>
                    <a:lnTo>
                      <a:pt x="912" y="122"/>
                    </a:lnTo>
                    <a:lnTo>
                      <a:pt x="892" y="111"/>
                    </a:lnTo>
                    <a:lnTo>
                      <a:pt x="872" y="99"/>
                    </a:lnTo>
                    <a:lnTo>
                      <a:pt x="854" y="108"/>
                    </a:lnTo>
                    <a:lnTo>
                      <a:pt x="836" y="116"/>
                    </a:lnTo>
                    <a:lnTo>
                      <a:pt x="799" y="118"/>
                    </a:lnTo>
                    <a:lnTo>
                      <a:pt x="761" y="119"/>
                    </a:lnTo>
                    <a:lnTo>
                      <a:pt x="721" y="83"/>
                    </a:lnTo>
                    <a:lnTo>
                      <a:pt x="681" y="47"/>
                    </a:lnTo>
                    <a:lnTo>
                      <a:pt x="626" y="23"/>
                    </a:lnTo>
                    <a:lnTo>
                      <a:pt x="571" y="0"/>
                    </a:lnTo>
                    <a:lnTo>
                      <a:pt x="535" y="0"/>
                    </a:lnTo>
                    <a:lnTo>
                      <a:pt x="499" y="0"/>
                    </a:lnTo>
                    <a:lnTo>
                      <a:pt x="420" y="31"/>
                    </a:lnTo>
                    <a:lnTo>
                      <a:pt x="346" y="102"/>
                    </a:lnTo>
                    <a:lnTo>
                      <a:pt x="346" y="116"/>
                    </a:lnTo>
                    <a:cubicBezTo>
                      <a:pt x="346" y="124"/>
                      <a:pt x="343" y="134"/>
                      <a:pt x="339" y="139"/>
                    </a:cubicBezTo>
                    <a:lnTo>
                      <a:pt x="332" y="149"/>
                    </a:lnTo>
                    <a:lnTo>
                      <a:pt x="255" y="134"/>
                    </a:lnTo>
                    <a:lnTo>
                      <a:pt x="179" y="119"/>
                    </a:lnTo>
                    <a:lnTo>
                      <a:pt x="136" y="122"/>
                    </a:lnTo>
                    <a:lnTo>
                      <a:pt x="94" y="126"/>
                    </a:lnTo>
                    <a:lnTo>
                      <a:pt x="67" y="144"/>
                    </a:lnTo>
                    <a:lnTo>
                      <a:pt x="40" y="161"/>
                    </a:lnTo>
                    <a:lnTo>
                      <a:pt x="20" y="195"/>
                    </a:lnTo>
                    <a:lnTo>
                      <a:pt x="0" y="229"/>
                    </a:lnTo>
                    <a:lnTo>
                      <a:pt x="10" y="284"/>
                    </a:lnTo>
                    <a:lnTo>
                      <a:pt x="29" y="308"/>
                    </a:lnTo>
                    <a:cubicBezTo>
                      <a:pt x="40" y="321"/>
                      <a:pt x="58" y="338"/>
                      <a:pt x="70" y="346"/>
                    </a:cubicBezTo>
                    <a:cubicBezTo>
                      <a:pt x="82" y="353"/>
                      <a:pt x="107" y="365"/>
                      <a:pt x="128" y="373"/>
                    </a:cubicBezTo>
                    <a:cubicBezTo>
                      <a:pt x="148" y="380"/>
                      <a:pt x="176" y="388"/>
                      <a:pt x="190" y="391"/>
                    </a:cubicBezTo>
                    <a:cubicBezTo>
                      <a:pt x="205" y="393"/>
                      <a:pt x="233" y="400"/>
                      <a:pt x="253" y="405"/>
                    </a:cubicBezTo>
                    <a:lnTo>
                      <a:pt x="289" y="415"/>
                    </a:lnTo>
                    <a:lnTo>
                      <a:pt x="305" y="430"/>
                    </a:lnTo>
                    <a:lnTo>
                      <a:pt x="321" y="445"/>
                    </a:lnTo>
                    <a:lnTo>
                      <a:pt x="330" y="476"/>
                    </a:lnTo>
                    <a:lnTo>
                      <a:pt x="340" y="508"/>
                    </a:lnTo>
                    <a:lnTo>
                      <a:pt x="347" y="508"/>
                    </a:lnTo>
                  </a:path>
                </a:pathLst>
              </a:custGeom>
              <a:solidFill>
                <a:srgbClr val="CFCFC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42" name="Freeform 22"/>
              <p:cNvSpPr>
                <a:spLocks noChangeArrowheads="1"/>
              </p:cNvSpPr>
              <p:nvPr/>
            </p:nvSpPr>
            <p:spPr bwMode="auto">
              <a:xfrm>
                <a:off x="182" y="1276"/>
                <a:ext cx="381" cy="192"/>
              </a:xfrm>
              <a:custGeom>
                <a:avLst/>
                <a:gdLst>
                  <a:gd name="T0" fmla="*/ 348 w 1004"/>
                  <a:gd name="T1" fmla="*/ 494 h 505"/>
                  <a:gd name="T2" fmla="*/ 340 w 1004"/>
                  <a:gd name="T3" fmla="*/ 447 h 505"/>
                  <a:gd name="T4" fmla="*/ 296 w 1004"/>
                  <a:gd name="T5" fmla="*/ 391 h 505"/>
                  <a:gd name="T6" fmla="*/ 220 w 1004"/>
                  <a:gd name="T7" fmla="*/ 363 h 505"/>
                  <a:gd name="T8" fmla="*/ 112 w 1004"/>
                  <a:gd name="T9" fmla="*/ 337 h 505"/>
                  <a:gd name="T10" fmla="*/ 48 w 1004"/>
                  <a:gd name="T11" fmla="*/ 290 h 505"/>
                  <a:gd name="T12" fmla="*/ 31 w 1004"/>
                  <a:gd name="T13" fmla="*/ 245 h 505"/>
                  <a:gd name="T14" fmla="*/ 57 w 1004"/>
                  <a:gd name="T15" fmla="*/ 190 h 505"/>
                  <a:gd name="T16" fmla="*/ 96 w 1004"/>
                  <a:gd name="T17" fmla="*/ 163 h 505"/>
                  <a:gd name="T18" fmla="*/ 221 w 1004"/>
                  <a:gd name="T19" fmla="*/ 177 h 505"/>
                  <a:gd name="T20" fmla="*/ 329 w 1004"/>
                  <a:gd name="T21" fmla="*/ 210 h 505"/>
                  <a:gd name="T22" fmla="*/ 346 w 1004"/>
                  <a:gd name="T23" fmla="*/ 268 h 505"/>
                  <a:gd name="T24" fmla="*/ 395 w 1004"/>
                  <a:gd name="T25" fmla="*/ 334 h 505"/>
                  <a:gd name="T26" fmla="*/ 391 w 1004"/>
                  <a:gd name="T27" fmla="*/ 356 h 505"/>
                  <a:gd name="T28" fmla="*/ 442 w 1004"/>
                  <a:gd name="T29" fmla="*/ 418 h 505"/>
                  <a:gd name="T30" fmla="*/ 473 w 1004"/>
                  <a:gd name="T31" fmla="*/ 411 h 505"/>
                  <a:gd name="T32" fmla="*/ 493 w 1004"/>
                  <a:gd name="T33" fmla="*/ 425 h 505"/>
                  <a:gd name="T34" fmla="*/ 529 w 1004"/>
                  <a:gd name="T35" fmla="*/ 401 h 505"/>
                  <a:gd name="T36" fmla="*/ 470 w 1004"/>
                  <a:gd name="T37" fmla="*/ 377 h 505"/>
                  <a:gd name="T38" fmla="*/ 456 w 1004"/>
                  <a:gd name="T39" fmla="*/ 361 h 505"/>
                  <a:gd name="T40" fmla="*/ 467 w 1004"/>
                  <a:gd name="T41" fmla="*/ 346 h 505"/>
                  <a:gd name="T42" fmla="*/ 519 w 1004"/>
                  <a:gd name="T43" fmla="*/ 354 h 505"/>
                  <a:gd name="T44" fmla="*/ 568 w 1004"/>
                  <a:gd name="T45" fmla="*/ 355 h 505"/>
                  <a:gd name="T46" fmla="*/ 621 w 1004"/>
                  <a:gd name="T47" fmla="*/ 344 h 505"/>
                  <a:gd name="T48" fmla="*/ 710 w 1004"/>
                  <a:gd name="T49" fmla="*/ 435 h 505"/>
                  <a:gd name="T50" fmla="*/ 748 w 1004"/>
                  <a:gd name="T51" fmla="*/ 468 h 505"/>
                  <a:gd name="T52" fmla="*/ 786 w 1004"/>
                  <a:gd name="T53" fmla="*/ 477 h 505"/>
                  <a:gd name="T54" fmla="*/ 778 w 1004"/>
                  <a:gd name="T55" fmla="*/ 444 h 505"/>
                  <a:gd name="T56" fmla="*/ 796 w 1004"/>
                  <a:gd name="T57" fmla="*/ 439 h 505"/>
                  <a:gd name="T58" fmla="*/ 778 w 1004"/>
                  <a:gd name="T59" fmla="*/ 414 h 505"/>
                  <a:gd name="T60" fmla="*/ 733 w 1004"/>
                  <a:gd name="T61" fmla="*/ 406 h 505"/>
                  <a:gd name="T62" fmla="*/ 787 w 1004"/>
                  <a:gd name="T63" fmla="*/ 403 h 505"/>
                  <a:gd name="T64" fmla="*/ 850 w 1004"/>
                  <a:gd name="T65" fmla="*/ 424 h 505"/>
                  <a:gd name="T66" fmla="*/ 870 w 1004"/>
                  <a:gd name="T67" fmla="*/ 393 h 505"/>
                  <a:gd name="T68" fmla="*/ 854 w 1004"/>
                  <a:gd name="T69" fmla="*/ 377 h 505"/>
                  <a:gd name="T70" fmla="*/ 812 w 1004"/>
                  <a:gd name="T71" fmla="*/ 335 h 505"/>
                  <a:gd name="T72" fmla="*/ 855 w 1004"/>
                  <a:gd name="T73" fmla="*/ 304 h 505"/>
                  <a:gd name="T74" fmla="*/ 983 w 1004"/>
                  <a:gd name="T75" fmla="*/ 290 h 505"/>
                  <a:gd name="T76" fmla="*/ 976 w 1004"/>
                  <a:gd name="T77" fmla="*/ 231 h 505"/>
                  <a:gd name="T78" fmla="*/ 917 w 1004"/>
                  <a:gd name="T79" fmla="*/ 181 h 505"/>
                  <a:gd name="T80" fmla="*/ 895 w 1004"/>
                  <a:gd name="T81" fmla="*/ 147 h 505"/>
                  <a:gd name="T82" fmla="*/ 894 w 1004"/>
                  <a:gd name="T83" fmla="*/ 117 h 505"/>
                  <a:gd name="T84" fmla="*/ 847 w 1004"/>
                  <a:gd name="T85" fmla="*/ 103 h 505"/>
                  <a:gd name="T86" fmla="*/ 825 w 1004"/>
                  <a:gd name="T87" fmla="*/ 131 h 505"/>
                  <a:gd name="T88" fmla="*/ 813 w 1004"/>
                  <a:gd name="T89" fmla="*/ 115 h 505"/>
                  <a:gd name="T90" fmla="*/ 757 w 1004"/>
                  <a:gd name="T91" fmla="*/ 123 h 505"/>
                  <a:gd name="T92" fmla="*/ 568 w 1004"/>
                  <a:gd name="T93" fmla="*/ 0 h 505"/>
                  <a:gd name="T94" fmla="*/ 481 w 1004"/>
                  <a:gd name="T95" fmla="*/ 1 h 505"/>
                  <a:gd name="T96" fmla="*/ 398 w 1004"/>
                  <a:gd name="T97" fmla="*/ 39 h 505"/>
                  <a:gd name="T98" fmla="*/ 345 w 1004"/>
                  <a:gd name="T99" fmla="*/ 92 h 505"/>
                  <a:gd name="T100" fmla="*/ 332 w 1004"/>
                  <a:gd name="T101" fmla="*/ 144 h 505"/>
                  <a:gd name="T102" fmla="*/ 284 w 1004"/>
                  <a:gd name="T103" fmla="*/ 139 h 505"/>
                  <a:gd name="T104" fmla="*/ 139 w 1004"/>
                  <a:gd name="T105" fmla="*/ 115 h 505"/>
                  <a:gd name="T106" fmla="*/ 74 w 1004"/>
                  <a:gd name="T107" fmla="*/ 131 h 505"/>
                  <a:gd name="T108" fmla="*/ 11 w 1004"/>
                  <a:gd name="T109" fmla="*/ 191 h 505"/>
                  <a:gd name="T110" fmla="*/ 0 w 1004"/>
                  <a:gd name="T111" fmla="*/ 264 h 505"/>
                  <a:gd name="T112" fmla="*/ 21 w 1004"/>
                  <a:gd name="T113" fmla="*/ 307 h 505"/>
                  <a:gd name="T114" fmla="*/ 109 w 1004"/>
                  <a:gd name="T115" fmla="*/ 363 h 505"/>
                  <a:gd name="T116" fmla="*/ 192 w 1004"/>
                  <a:gd name="T117" fmla="*/ 387 h 505"/>
                  <a:gd name="T118" fmla="*/ 300 w 1004"/>
                  <a:gd name="T119" fmla="*/ 419 h 505"/>
                  <a:gd name="T120" fmla="*/ 329 w 1004"/>
                  <a:gd name="T121" fmla="*/ 489 h 505"/>
                  <a:gd name="T122" fmla="*/ 336 w 1004"/>
                  <a:gd name="T123" fmla="*/ 50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04" h="505">
                    <a:moveTo>
                      <a:pt x="336" y="504"/>
                    </a:moveTo>
                    <a:cubicBezTo>
                      <a:pt x="340" y="504"/>
                      <a:pt x="345" y="499"/>
                      <a:pt x="348" y="494"/>
                    </a:cubicBezTo>
                    <a:lnTo>
                      <a:pt x="353" y="483"/>
                    </a:lnTo>
                    <a:lnTo>
                      <a:pt x="340" y="447"/>
                    </a:lnTo>
                    <a:lnTo>
                      <a:pt x="328" y="411"/>
                    </a:lnTo>
                    <a:lnTo>
                      <a:pt x="296" y="391"/>
                    </a:lnTo>
                    <a:lnTo>
                      <a:pt x="264" y="371"/>
                    </a:lnTo>
                    <a:lnTo>
                      <a:pt x="220" y="363"/>
                    </a:lnTo>
                    <a:cubicBezTo>
                      <a:pt x="196" y="359"/>
                      <a:pt x="162" y="352"/>
                      <a:pt x="144" y="346"/>
                    </a:cubicBezTo>
                    <a:lnTo>
                      <a:pt x="112" y="337"/>
                    </a:lnTo>
                    <a:lnTo>
                      <a:pt x="80" y="313"/>
                    </a:lnTo>
                    <a:lnTo>
                      <a:pt x="48" y="290"/>
                    </a:lnTo>
                    <a:lnTo>
                      <a:pt x="39" y="268"/>
                    </a:lnTo>
                    <a:lnTo>
                      <a:pt x="31" y="245"/>
                    </a:lnTo>
                    <a:lnTo>
                      <a:pt x="43" y="218"/>
                    </a:lnTo>
                    <a:lnTo>
                      <a:pt x="57" y="190"/>
                    </a:lnTo>
                    <a:lnTo>
                      <a:pt x="76" y="176"/>
                    </a:lnTo>
                    <a:lnTo>
                      <a:pt x="96" y="163"/>
                    </a:lnTo>
                    <a:lnTo>
                      <a:pt x="158" y="163"/>
                    </a:lnTo>
                    <a:lnTo>
                      <a:pt x="221" y="177"/>
                    </a:lnTo>
                    <a:cubicBezTo>
                      <a:pt x="256" y="184"/>
                      <a:pt x="295" y="195"/>
                      <a:pt x="307" y="201"/>
                    </a:cubicBezTo>
                    <a:lnTo>
                      <a:pt x="329" y="210"/>
                    </a:lnTo>
                    <a:lnTo>
                      <a:pt x="329" y="255"/>
                    </a:lnTo>
                    <a:lnTo>
                      <a:pt x="346" y="268"/>
                    </a:lnTo>
                    <a:cubicBezTo>
                      <a:pt x="354" y="275"/>
                      <a:pt x="369" y="292"/>
                      <a:pt x="378" y="307"/>
                    </a:cubicBezTo>
                    <a:lnTo>
                      <a:pt x="395" y="334"/>
                    </a:lnTo>
                    <a:lnTo>
                      <a:pt x="393" y="345"/>
                    </a:lnTo>
                    <a:lnTo>
                      <a:pt x="391" y="356"/>
                    </a:lnTo>
                    <a:lnTo>
                      <a:pt x="417" y="387"/>
                    </a:lnTo>
                    <a:lnTo>
                      <a:pt x="442" y="418"/>
                    </a:lnTo>
                    <a:lnTo>
                      <a:pt x="458" y="415"/>
                    </a:lnTo>
                    <a:lnTo>
                      <a:pt x="473" y="411"/>
                    </a:lnTo>
                    <a:lnTo>
                      <a:pt x="483" y="418"/>
                    </a:lnTo>
                    <a:lnTo>
                      <a:pt x="493" y="425"/>
                    </a:lnTo>
                    <a:lnTo>
                      <a:pt x="529" y="421"/>
                    </a:lnTo>
                    <a:lnTo>
                      <a:pt x="529" y="401"/>
                    </a:lnTo>
                    <a:lnTo>
                      <a:pt x="505" y="391"/>
                    </a:lnTo>
                    <a:cubicBezTo>
                      <a:pt x="492" y="386"/>
                      <a:pt x="477" y="379"/>
                      <a:pt x="470" y="377"/>
                    </a:cubicBezTo>
                    <a:lnTo>
                      <a:pt x="458" y="372"/>
                    </a:lnTo>
                    <a:lnTo>
                      <a:pt x="456" y="361"/>
                    </a:lnTo>
                    <a:lnTo>
                      <a:pt x="453" y="350"/>
                    </a:lnTo>
                    <a:lnTo>
                      <a:pt x="467" y="346"/>
                    </a:lnTo>
                    <a:lnTo>
                      <a:pt x="480" y="342"/>
                    </a:lnTo>
                    <a:lnTo>
                      <a:pt x="519" y="354"/>
                    </a:lnTo>
                    <a:lnTo>
                      <a:pt x="559" y="366"/>
                    </a:lnTo>
                    <a:lnTo>
                      <a:pt x="568" y="355"/>
                    </a:lnTo>
                    <a:lnTo>
                      <a:pt x="578" y="344"/>
                    </a:lnTo>
                    <a:lnTo>
                      <a:pt x="621" y="344"/>
                    </a:lnTo>
                    <a:lnTo>
                      <a:pt x="657" y="378"/>
                    </a:lnTo>
                    <a:cubicBezTo>
                      <a:pt x="677" y="397"/>
                      <a:pt x="701" y="423"/>
                      <a:pt x="710" y="435"/>
                    </a:cubicBezTo>
                    <a:lnTo>
                      <a:pt x="727" y="459"/>
                    </a:lnTo>
                    <a:lnTo>
                      <a:pt x="748" y="468"/>
                    </a:lnTo>
                    <a:cubicBezTo>
                      <a:pt x="760" y="473"/>
                      <a:pt x="773" y="477"/>
                      <a:pt x="778" y="477"/>
                    </a:cubicBezTo>
                    <a:lnTo>
                      <a:pt x="786" y="477"/>
                    </a:lnTo>
                    <a:lnTo>
                      <a:pt x="782" y="461"/>
                    </a:lnTo>
                    <a:lnTo>
                      <a:pt x="778" y="444"/>
                    </a:lnTo>
                    <a:lnTo>
                      <a:pt x="787" y="442"/>
                    </a:lnTo>
                    <a:lnTo>
                      <a:pt x="796" y="439"/>
                    </a:lnTo>
                    <a:lnTo>
                      <a:pt x="787" y="426"/>
                    </a:lnTo>
                    <a:lnTo>
                      <a:pt x="778" y="414"/>
                    </a:lnTo>
                    <a:lnTo>
                      <a:pt x="755" y="410"/>
                    </a:lnTo>
                    <a:lnTo>
                      <a:pt x="733" y="406"/>
                    </a:lnTo>
                    <a:lnTo>
                      <a:pt x="752" y="404"/>
                    </a:lnTo>
                    <a:cubicBezTo>
                      <a:pt x="763" y="403"/>
                      <a:pt x="779" y="402"/>
                      <a:pt x="787" y="403"/>
                    </a:cubicBezTo>
                    <a:cubicBezTo>
                      <a:pt x="796" y="404"/>
                      <a:pt x="813" y="409"/>
                      <a:pt x="826" y="414"/>
                    </a:cubicBezTo>
                    <a:lnTo>
                      <a:pt x="850" y="424"/>
                    </a:lnTo>
                    <a:lnTo>
                      <a:pt x="860" y="413"/>
                    </a:lnTo>
                    <a:cubicBezTo>
                      <a:pt x="866" y="406"/>
                      <a:pt x="870" y="397"/>
                      <a:pt x="870" y="393"/>
                    </a:cubicBezTo>
                    <a:lnTo>
                      <a:pt x="870" y="384"/>
                    </a:lnTo>
                    <a:lnTo>
                      <a:pt x="854" y="377"/>
                    </a:lnTo>
                    <a:cubicBezTo>
                      <a:pt x="846" y="373"/>
                      <a:pt x="833" y="362"/>
                      <a:pt x="825" y="353"/>
                    </a:cubicBezTo>
                    <a:lnTo>
                      <a:pt x="812" y="335"/>
                    </a:lnTo>
                    <a:lnTo>
                      <a:pt x="834" y="320"/>
                    </a:lnTo>
                    <a:lnTo>
                      <a:pt x="855" y="304"/>
                    </a:lnTo>
                    <a:lnTo>
                      <a:pt x="962" y="304"/>
                    </a:lnTo>
                    <a:lnTo>
                      <a:pt x="983" y="290"/>
                    </a:lnTo>
                    <a:cubicBezTo>
                      <a:pt x="994" y="282"/>
                      <a:pt x="1003" y="273"/>
                      <a:pt x="1003" y="270"/>
                    </a:cubicBezTo>
                    <a:cubicBezTo>
                      <a:pt x="1003" y="266"/>
                      <a:pt x="991" y="249"/>
                      <a:pt x="976" y="231"/>
                    </a:cubicBezTo>
                    <a:lnTo>
                      <a:pt x="948" y="198"/>
                    </a:lnTo>
                    <a:lnTo>
                      <a:pt x="917" y="181"/>
                    </a:lnTo>
                    <a:lnTo>
                      <a:pt x="886" y="163"/>
                    </a:lnTo>
                    <a:lnTo>
                      <a:pt x="895" y="147"/>
                    </a:lnTo>
                    <a:lnTo>
                      <a:pt x="903" y="131"/>
                    </a:lnTo>
                    <a:lnTo>
                      <a:pt x="894" y="117"/>
                    </a:lnTo>
                    <a:lnTo>
                      <a:pt x="885" y="103"/>
                    </a:lnTo>
                    <a:lnTo>
                      <a:pt x="847" y="103"/>
                    </a:lnTo>
                    <a:lnTo>
                      <a:pt x="836" y="117"/>
                    </a:lnTo>
                    <a:lnTo>
                      <a:pt x="825" y="131"/>
                    </a:lnTo>
                    <a:lnTo>
                      <a:pt x="819" y="123"/>
                    </a:lnTo>
                    <a:lnTo>
                      <a:pt x="813" y="115"/>
                    </a:lnTo>
                    <a:lnTo>
                      <a:pt x="785" y="119"/>
                    </a:lnTo>
                    <a:lnTo>
                      <a:pt x="757" y="123"/>
                    </a:lnTo>
                    <a:lnTo>
                      <a:pt x="647" y="32"/>
                    </a:lnTo>
                    <a:lnTo>
                      <a:pt x="568" y="0"/>
                    </a:lnTo>
                    <a:lnTo>
                      <a:pt x="525" y="0"/>
                    </a:lnTo>
                    <a:lnTo>
                      <a:pt x="481" y="1"/>
                    </a:lnTo>
                    <a:lnTo>
                      <a:pt x="439" y="20"/>
                    </a:lnTo>
                    <a:lnTo>
                      <a:pt x="398" y="39"/>
                    </a:lnTo>
                    <a:lnTo>
                      <a:pt x="371" y="65"/>
                    </a:lnTo>
                    <a:lnTo>
                      <a:pt x="345" y="92"/>
                    </a:lnTo>
                    <a:lnTo>
                      <a:pt x="340" y="116"/>
                    </a:lnTo>
                    <a:cubicBezTo>
                      <a:pt x="337" y="129"/>
                      <a:pt x="333" y="142"/>
                      <a:pt x="332" y="144"/>
                    </a:cubicBezTo>
                    <a:lnTo>
                      <a:pt x="329" y="148"/>
                    </a:lnTo>
                    <a:lnTo>
                      <a:pt x="284" y="139"/>
                    </a:lnTo>
                    <a:cubicBezTo>
                      <a:pt x="259" y="134"/>
                      <a:pt x="216" y="127"/>
                      <a:pt x="189" y="122"/>
                    </a:cubicBezTo>
                    <a:lnTo>
                      <a:pt x="139" y="115"/>
                    </a:lnTo>
                    <a:lnTo>
                      <a:pt x="107" y="123"/>
                    </a:lnTo>
                    <a:lnTo>
                      <a:pt x="74" y="131"/>
                    </a:lnTo>
                    <a:lnTo>
                      <a:pt x="48" y="152"/>
                    </a:lnTo>
                    <a:cubicBezTo>
                      <a:pt x="34" y="164"/>
                      <a:pt x="17" y="181"/>
                      <a:pt x="11" y="191"/>
                    </a:cubicBezTo>
                    <a:lnTo>
                      <a:pt x="0" y="209"/>
                    </a:lnTo>
                    <a:lnTo>
                      <a:pt x="0" y="264"/>
                    </a:lnTo>
                    <a:lnTo>
                      <a:pt x="10" y="286"/>
                    </a:lnTo>
                    <a:lnTo>
                      <a:pt x="21" y="307"/>
                    </a:lnTo>
                    <a:lnTo>
                      <a:pt x="50" y="329"/>
                    </a:lnTo>
                    <a:cubicBezTo>
                      <a:pt x="66" y="341"/>
                      <a:pt x="92" y="356"/>
                      <a:pt x="109" y="363"/>
                    </a:cubicBezTo>
                    <a:lnTo>
                      <a:pt x="138" y="376"/>
                    </a:lnTo>
                    <a:lnTo>
                      <a:pt x="192" y="387"/>
                    </a:lnTo>
                    <a:cubicBezTo>
                      <a:pt x="221" y="393"/>
                      <a:pt x="257" y="402"/>
                      <a:pt x="272" y="408"/>
                    </a:cubicBezTo>
                    <a:lnTo>
                      <a:pt x="300" y="419"/>
                    </a:lnTo>
                    <a:lnTo>
                      <a:pt x="314" y="447"/>
                    </a:lnTo>
                    <a:cubicBezTo>
                      <a:pt x="322" y="462"/>
                      <a:pt x="329" y="481"/>
                      <a:pt x="329" y="489"/>
                    </a:cubicBezTo>
                    <a:lnTo>
                      <a:pt x="329" y="504"/>
                    </a:lnTo>
                    <a:lnTo>
                      <a:pt x="336" y="504"/>
                    </a:lnTo>
                  </a:path>
                </a:pathLst>
              </a:custGeom>
              <a:solidFill>
                <a:srgbClr val="ADADA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43" name="Freeform 23"/>
              <p:cNvSpPr>
                <a:spLocks noChangeArrowheads="1"/>
              </p:cNvSpPr>
              <p:nvPr/>
            </p:nvSpPr>
            <p:spPr bwMode="auto">
              <a:xfrm>
                <a:off x="182" y="1278"/>
                <a:ext cx="383" cy="187"/>
              </a:xfrm>
              <a:custGeom>
                <a:avLst/>
                <a:gdLst>
                  <a:gd name="T0" fmla="*/ 350 w 1010"/>
                  <a:gd name="T1" fmla="*/ 488 h 495"/>
                  <a:gd name="T2" fmla="*/ 331 w 1010"/>
                  <a:gd name="T3" fmla="*/ 416 h 495"/>
                  <a:gd name="T4" fmla="*/ 277 w 1010"/>
                  <a:gd name="T5" fmla="*/ 375 h 495"/>
                  <a:gd name="T6" fmla="*/ 179 w 1010"/>
                  <a:gd name="T7" fmla="*/ 354 h 495"/>
                  <a:gd name="T8" fmla="*/ 76 w 1010"/>
                  <a:gd name="T9" fmla="*/ 313 h 495"/>
                  <a:gd name="T10" fmla="*/ 42 w 1010"/>
                  <a:gd name="T11" fmla="*/ 277 h 495"/>
                  <a:gd name="T12" fmla="*/ 32 w 1010"/>
                  <a:gd name="T13" fmla="*/ 237 h 495"/>
                  <a:gd name="T14" fmla="*/ 55 w 1010"/>
                  <a:gd name="T15" fmla="*/ 190 h 495"/>
                  <a:gd name="T16" fmla="*/ 88 w 1010"/>
                  <a:gd name="T17" fmla="*/ 165 h 495"/>
                  <a:gd name="T18" fmla="*/ 147 w 1010"/>
                  <a:gd name="T19" fmla="*/ 157 h 495"/>
                  <a:gd name="T20" fmla="*/ 306 w 1010"/>
                  <a:gd name="T21" fmla="*/ 194 h 495"/>
                  <a:gd name="T22" fmla="*/ 331 w 1010"/>
                  <a:gd name="T23" fmla="*/ 246 h 495"/>
                  <a:gd name="T24" fmla="*/ 382 w 1010"/>
                  <a:gd name="T25" fmla="*/ 303 h 495"/>
                  <a:gd name="T26" fmla="*/ 393 w 1010"/>
                  <a:gd name="T27" fmla="*/ 353 h 495"/>
                  <a:gd name="T28" fmla="*/ 445 w 1010"/>
                  <a:gd name="T29" fmla="*/ 413 h 495"/>
                  <a:gd name="T30" fmla="*/ 486 w 1010"/>
                  <a:gd name="T31" fmla="*/ 406 h 495"/>
                  <a:gd name="T32" fmla="*/ 496 w 1010"/>
                  <a:gd name="T33" fmla="*/ 420 h 495"/>
                  <a:gd name="T34" fmla="*/ 527 w 1010"/>
                  <a:gd name="T35" fmla="*/ 413 h 495"/>
                  <a:gd name="T36" fmla="*/ 497 w 1010"/>
                  <a:gd name="T37" fmla="*/ 385 h 495"/>
                  <a:gd name="T38" fmla="*/ 447 w 1010"/>
                  <a:gd name="T39" fmla="*/ 355 h 495"/>
                  <a:gd name="T40" fmla="*/ 457 w 1010"/>
                  <a:gd name="T41" fmla="*/ 341 h 495"/>
                  <a:gd name="T42" fmla="*/ 530 w 1010"/>
                  <a:gd name="T43" fmla="*/ 351 h 495"/>
                  <a:gd name="T44" fmla="*/ 570 w 1010"/>
                  <a:gd name="T45" fmla="*/ 342 h 495"/>
                  <a:gd name="T46" fmla="*/ 612 w 1010"/>
                  <a:gd name="T47" fmla="*/ 333 h 495"/>
                  <a:gd name="T48" fmla="*/ 691 w 1010"/>
                  <a:gd name="T49" fmla="*/ 398 h 495"/>
                  <a:gd name="T50" fmla="*/ 772 w 1010"/>
                  <a:gd name="T51" fmla="*/ 474 h 495"/>
                  <a:gd name="T52" fmla="*/ 787 w 1010"/>
                  <a:gd name="T53" fmla="*/ 466 h 495"/>
                  <a:gd name="T54" fmla="*/ 777 w 1010"/>
                  <a:gd name="T55" fmla="*/ 445 h 495"/>
                  <a:gd name="T56" fmla="*/ 796 w 1010"/>
                  <a:gd name="T57" fmla="*/ 436 h 495"/>
                  <a:gd name="T58" fmla="*/ 787 w 1010"/>
                  <a:gd name="T59" fmla="*/ 415 h 495"/>
                  <a:gd name="T60" fmla="*/ 735 w 1010"/>
                  <a:gd name="T61" fmla="*/ 403 h 495"/>
                  <a:gd name="T62" fmla="*/ 785 w 1010"/>
                  <a:gd name="T63" fmla="*/ 393 h 495"/>
                  <a:gd name="T64" fmla="*/ 852 w 1010"/>
                  <a:gd name="T65" fmla="*/ 421 h 495"/>
                  <a:gd name="T66" fmla="*/ 872 w 1010"/>
                  <a:gd name="T67" fmla="*/ 393 h 495"/>
                  <a:gd name="T68" fmla="*/ 817 w 1010"/>
                  <a:gd name="T69" fmla="*/ 345 h 495"/>
                  <a:gd name="T70" fmla="*/ 849 w 1010"/>
                  <a:gd name="T71" fmla="*/ 301 h 495"/>
                  <a:gd name="T72" fmla="*/ 1009 w 1010"/>
                  <a:gd name="T73" fmla="*/ 269 h 495"/>
                  <a:gd name="T74" fmla="*/ 948 w 1010"/>
                  <a:gd name="T75" fmla="*/ 194 h 495"/>
                  <a:gd name="T76" fmla="*/ 890 w 1010"/>
                  <a:gd name="T77" fmla="*/ 165 h 495"/>
                  <a:gd name="T78" fmla="*/ 876 w 1010"/>
                  <a:gd name="T79" fmla="*/ 103 h 495"/>
                  <a:gd name="T80" fmla="*/ 826 w 1010"/>
                  <a:gd name="T81" fmla="*/ 127 h 495"/>
                  <a:gd name="T82" fmla="*/ 815 w 1010"/>
                  <a:gd name="T83" fmla="*/ 112 h 495"/>
                  <a:gd name="T84" fmla="*/ 708 w 1010"/>
                  <a:gd name="T85" fmla="*/ 77 h 495"/>
                  <a:gd name="T86" fmla="*/ 616 w 1010"/>
                  <a:gd name="T87" fmla="*/ 17 h 495"/>
                  <a:gd name="T88" fmla="*/ 485 w 1010"/>
                  <a:gd name="T89" fmla="*/ 0 h 495"/>
                  <a:gd name="T90" fmla="*/ 418 w 1010"/>
                  <a:gd name="T91" fmla="*/ 27 h 495"/>
                  <a:gd name="T92" fmla="*/ 345 w 1010"/>
                  <a:gd name="T93" fmla="*/ 109 h 495"/>
                  <a:gd name="T94" fmla="*/ 327 w 1010"/>
                  <a:gd name="T95" fmla="*/ 146 h 495"/>
                  <a:gd name="T96" fmla="*/ 176 w 1010"/>
                  <a:gd name="T97" fmla="*/ 118 h 495"/>
                  <a:gd name="T98" fmla="*/ 81 w 1010"/>
                  <a:gd name="T99" fmla="*/ 127 h 495"/>
                  <a:gd name="T100" fmla="*/ 16 w 1010"/>
                  <a:gd name="T101" fmla="*/ 189 h 495"/>
                  <a:gd name="T102" fmla="*/ 5 w 1010"/>
                  <a:gd name="T103" fmla="*/ 249 h 495"/>
                  <a:gd name="T104" fmla="*/ 26 w 1010"/>
                  <a:gd name="T105" fmla="*/ 301 h 495"/>
                  <a:gd name="T106" fmla="*/ 102 w 1010"/>
                  <a:gd name="T107" fmla="*/ 358 h 495"/>
                  <a:gd name="T108" fmla="*/ 232 w 1010"/>
                  <a:gd name="T109" fmla="*/ 391 h 495"/>
                  <a:gd name="T110" fmla="*/ 323 w 1010"/>
                  <a:gd name="T111" fmla="*/ 439 h 495"/>
                  <a:gd name="T112" fmla="*/ 333 w 1010"/>
                  <a:gd name="T113" fmla="*/ 49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10" h="495">
                    <a:moveTo>
                      <a:pt x="339" y="494"/>
                    </a:moveTo>
                    <a:cubicBezTo>
                      <a:pt x="343" y="494"/>
                      <a:pt x="348" y="492"/>
                      <a:pt x="350" y="488"/>
                    </a:cubicBezTo>
                    <a:lnTo>
                      <a:pt x="354" y="483"/>
                    </a:lnTo>
                    <a:lnTo>
                      <a:pt x="331" y="416"/>
                    </a:lnTo>
                    <a:lnTo>
                      <a:pt x="304" y="395"/>
                    </a:lnTo>
                    <a:lnTo>
                      <a:pt x="277" y="375"/>
                    </a:lnTo>
                    <a:lnTo>
                      <a:pt x="236" y="364"/>
                    </a:lnTo>
                    <a:cubicBezTo>
                      <a:pt x="213" y="359"/>
                      <a:pt x="188" y="354"/>
                      <a:pt x="179" y="354"/>
                    </a:cubicBezTo>
                    <a:lnTo>
                      <a:pt x="164" y="354"/>
                    </a:lnTo>
                    <a:lnTo>
                      <a:pt x="76" y="313"/>
                    </a:lnTo>
                    <a:lnTo>
                      <a:pt x="59" y="295"/>
                    </a:lnTo>
                    <a:lnTo>
                      <a:pt x="42" y="277"/>
                    </a:lnTo>
                    <a:lnTo>
                      <a:pt x="37" y="257"/>
                    </a:lnTo>
                    <a:lnTo>
                      <a:pt x="32" y="237"/>
                    </a:lnTo>
                    <a:lnTo>
                      <a:pt x="44" y="214"/>
                    </a:lnTo>
                    <a:lnTo>
                      <a:pt x="55" y="190"/>
                    </a:lnTo>
                    <a:lnTo>
                      <a:pt x="72" y="177"/>
                    </a:lnTo>
                    <a:lnTo>
                      <a:pt x="88" y="165"/>
                    </a:lnTo>
                    <a:lnTo>
                      <a:pt x="117" y="161"/>
                    </a:lnTo>
                    <a:lnTo>
                      <a:pt x="147" y="157"/>
                    </a:lnTo>
                    <a:lnTo>
                      <a:pt x="213" y="171"/>
                    </a:lnTo>
                    <a:cubicBezTo>
                      <a:pt x="250" y="179"/>
                      <a:pt x="291" y="189"/>
                      <a:pt x="306" y="194"/>
                    </a:cubicBezTo>
                    <a:lnTo>
                      <a:pt x="331" y="202"/>
                    </a:lnTo>
                    <a:lnTo>
                      <a:pt x="331" y="246"/>
                    </a:lnTo>
                    <a:lnTo>
                      <a:pt x="347" y="262"/>
                    </a:lnTo>
                    <a:cubicBezTo>
                      <a:pt x="355" y="270"/>
                      <a:pt x="371" y="289"/>
                      <a:pt x="382" y="303"/>
                    </a:cubicBezTo>
                    <a:lnTo>
                      <a:pt x="402" y="329"/>
                    </a:lnTo>
                    <a:lnTo>
                      <a:pt x="393" y="353"/>
                    </a:lnTo>
                    <a:lnTo>
                      <a:pt x="419" y="383"/>
                    </a:lnTo>
                    <a:lnTo>
                      <a:pt x="445" y="413"/>
                    </a:lnTo>
                    <a:lnTo>
                      <a:pt x="465" y="409"/>
                    </a:lnTo>
                    <a:lnTo>
                      <a:pt x="486" y="406"/>
                    </a:lnTo>
                    <a:lnTo>
                      <a:pt x="491" y="413"/>
                    </a:lnTo>
                    <a:lnTo>
                      <a:pt x="496" y="420"/>
                    </a:lnTo>
                    <a:lnTo>
                      <a:pt x="511" y="416"/>
                    </a:lnTo>
                    <a:lnTo>
                      <a:pt x="527" y="413"/>
                    </a:lnTo>
                    <a:lnTo>
                      <a:pt x="527" y="396"/>
                    </a:lnTo>
                    <a:lnTo>
                      <a:pt x="497" y="385"/>
                    </a:lnTo>
                    <a:cubicBezTo>
                      <a:pt x="481" y="380"/>
                      <a:pt x="463" y="371"/>
                      <a:pt x="457" y="365"/>
                    </a:cubicBezTo>
                    <a:lnTo>
                      <a:pt x="447" y="355"/>
                    </a:lnTo>
                    <a:lnTo>
                      <a:pt x="452" y="348"/>
                    </a:lnTo>
                    <a:lnTo>
                      <a:pt x="457" y="341"/>
                    </a:lnTo>
                    <a:lnTo>
                      <a:pt x="501" y="341"/>
                    </a:lnTo>
                    <a:lnTo>
                      <a:pt x="530" y="351"/>
                    </a:lnTo>
                    <a:lnTo>
                      <a:pt x="558" y="361"/>
                    </a:lnTo>
                    <a:lnTo>
                      <a:pt x="570" y="342"/>
                    </a:lnTo>
                    <a:lnTo>
                      <a:pt x="591" y="337"/>
                    </a:lnTo>
                    <a:lnTo>
                      <a:pt x="612" y="333"/>
                    </a:lnTo>
                    <a:lnTo>
                      <a:pt x="652" y="365"/>
                    </a:lnTo>
                    <a:lnTo>
                      <a:pt x="691" y="398"/>
                    </a:lnTo>
                    <a:lnTo>
                      <a:pt x="729" y="455"/>
                    </a:lnTo>
                    <a:lnTo>
                      <a:pt x="772" y="474"/>
                    </a:lnTo>
                    <a:lnTo>
                      <a:pt x="779" y="470"/>
                    </a:lnTo>
                    <a:lnTo>
                      <a:pt x="787" y="466"/>
                    </a:lnTo>
                    <a:lnTo>
                      <a:pt x="782" y="456"/>
                    </a:lnTo>
                    <a:lnTo>
                      <a:pt x="777" y="445"/>
                    </a:lnTo>
                    <a:lnTo>
                      <a:pt x="787" y="440"/>
                    </a:lnTo>
                    <a:lnTo>
                      <a:pt x="796" y="436"/>
                    </a:lnTo>
                    <a:lnTo>
                      <a:pt x="791" y="425"/>
                    </a:lnTo>
                    <a:lnTo>
                      <a:pt x="787" y="415"/>
                    </a:lnTo>
                    <a:lnTo>
                      <a:pt x="761" y="409"/>
                    </a:lnTo>
                    <a:lnTo>
                      <a:pt x="735" y="403"/>
                    </a:lnTo>
                    <a:lnTo>
                      <a:pt x="760" y="398"/>
                    </a:lnTo>
                    <a:lnTo>
                      <a:pt x="785" y="393"/>
                    </a:lnTo>
                    <a:lnTo>
                      <a:pt x="819" y="407"/>
                    </a:lnTo>
                    <a:lnTo>
                      <a:pt x="852" y="421"/>
                    </a:lnTo>
                    <a:lnTo>
                      <a:pt x="862" y="410"/>
                    </a:lnTo>
                    <a:cubicBezTo>
                      <a:pt x="868" y="403"/>
                      <a:pt x="872" y="396"/>
                      <a:pt x="872" y="393"/>
                    </a:cubicBezTo>
                    <a:cubicBezTo>
                      <a:pt x="872" y="390"/>
                      <a:pt x="860" y="378"/>
                      <a:pt x="845" y="367"/>
                    </a:cubicBezTo>
                    <a:lnTo>
                      <a:pt x="817" y="345"/>
                    </a:lnTo>
                    <a:lnTo>
                      <a:pt x="817" y="327"/>
                    </a:lnTo>
                    <a:lnTo>
                      <a:pt x="849" y="301"/>
                    </a:lnTo>
                    <a:lnTo>
                      <a:pt x="962" y="300"/>
                    </a:lnTo>
                    <a:lnTo>
                      <a:pt x="1009" y="269"/>
                    </a:lnTo>
                    <a:lnTo>
                      <a:pt x="979" y="231"/>
                    </a:lnTo>
                    <a:lnTo>
                      <a:pt x="948" y="194"/>
                    </a:lnTo>
                    <a:lnTo>
                      <a:pt x="919" y="179"/>
                    </a:lnTo>
                    <a:lnTo>
                      <a:pt x="890" y="165"/>
                    </a:lnTo>
                    <a:lnTo>
                      <a:pt x="897" y="107"/>
                    </a:lnTo>
                    <a:lnTo>
                      <a:pt x="876" y="103"/>
                    </a:lnTo>
                    <a:lnTo>
                      <a:pt x="854" y="98"/>
                    </a:lnTo>
                    <a:lnTo>
                      <a:pt x="826" y="127"/>
                    </a:lnTo>
                    <a:lnTo>
                      <a:pt x="821" y="119"/>
                    </a:lnTo>
                    <a:lnTo>
                      <a:pt x="815" y="112"/>
                    </a:lnTo>
                    <a:lnTo>
                      <a:pt x="759" y="120"/>
                    </a:lnTo>
                    <a:lnTo>
                      <a:pt x="708" y="77"/>
                    </a:lnTo>
                    <a:lnTo>
                      <a:pt x="656" y="35"/>
                    </a:lnTo>
                    <a:lnTo>
                      <a:pt x="616" y="17"/>
                    </a:lnTo>
                    <a:lnTo>
                      <a:pt x="575" y="0"/>
                    </a:lnTo>
                    <a:lnTo>
                      <a:pt x="485" y="0"/>
                    </a:lnTo>
                    <a:lnTo>
                      <a:pt x="451" y="14"/>
                    </a:lnTo>
                    <a:lnTo>
                      <a:pt x="418" y="27"/>
                    </a:lnTo>
                    <a:lnTo>
                      <a:pt x="355" y="82"/>
                    </a:lnTo>
                    <a:lnTo>
                      <a:pt x="345" y="109"/>
                    </a:lnTo>
                    <a:cubicBezTo>
                      <a:pt x="340" y="124"/>
                      <a:pt x="334" y="139"/>
                      <a:pt x="331" y="141"/>
                    </a:cubicBezTo>
                    <a:lnTo>
                      <a:pt x="327" y="146"/>
                    </a:lnTo>
                    <a:lnTo>
                      <a:pt x="268" y="134"/>
                    </a:lnTo>
                    <a:cubicBezTo>
                      <a:pt x="236" y="127"/>
                      <a:pt x="194" y="120"/>
                      <a:pt x="176" y="118"/>
                    </a:cubicBezTo>
                    <a:lnTo>
                      <a:pt x="142" y="113"/>
                    </a:lnTo>
                    <a:lnTo>
                      <a:pt x="81" y="127"/>
                    </a:lnTo>
                    <a:lnTo>
                      <a:pt x="32" y="162"/>
                    </a:lnTo>
                    <a:lnTo>
                      <a:pt x="16" y="189"/>
                    </a:lnTo>
                    <a:lnTo>
                      <a:pt x="0" y="216"/>
                    </a:lnTo>
                    <a:lnTo>
                      <a:pt x="5" y="249"/>
                    </a:lnTo>
                    <a:lnTo>
                      <a:pt x="9" y="281"/>
                    </a:lnTo>
                    <a:lnTo>
                      <a:pt x="26" y="301"/>
                    </a:lnTo>
                    <a:cubicBezTo>
                      <a:pt x="35" y="313"/>
                      <a:pt x="56" y="330"/>
                      <a:pt x="72" y="340"/>
                    </a:cubicBezTo>
                    <a:lnTo>
                      <a:pt x="102" y="358"/>
                    </a:lnTo>
                    <a:lnTo>
                      <a:pt x="144" y="369"/>
                    </a:lnTo>
                    <a:cubicBezTo>
                      <a:pt x="167" y="376"/>
                      <a:pt x="207" y="385"/>
                      <a:pt x="232" y="391"/>
                    </a:cubicBezTo>
                    <a:lnTo>
                      <a:pt x="278" y="402"/>
                    </a:lnTo>
                    <a:lnTo>
                      <a:pt x="323" y="439"/>
                    </a:lnTo>
                    <a:lnTo>
                      <a:pt x="328" y="467"/>
                    </a:lnTo>
                    <a:lnTo>
                      <a:pt x="333" y="494"/>
                    </a:lnTo>
                    <a:lnTo>
                      <a:pt x="339" y="494"/>
                    </a:lnTo>
                  </a:path>
                </a:pathLst>
              </a:custGeom>
              <a:solidFill>
                <a:srgbClr val="91919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44" name="Freeform 24"/>
              <p:cNvSpPr>
                <a:spLocks noChangeArrowheads="1"/>
              </p:cNvSpPr>
              <p:nvPr/>
            </p:nvSpPr>
            <p:spPr bwMode="auto">
              <a:xfrm>
                <a:off x="182" y="1278"/>
                <a:ext cx="381" cy="189"/>
              </a:xfrm>
              <a:custGeom>
                <a:avLst/>
                <a:gdLst>
                  <a:gd name="T0" fmla="*/ 347 w 1004"/>
                  <a:gd name="T1" fmla="*/ 498 h 499"/>
                  <a:gd name="T2" fmla="*/ 328 w 1004"/>
                  <a:gd name="T3" fmla="*/ 424 h 499"/>
                  <a:gd name="T4" fmla="*/ 286 w 1004"/>
                  <a:gd name="T5" fmla="*/ 386 h 499"/>
                  <a:gd name="T6" fmla="*/ 196 w 1004"/>
                  <a:gd name="T7" fmla="*/ 357 h 499"/>
                  <a:gd name="T8" fmla="*/ 100 w 1004"/>
                  <a:gd name="T9" fmla="*/ 326 h 499"/>
                  <a:gd name="T10" fmla="*/ 47 w 1004"/>
                  <a:gd name="T11" fmla="*/ 283 h 499"/>
                  <a:gd name="T12" fmla="*/ 31 w 1004"/>
                  <a:gd name="T13" fmla="*/ 248 h 499"/>
                  <a:gd name="T14" fmla="*/ 57 w 1004"/>
                  <a:gd name="T15" fmla="*/ 180 h 499"/>
                  <a:gd name="T16" fmla="*/ 117 w 1004"/>
                  <a:gd name="T17" fmla="*/ 160 h 499"/>
                  <a:gd name="T18" fmla="*/ 206 w 1004"/>
                  <a:gd name="T19" fmla="*/ 168 h 499"/>
                  <a:gd name="T20" fmla="*/ 329 w 1004"/>
                  <a:gd name="T21" fmla="*/ 202 h 499"/>
                  <a:gd name="T22" fmla="*/ 353 w 1004"/>
                  <a:gd name="T23" fmla="*/ 265 h 499"/>
                  <a:gd name="T24" fmla="*/ 376 w 1004"/>
                  <a:gd name="T25" fmla="*/ 297 h 499"/>
                  <a:gd name="T26" fmla="*/ 401 w 1004"/>
                  <a:gd name="T27" fmla="*/ 323 h 499"/>
                  <a:gd name="T28" fmla="*/ 449 w 1004"/>
                  <a:gd name="T29" fmla="*/ 414 h 499"/>
                  <a:gd name="T30" fmla="*/ 467 w 1004"/>
                  <a:gd name="T31" fmla="*/ 401 h 499"/>
                  <a:gd name="T32" fmla="*/ 496 w 1004"/>
                  <a:gd name="T33" fmla="*/ 419 h 499"/>
                  <a:gd name="T34" fmla="*/ 525 w 1004"/>
                  <a:gd name="T35" fmla="*/ 413 h 499"/>
                  <a:gd name="T36" fmla="*/ 499 w 1004"/>
                  <a:gd name="T37" fmla="*/ 388 h 499"/>
                  <a:gd name="T38" fmla="*/ 459 w 1004"/>
                  <a:gd name="T39" fmla="*/ 368 h 499"/>
                  <a:gd name="T40" fmla="*/ 451 w 1004"/>
                  <a:gd name="T41" fmla="*/ 347 h 499"/>
                  <a:gd name="T42" fmla="*/ 485 w 1004"/>
                  <a:gd name="T43" fmla="*/ 343 h 499"/>
                  <a:gd name="T44" fmla="*/ 559 w 1004"/>
                  <a:gd name="T45" fmla="*/ 356 h 499"/>
                  <a:gd name="T46" fmla="*/ 573 w 1004"/>
                  <a:gd name="T47" fmla="*/ 334 h 499"/>
                  <a:gd name="T48" fmla="*/ 654 w 1004"/>
                  <a:gd name="T49" fmla="*/ 368 h 499"/>
                  <a:gd name="T50" fmla="*/ 733 w 1004"/>
                  <a:gd name="T51" fmla="*/ 461 h 499"/>
                  <a:gd name="T52" fmla="*/ 769 w 1004"/>
                  <a:gd name="T53" fmla="*/ 474 h 499"/>
                  <a:gd name="T54" fmla="*/ 783 w 1004"/>
                  <a:gd name="T55" fmla="*/ 467 h 499"/>
                  <a:gd name="T56" fmla="*/ 774 w 1004"/>
                  <a:gd name="T57" fmla="*/ 448 h 499"/>
                  <a:gd name="T58" fmla="*/ 793 w 1004"/>
                  <a:gd name="T59" fmla="*/ 428 h 499"/>
                  <a:gd name="T60" fmla="*/ 758 w 1004"/>
                  <a:gd name="T61" fmla="*/ 408 h 499"/>
                  <a:gd name="T62" fmla="*/ 755 w 1004"/>
                  <a:gd name="T63" fmla="*/ 398 h 499"/>
                  <a:gd name="T64" fmla="*/ 808 w 1004"/>
                  <a:gd name="T65" fmla="*/ 401 h 499"/>
                  <a:gd name="T66" fmla="*/ 839 w 1004"/>
                  <a:gd name="T67" fmla="*/ 415 h 499"/>
                  <a:gd name="T68" fmla="*/ 861 w 1004"/>
                  <a:gd name="T69" fmla="*/ 407 h 499"/>
                  <a:gd name="T70" fmla="*/ 843 w 1004"/>
                  <a:gd name="T71" fmla="*/ 370 h 499"/>
                  <a:gd name="T72" fmla="*/ 815 w 1004"/>
                  <a:gd name="T73" fmla="*/ 321 h 499"/>
                  <a:gd name="T74" fmla="*/ 850 w 1004"/>
                  <a:gd name="T75" fmla="*/ 301 h 499"/>
                  <a:gd name="T76" fmla="*/ 972 w 1004"/>
                  <a:gd name="T77" fmla="*/ 289 h 499"/>
                  <a:gd name="T78" fmla="*/ 1003 w 1004"/>
                  <a:gd name="T79" fmla="*/ 261 h 499"/>
                  <a:gd name="T80" fmla="*/ 887 w 1004"/>
                  <a:gd name="T81" fmla="*/ 166 h 499"/>
                  <a:gd name="T82" fmla="*/ 896 w 1004"/>
                  <a:gd name="T83" fmla="*/ 120 h 499"/>
                  <a:gd name="T84" fmla="*/ 876 w 1004"/>
                  <a:gd name="T85" fmla="*/ 100 h 499"/>
                  <a:gd name="T86" fmla="*/ 828 w 1004"/>
                  <a:gd name="T87" fmla="*/ 126 h 499"/>
                  <a:gd name="T88" fmla="*/ 777 w 1004"/>
                  <a:gd name="T89" fmla="*/ 117 h 499"/>
                  <a:gd name="T90" fmla="*/ 710 w 1004"/>
                  <a:gd name="T91" fmla="*/ 81 h 499"/>
                  <a:gd name="T92" fmla="*/ 618 w 1004"/>
                  <a:gd name="T93" fmla="*/ 21 h 499"/>
                  <a:gd name="T94" fmla="*/ 485 w 1004"/>
                  <a:gd name="T95" fmla="*/ 0 h 499"/>
                  <a:gd name="T96" fmla="*/ 411 w 1004"/>
                  <a:gd name="T97" fmla="*/ 32 h 499"/>
                  <a:gd name="T98" fmla="*/ 346 w 1004"/>
                  <a:gd name="T99" fmla="*/ 91 h 499"/>
                  <a:gd name="T100" fmla="*/ 336 w 1004"/>
                  <a:gd name="T101" fmla="*/ 147 h 499"/>
                  <a:gd name="T102" fmla="*/ 274 w 1004"/>
                  <a:gd name="T103" fmla="*/ 137 h 499"/>
                  <a:gd name="T104" fmla="*/ 141 w 1004"/>
                  <a:gd name="T105" fmla="*/ 114 h 499"/>
                  <a:gd name="T106" fmla="*/ 66 w 1004"/>
                  <a:gd name="T107" fmla="*/ 133 h 499"/>
                  <a:gd name="T108" fmla="*/ 13 w 1004"/>
                  <a:gd name="T109" fmla="*/ 192 h 499"/>
                  <a:gd name="T110" fmla="*/ 0 w 1004"/>
                  <a:gd name="T111" fmla="*/ 229 h 499"/>
                  <a:gd name="T112" fmla="*/ 17 w 1004"/>
                  <a:gd name="T113" fmla="*/ 295 h 499"/>
                  <a:gd name="T114" fmla="*/ 77 w 1004"/>
                  <a:gd name="T115" fmla="*/ 346 h 499"/>
                  <a:gd name="T116" fmla="*/ 212 w 1004"/>
                  <a:gd name="T117" fmla="*/ 387 h 499"/>
                  <a:gd name="T118" fmla="*/ 314 w 1004"/>
                  <a:gd name="T119" fmla="*/ 430 h 499"/>
                  <a:gd name="T120" fmla="*/ 339 w 1004"/>
                  <a:gd name="T121" fmla="*/ 49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4" h="499">
                    <a:moveTo>
                      <a:pt x="339" y="491"/>
                    </a:moveTo>
                    <a:lnTo>
                      <a:pt x="347" y="498"/>
                    </a:lnTo>
                    <a:lnTo>
                      <a:pt x="343" y="470"/>
                    </a:lnTo>
                    <a:cubicBezTo>
                      <a:pt x="340" y="455"/>
                      <a:pt x="334" y="434"/>
                      <a:pt x="328" y="424"/>
                    </a:cubicBezTo>
                    <a:lnTo>
                      <a:pt x="317" y="405"/>
                    </a:lnTo>
                    <a:lnTo>
                      <a:pt x="286" y="386"/>
                    </a:lnTo>
                    <a:lnTo>
                      <a:pt x="255" y="367"/>
                    </a:lnTo>
                    <a:lnTo>
                      <a:pt x="196" y="357"/>
                    </a:lnTo>
                    <a:lnTo>
                      <a:pt x="138" y="347"/>
                    </a:lnTo>
                    <a:lnTo>
                      <a:pt x="100" y="326"/>
                    </a:lnTo>
                    <a:lnTo>
                      <a:pt x="62" y="305"/>
                    </a:lnTo>
                    <a:lnTo>
                      <a:pt x="47" y="283"/>
                    </a:lnTo>
                    <a:lnTo>
                      <a:pt x="31" y="262"/>
                    </a:lnTo>
                    <a:lnTo>
                      <a:pt x="31" y="248"/>
                    </a:lnTo>
                    <a:cubicBezTo>
                      <a:pt x="31" y="240"/>
                      <a:pt x="37" y="222"/>
                      <a:pt x="44" y="207"/>
                    </a:cubicBezTo>
                    <a:lnTo>
                      <a:pt x="57" y="180"/>
                    </a:lnTo>
                    <a:lnTo>
                      <a:pt x="73" y="172"/>
                    </a:lnTo>
                    <a:cubicBezTo>
                      <a:pt x="82" y="168"/>
                      <a:pt x="102" y="162"/>
                      <a:pt x="117" y="160"/>
                    </a:cubicBezTo>
                    <a:lnTo>
                      <a:pt x="143" y="154"/>
                    </a:lnTo>
                    <a:lnTo>
                      <a:pt x="206" y="168"/>
                    </a:lnTo>
                    <a:cubicBezTo>
                      <a:pt x="240" y="175"/>
                      <a:pt x="282" y="185"/>
                      <a:pt x="299" y="191"/>
                    </a:cubicBezTo>
                    <a:lnTo>
                      <a:pt x="329" y="202"/>
                    </a:lnTo>
                    <a:lnTo>
                      <a:pt x="329" y="242"/>
                    </a:lnTo>
                    <a:lnTo>
                      <a:pt x="353" y="265"/>
                    </a:lnTo>
                    <a:lnTo>
                      <a:pt x="376" y="288"/>
                    </a:lnTo>
                    <a:lnTo>
                      <a:pt x="376" y="297"/>
                    </a:lnTo>
                    <a:cubicBezTo>
                      <a:pt x="376" y="302"/>
                      <a:pt x="382" y="309"/>
                      <a:pt x="388" y="314"/>
                    </a:cubicBezTo>
                    <a:lnTo>
                      <a:pt x="401" y="323"/>
                    </a:lnTo>
                    <a:lnTo>
                      <a:pt x="392" y="352"/>
                    </a:lnTo>
                    <a:lnTo>
                      <a:pt x="449" y="414"/>
                    </a:lnTo>
                    <a:lnTo>
                      <a:pt x="458" y="408"/>
                    </a:lnTo>
                    <a:lnTo>
                      <a:pt x="467" y="401"/>
                    </a:lnTo>
                    <a:lnTo>
                      <a:pt x="482" y="410"/>
                    </a:lnTo>
                    <a:lnTo>
                      <a:pt x="496" y="419"/>
                    </a:lnTo>
                    <a:lnTo>
                      <a:pt x="511" y="416"/>
                    </a:lnTo>
                    <a:lnTo>
                      <a:pt x="525" y="413"/>
                    </a:lnTo>
                    <a:lnTo>
                      <a:pt x="525" y="395"/>
                    </a:lnTo>
                    <a:lnTo>
                      <a:pt x="499" y="388"/>
                    </a:lnTo>
                    <a:lnTo>
                      <a:pt x="472" y="380"/>
                    </a:lnTo>
                    <a:lnTo>
                      <a:pt x="459" y="368"/>
                    </a:lnTo>
                    <a:lnTo>
                      <a:pt x="445" y="355"/>
                    </a:lnTo>
                    <a:lnTo>
                      <a:pt x="451" y="347"/>
                    </a:lnTo>
                    <a:lnTo>
                      <a:pt x="456" y="340"/>
                    </a:lnTo>
                    <a:lnTo>
                      <a:pt x="485" y="343"/>
                    </a:lnTo>
                    <a:cubicBezTo>
                      <a:pt x="500" y="345"/>
                      <a:pt x="524" y="349"/>
                      <a:pt x="536" y="351"/>
                    </a:cubicBezTo>
                    <a:lnTo>
                      <a:pt x="559" y="356"/>
                    </a:lnTo>
                    <a:lnTo>
                      <a:pt x="566" y="345"/>
                    </a:lnTo>
                    <a:lnTo>
                      <a:pt x="573" y="334"/>
                    </a:lnTo>
                    <a:lnTo>
                      <a:pt x="612" y="334"/>
                    </a:lnTo>
                    <a:lnTo>
                      <a:pt x="654" y="368"/>
                    </a:lnTo>
                    <a:lnTo>
                      <a:pt x="696" y="401"/>
                    </a:lnTo>
                    <a:lnTo>
                      <a:pt x="733" y="461"/>
                    </a:lnTo>
                    <a:lnTo>
                      <a:pt x="759" y="461"/>
                    </a:lnTo>
                    <a:lnTo>
                      <a:pt x="769" y="474"/>
                    </a:lnTo>
                    <a:lnTo>
                      <a:pt x="776" y="471"/>
                    </a:lnTo>
                    <a:lnTo>
                      <a:pt x="783" y="467"/>
                    </a:lnTo>
                    <a:lnTo>
                      <a:pt x="779" y="457"/>
                    </a:lnTo>
                    <a:lnTo>
                      <a:pt x="774" y="448"/>
                    </a:lnTo>
                    <a:lnTo>
                      <a:pt x="784" y="438"/>
                    </a:lnTo>
                    <a:lnTo>
                      <a:pt x="793" y="428"/>
                    </a:lnTo>
                    <a:lnTo>
                      <a:pt x="788" y="421"/>
                    </a:lnTo>
                    <a:cubicBezTo>
                      <a:pt x="785" y="417"/>
                      <a:pt x="772" y="412"/>
                      <a:pt x="758" y="408"/>
                    </a:cubicBezTo>
                    <a:lnTo>
                      <a:pt x="733" y="403"/>
                    </a:lnTo>
                    <a:lnTo>
                      <a:pt x="755" y="398"/>
                    </a:lnTo>
                    <a:lnTo>
                      <a:pt x="777" y="392"/>
                    </a:lnTo>
                    <a:lnTo>
                      <a:pt x="808" y="401"/>
                    </a:lnTo>
                    <a:lnTo>
                      <a:pt x="839" y="410"/>
                    </a:lnTo>
                    <a:lnTo>
                      <a:pt x="839" y="415"/>
                    </a:lnTo>
                    <a:cubicBezTo>
                      <a:pt x="839" y="418"/>
                      <a:pt x="841" y="421"/>
                      <a:pt x="845" y="421"/>
                    </a:cubicBezTo>
                    <a:cubicBezTo>
                      <a:pt x="848" y="421"/>
                      <a:pt x="855" y="414"/>
                      <a:pt x="861" y="407"/>
                    </a:cubicBezTo>
                    <a:lnTo>
                      <a:pt x="871" y="392"/>
                    </a:lnTo>
                    <a:lnTo>
                      <a:pt x="843" y="370"/>
                    </a:lnTo>
                    <a:lnTo>
                      <a:pt x="815" y="348"/>
                    </a:lnTo>
                    <a:lnTo>
                      <a:pt x="815" y="321"/>
                    </a:lnTo>
                    <a:lnTo>
                      <a:pt x="833" y="311"/>
                    </a:lnTo>
                    <a:lnTo>
                      <a:pt x="850" y="301"/>
                    </a:lnTo>
                    <a:lnTo>
                      <a:pt x="950" y="301"/>
                    </a:lnTo>
                    <a:lnTo>
                      <a:pt x="972" y="289"/>
                    </a:lnTo>
                    <a:cubicBezTo>
                      <a:pt x="985" y="283"/>
                      <a:pt x="997" y="274"/>
                      <a:pt x="999" y="269"/>
                    </a:cubicBezTo>
                    <a:lnTo>
                      <a:pt x="1003" y="261"/>
                    </a:lnTo>
                    <a:lnTo>
                      <a:pt x="939" y="192"/>
                    </a:lnTo>
                    <a:lnTo>
                      <a:pt x="887" y="166"/>
                    </a:lnTo>
                    <a:lnTo>
                      <a:pt x="891" y="143"/>
                    </a:lnTo>
                    <a:lnTo>
                      <a:pt x="896" y="120"/>
                    </a:lnTo>
                    <a:lnTo>
                      <a:pt x="886" y="110"/>
                    </a:lnTo>
                    <a:lnTo>
                      <a:pt x="876" y="100"/>
                    </a:lnTo>
                    <a:lnTo>
                      <a:pt x="847" y="100"/>
                    </a:lnTo>
                    <a:lnTo>
                      <a:pt x="828" y="126"/>
                    </a:lnTo>
                    <a:lnTo>
                      <a:pt x="798" y="113"/>
                    </a:lnTo>
                    <a:lnTo>
                      <a:pt x="777" y="117"/>
                    </a:lnTo>
                    <a:lnTo>
                      <a:pt x="755" y="121"/>
                    </a:lnTo>
                    <a:lnTo>
                      <a:pt x="710" y="81"/>
                    </a:lnTo>
                    <a:lnTo>
                      <a:pt x="666" y="42"/>
                    </a:lnTo>
                    <a:lnTo>
                      <a:pt x="618" y="21"/>
                    </a:lnTo>
                    <a:lnTo>
                      <a:pt x="570" y="0"/>
                    </a:lnTo>
                    <a:lnTo>
                      <a:pt x="485" y="0"/>
                    </a:lnTo>
                    <a:lnTo>
                      <a:pt x="448" y="16"/>
                    </a:lnTo>
                    <a:lnTo>
                      <a:pt x="411" y="32"/>
                    </a:lnTo>
                    <a:lnTo>
                      <a:pt x="379" y="62"/>
                    </a:lnTo>
                    <a:lnTo>
                      <a:pt x="346" y="91"/>
                    </a:lnTo>
                    <a:lnTo>
                      <a:pt x="341" y="119"/>
                    </a:lnTo>
                    <a:lnTo>
                      <a:pt x="336" y="147"/>
                    </a:lnTo>
                    <a:lnTo>
                      <a:pt x="326" y="147"/>
                    </a:lnTo>
                    <a:cubicBezTo>
                      <a:pt x="321" y="147"/>
                      <a:pt x="298" y="142"/>
                      <a:pt x="274" y="137"/>
                    </a:cubicBezTo>
                    <a:cubicBezTo>
                      <a:pt x="250" y="131"/>
                      <a:pt x="211" y="124"/>
                      <a:pt x="186" y="120"/>
                    </a:cubicBezTo>
                    <a:lnTo>
                      <a:pt x="141" y="114"/>
                    </a:lnTo>
                    <a:lnTo>
                      <a:pt x="103" y="124"/>
                    </a:lnTo>
                    <a:lnTo>
                      <a:pt x="66" y="133"/>
                    </a:lnTo>
                    <a:lnTo>
                      <a:pt x="45" y="152"/>
                    </a:lnTo>
                    <a:cubicBezTo>
                      <a:pt x="34" y="162"/>
                      <a:pt x="20" y="180"/>
                      <a:pt x="13" y="192"/>
                    </a:cubicBezTo>
                    <a:lnTo>
                      <a:pt x="0" y="213"/>
                    </a:lnTo>
                    <a:lnTo>
                      <a:pt x="0" y="229"/>
                    </a:lnTo>
                    <a:cubicBezTo>
                      <a:pt x="0" y="237"/>
                      <a:pt x="4" y="255"/>
                      <a:pt x="8" y="269"/>
                    </a:cubicBezTo>
                    <a:lnTo>
                      <a:pt x="17" y="295"/>
                    </a:lnTo>
                    <a:lnTo>
                      <a:pt x="47" y="321"/>
                    </a:lnTo>
                    <a:lnTo>
                      <a:pt x="77" y="346"/>
                    </a:lnTo>
                    <a:lnTo>
                      <a:pt x="112" y="360"/>
                    </a:lnTo>
                    <a:cubicBezTo>
                      <a:pt x="132" y="367"/>
                      <a:pt x="177" y="379"/>
                      <a:pt x="212" y="387"/>
                    </a:cubicBezTo>
                    <a:lnTo>
                      <a:pt x="277" y="401"/>
                    </a:lnTo>
                    <a:lnTo>
                      <a:pt x="314" y="430"/>
                    </a:lnTo>
                    <a:lnTo>
                      <a:pt x="323" y="457"/>
                    </a:lnTo>
                    <a:cubicBezTo>
                      <a:pt x="328" y="472"/>
                      <a:pt x="335" y="487"/>
                      <a:pt x="339" y="491"/>
                    </a:cubicBezTo>
                  </a:path>
                </a:pathLst>
              </a:custGeom>
              <a:solidFill>
                <a:srgbClr val="70707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45" name="Freeform 25"/>
              <p:cNvSpPr>
                <a:spLocks noChangeArrowheads="1"/>
              </p:cNvSpPr>
              <p:nvPr/>
            </p:nvSpPr>
            <p:spPr bwMode="auto">
              <a:xfrm>
                <a:off x="182" y="1278"/>
                <a:ext cx="380" cy="187"/>
              </a:xfrm>
              <a:custGeom>
                <a:avLst/>
                <a:gdLst>
                  <a:gd name="T0" fmla="*/ 346 w 1000"/>
                  <a:gd name="T1" fmla="*/ 495 h 496"/>
                  <a:gd name="T2" fmla="*/ 337 w 1000"/>
                  <a:gd name="T3" fmla="*/ 444 h 496"/>
                  <a:gd name="T4" fmla="*/ 299 w 1000"/>
                  <a:gd name="T5" fmla="*/ 394 h 496"/>
                  <a:gd name="T6" fmla="*/ 224 w 1000"/>
                  <a:gd name="T7" fmla="*/ 365 h 496"/>
                  <a:gd name="T8" fmla="*/ 101 w 1000"/>
                  <a:gd name="T9" fmla="*/ 327 h 496"/>
                  <a:gd name="T10" fmla="*/ 48 w 1000"/>
                  <a:gd name="T11" fmla="*/ 286 h 496"/>
                  <a:gd name="T12" fmla="*/ 32 w 1000"/>
                  <a:gd name="T13" fmla="*/ 227 h 496"/>
                  <a:gd name="T14" fmla="*/ 64 w 1000"/>
                  <a:gd name="T15" fmla="*/ 174 h 496"/>
                  <a:gd name="T16" fmla="*/ 116 w 1000"/>
                  <a:gd name="T17" fmla="*/ 158 h 496"/>
                  <a:gd name="T18" fmla="*/ 205 w 1000"/>
                  <a:gd name="T19" fmla="*/ 167 h 496"/>
                  <a:gd name="T20" fmla="*/ 330 w 1000"/>
                  <a:gd name="T21" fmla="*/ 202 h 496"/>
                  <a:gd name="T22" fmla="*/ 352 w 1000"/>
                  <a:gd name="T23" fmla="*/ 263 h 496"/>
                  <a:gd name="T24" fmla="*/ 407 w 1000"/>
                  <a:gd name="T25" fmla="*/ 332 h 496"/>
                  <a:gd name="T26" fmla="*/ 422 w 1000"/>
                  <a:gd name="T27" fmla="*/ 382 h 496"/>
                  <a:gd name="T28" fmla="*/ 461 w 1000"/>
                  <a:gd name="T29" fmla="*/ 399 h 496"/>
                  <a:gd name="T30" fmla="*/ 510 w 1000"/>
                  <a:gd name="T31" fmla="*/ 414 h 496"/>
                  <a:gd name="T32" fmla="*/ 526 w 1000"/>
                  <a:gd name="T33" fmla="*/ 408 h 496"/>
                  <a:gd name="T34" fmla="*/ 487 w 1000"/>
                  <a:gd name="T35" fmla="*/ 385 h 496"/>
                  <a:gd name="T36" fmla="*/ 457 w 1000"/>
                  <a:gd name="T37" fmla="*/ 367 h 496"/>
                  <a:gd name="T38" fmla="*/ 462 w 1000"/>
                  <a:gd name="T39" fmla="*/ 339 h 496"/>
                  <a:gd name="T40" fmla="*/ 544 w 1000"/>
                  <a:gd name="T41" fmla="*/ 351 h 496"/>
                  <a:gd name="T42" fmla="*/ 565 w 1000"/>
                  <a:gd name="T43" fmla="*/ 334 h 496"/>
                  <a:gd name="T44" fmla="*/ 661 w 1000"/>
                  <a:gd name="T45" fmla="*/ 372 h 496"/>
                  <a:gd name="T46" fmla="*/ 717 w 1000"/>
                  <a:gd name="T47" fmla="*/ 432 h 496"/>
                  <a:gd name="T48" fmla="*/ 754 w 1000"/>
                  <a:gd name="T49" fmla="*/ 464 h 496"/>
                  <a:gd name="T50" fmla="*/ 774 w 1000"/>
                  <a:gd name="T51" fmla="*/ 454 h 496"/>
                  <a:gd name="T52" fmla="*/ 779 w 1000"/>
                  <a:gd name="T53" fmla="*/ 436 h 496"/>
                  <a:gd name="T54" fmla="*/ 789 w 1000"/>
                  <a:gd name="T55" fmla="*/ 419 h 496"/>
                  <a:gd name="T56" fmla="*/ 734 w 1000"/>
                  <a:gd name="T57" fmla="*/ 402 h 496"/>
                  <a:gd name="T58" fmla="*/ 762 w 1000"/>
                  <a:gd name="T59" fmla="*/ 393 h 496"/>
                  <a:gd name="T60" fmla="*/ 837 w 1000"/>
                  <a:gd name="T61" fmla="*/ 408 h 496"/>
                  <a:gd name="T62" fmla="*/ 855 w 1000"/>
                  <a:gd name="T63" fmla="*/ 411 h 496"/>
                  <a:gd name="T64" fmla="*/ 863 w 1000"/>
                  <a:gd name="T65" fmla="*/ 381 h 496"/>
                  <a:gd name="T66" fmla="*/ 821 w 1000"/>
                  <a:gd name="T67" fmla="*/ 352 h 496"/>
                  <a:gd name="T68" fmla="*/ 823 w 1000"/>
                  <a:gd name="T69" fmla="*/ 320 h 496"/>
                  <a:gd name="T70" fmla="*/ 966 w 1000"/>
                  <a:gd name="T71" fmla="*/ 296 h 496"/>
                  <a:gd name="T72" fmla="*/ 999 w 1000"/>
                  <a:gd name="T73" fmla="*/ 268 h 496"/>
                  <a:gd name="T74" fmla="*/ 957 w 1000"/>
                  <a:gd name="T75" fmla="*/ 211 h 496"/>
                  <a:gd name="T76" fmla="*/ 909 w 1000"/>
                  <a:gd name="T77" fmla="*/ 176 h 496"/>
                  <a:gd name="T78" fmla="*/ 891 w 1000"/>
                  <a:gd name="T79" fmla="*/ 140 h 496"/>
                  <a:gd name="T80" fmla="*/ 854 w 1000"/>
                  <a:gd name="T81" fmla="*/ 97 h 496"/>
                  <a:gd name="T82" fmla="*/ 814 w 1000"/>
                  <a:gd name="T83" fmla="*/ 121 h 496"/>
                  <a:gd name="T84" fmla="*/ 778 w 1000"/>
                  <a:gd name="T85" fmla="*/ 118 h 496"/>
                  <a:gd name="T86" fmla="*/ 705 w 1000"/>
                  <a:gd name="T87" fmla="*/ 80 h 496"/>
                  <a:gd name="T88" fmla="*/ 562 w 1000"/>
                  <a:gd name="T89" fmla="*/ 0 h 496"/>
                  <a:gd name="T90" fmla="*/ 409 w 1000"/>
                  <a:gd name="T91" fmla="*/ 34 h 496"/>
                  <a:gd name="T92" fmla="*/ 348 w 1000"/>
                  <a:gd name="T93" fmla="*/ 93 h 496"/>
                  <a:gd name="T94" fmla="*/ 327 w 1000"/>
                  <a:gd name="T95" fmla="*/ 147 h 496"/>
                  <a:gd name="T96" fmla="*/ 185 w 1000"/>
                  <a:gd name="T97" fmla="*/ 119 h 496"/>
                  <a:gd name="T98" fmla="*/ 89 w 1000"/>
                  <a:gd name="T99" fmla="*/ 125 h 496"/>
                  <a:gd name="T100" fmla="*/ 34 w 1000"/>
                  <a:gd name="T101" fmla="*/ 161 h 496"/>
                  <a:gd name="T102" fmla="*/ 10 w 1000"/>
                  <a:gd name="T103" fmla="*/ 280 h 496"/>
                  <a:gd name="T104" fmla="*/ 64 w 1000"/>
                  <a:gd name="T105" fmla="*/ 333 h 496"/>
                  <a:gd name="T106" fmla="*/ 200 w 1000"/>
                  <a:gd name="T107" fmla="*/ 382 h 496"/>
                  <a:gd name="T108" fmla="*/ 281 w 1000"/>
                  <a:gd name="T109" fmla="*/ 405 h 496"/>
                  <a:gd name="T110" fmla="*/ 330 w 1000"/>
                  <a:gd name="T111" fmla="*/ 458 h 496"/>
                  <a:gd name="T112" fmla="*/ 330 w 1000"/>
                  <a:gd name="T113" fmla="*/ 48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0" h="496">
                    <a:moveTo>
                      <a:pt x="338" y="491"/>
                    </a:moveTo>
                    <a:lnTo>
                      <a:pt x="346" y="495"/>
                    </a:lnTo>
                    <a:lnTo>
                      <a:pt x="346" y="484"/>
                    </a:lnTo>
                    <a:cubicBezTo>
                      <a:pt x="346" y="479"/>
                      <a:pt x="342" y="460"/>
                      <a:pt x="337" y="444"/>
                    </a:cubicBezTo>
                    <a:lnTo>
                      <a:pt x="328" y="414"/>
                    </a:lnTo>
                    <a:lnTo>
                      <a:pt x="299" y="394"/>
                    </a:lnTo>
                    <a:lnTo>
                      <a:pt x="270" y="375"/>
                    </a:lnTo>
                    <a:lnTo>
                      <a:pt x="224" y="365"/>
                    </a:lnTo>
                    <a:cubicBezTo>
                      <a:pt x="198" y="359"/>
                      <a:pt x="168" y="353"/>
                      <a:pt x="157" y="351"/>
                    </a:cubicBezTo>
                    <a:cubicBezTo>
                      <a:pt x="147" y="349"/>
                      <a:pt x="121" y="338"/>
                      <a:pt x="101" y="327"/>
                    </a:cubicBezTo>
                    <a:lnTo>
                      <a:pt x="63" y="307"/>
                    </a:lnTo>
                    <a:lnTo>
                      <a:pt x="48" y="286"/>
                    </a:lnTo>
                    <a:lnTo>
                      <a:pt x="32" y="264"/>
                    </a:lnTo>
                    <a:lnTo>
                      <a:pt x="32" y="227"/>
                    </a:lnTo>
                    <a:lnTo>
                      <a:pt x="48" y="200"/>
                    </a:lnTo>
                    <a:lnTo>
                      <a:pt x="64" y="174"/>
                    </a:lnTo>
                    <a:lnTo>
                      <a:pt x="77" y="168"/>
                    </a:lnTo>
                    <a:cubicBezTo>
                      <a:pt x="85" y="165"/>
                      <a:pt x="103" y="160"/>
                      <a:pt x="116" y="158"/>
                    </a:cubicBezTo>
                    <a:lnTo>
                      <a:pt x="142" y="154"/>
                    </a:lnTo>
                    <a:lnTo>
                      <a:pt x="205" y="167"/>
                    </a:lnTo>
                    <a:cubicBezTo>
                      <a:pt x="241" y="175"/>
                      <a:pt x="283" y="185"/>
                      <a:pt x="300" y="191"/>
                    </a:cubicBezTo>
                    <a:lnTo>
                      <a:pt x="330" y="202"/>
                    </a:lnTo>
                    <a:lnTo>
                      <a:pt x="330" y="239"/>
                    </a:lnTo>
                    <a:lnTo>
                      <a:pt x="352" y="263"/>
                    </a:lnTo>
                    <a:cubicBezTo>
                      <a:pt x="364" y="276"/>
                      <a:pt x="381" y="297"/>
                      <a:pt x="390" y="310"/>
                    </a:cubicBezTo>
                    <a:lnTo>
                      <a:pt x="407" y="332"/>
                    </a:lnTo>
                    <a:lnTo>
                      <a:pt x="394" y="349"/>
                    </a:lnTo>
                    <a:lnTo>
                      <a:pt x="422" y="382"/>
                    </a:lnTo>
                    <a:lnTo>
                      <a:pt x="450" y="415"/>
                    </a:lnTo>
                    <a:lnTo>
                      <a:pt x="461" y="399"/>
                    </a:lnTo>
                    <a:lnTo>
                      <a:pt x="477" y="407"/>
                    </a:lnTo>
                    <a:cubicBezTo>
                      <a:pt x="486" y="411"/>
                      <a:pt x="501" y="414"/>
                      <a:pt x="510" y="414"/>
                    </a:cubicBezTo>
                    <a:lnTo>
                      <a:pt x="526" y="414"/>
                    </a:lnTo>
                    <a:lnTo>
                      <a:pt x="526" y="408"/>
                    </a:lnTo>
                    <a:cubicBezTo>
                      <a:pt x="526" y="405"/>
                      <a:pt x="522" y="399"/>
                      <a:pt x="516" y="396"/>
                    </a:cubicBezTo>
                    <a:cubicBezTo>
                      <a:pt x="511" y="392"/>
                      <a:pt x="498" y="388"/>
                      <a:pt x="487" y="385"/>
                    </a:cubicBezTo>
                    <a:lnTo>
                      <a:pt x="467" y="381"/>
                    </a:lnTo>
                    <a:lnTo>
                      <a:pt x="457" y="367"/>
                    </a:lnTo>
                    <a:lnTo>
                      <a:pt x="446" y="353"/>
                    </a:lnTo>
                    <a:lnTo>
                      <a:pt x="462" y="339"/>
                    </a:lnTo>
                    <a:lnTo>
                      <a:pt x="492" y="343"/>
                    </a:lnTo>
                    <a:cubicBezTo>
                      <a:pt x="508" y="345"/>
                      <a:pt x="532" y="349"/>
                      <a:pt x="544" y="351"/>
                    </a:cubicBezTo>
                    <a:lnTo>
                      <a:pt x="565" y="356"/>
                    </a:lnTo>
                    <a:lnTo>
                      <a:pt x="565" y="334"/>
                    </a:lnTo>
                    <a:lnTo>
                      <a:pt x="617" y="334"/>
                    </a:lnTo>
                    <a:lnTo>
                      <a:pt x="661" y="372"/>
                    </a:lnTo>
                    <a:lnTo>
                      <a:pt x="705" y="411"/>
                    </a:lnTo>
                    <a:lnTo>
                      <a:pt x="717" y="432"/>
                    </a:lnTo>
                    <a:lnTo>
                      <a:pt x="730" y="453"/>
                    </a:lnTo>
                    <a:lnTo>
                      <a:pt x="754" y="464"/>
                    </a:lnTo>
                    <a:lnTo>
                      <a:pt x="779" y="474"/>
                    </a:lnTo>
                    <a:lnTo>
                      <a:pt x="774" y="454"/>
                    </a:lnTo>
                    <a:lnTo>
                      <a:pt x="769" y="434"/>
                    </a:lnTo>
                    <a:lnTo>
                      <a:pt x="779" y="436"/>
                    </a:lnTo>
                    <a:lnTo>
                      <a:pt x="789" y="438"/>
                    </a:lnTo>
                    <a:lnTo>
                      <a:pt x="789" y="419"/>
                    </a:lnTo>
                    <a:lnTo>
                      <a:pt x="761" y="411"/>
                    </a:lnTo>
                    <a:lnTo>
                      <a:pt x="734" y="402"/>
                    </a:lnTo>
                    <a:lnTo>
                      <a:pt x="748" y="398"/>
                    </a:lnTo>
                    <a:lnTo>
                      <a:pt x="762" y="393"/>
                    </a:lnTo>
                    <a:lnTo>
                      <a:pt x="794" y="397"/>
                    </a:lnTo>
                    <a:cubicBezTo>
                      <a:pt x="813" y="399"/>
                      <a:pt x="832" y="405"/>
                      <a:pt x="837" y="408"/>
                    </a:cubicBezTo>
                    <a:lnTo>
                      <a:pt x="847" y="415"/>
                    </a:lnTo>
                    <a:lnTo>
                      <a:pt x="855" y="411"/>
                    </a:lnTo>
                    <a:lnTo>
                      <a:pt x="863" y="407"/>
                    </a:lnTo>
                    <a:lnTo>
                      <a:pt x="863" y="381"/>
                    </a:lnTo>
                    <a:lnTo>
                      <a:pt x="849" y="375"/>
                    </a:lnTo>
                    <a:cubicBezTo>
                      <a:pt x="841" y="371"/>
                      <a:pt x="828" y="361"/>
                      <a:pt x="821" y="352"/>
                    </a:cubicBezTo>
                    <a:lnTo>
                      <a:pt x="809" y="335"/>
                    </a:lnTo>
                    <a:lnTo>
                      <a:pt x="823" y="320"/>
                    </a:lnTo>
                    <a:lnTo>
                      <a:pt x="838" y="304"/>
                    </a:lnTo>
                    <a:lnTo>
                      <a:pt x="966" y="296"/>
                    </a:lnTo>
                    <a:lnTo>
                      <a:pt x="982" y="282"/>
                    </a:lnTo>
                    <a:lnTo>
                      <a:pt x="999" y="268"/>
                    </a:lnTo>
                    <a:lnTo>
                      <a:pt x="991" y="252"/>
                    </a:lnTo>
                    <a:cubicBezTo>
                      <a:pt x="986" y="243"/>
                      <a:pt x="971" y="225"/>
                      <a:pt x="957" y="211"/>
                    </a:cubicBezTo>
                    <a:lnTo>
                      <a:pt x="931" y="186"/>
                    </a:lnTo>
                    <a:lnTo>
                      <a:pt x="909" y="176"/>
                    </a:lnTo>
                    <a:lnTo>
                      <a:pt x="887" y="167"/>
                    </a:lnTo>
                    <a:lnTo>
                      <a:pt x="891" y="140"/>
                    </a:lnTo>
                    <a:lnTo>
                      <a:pt x="896" y="114"/>
                    </a:lnTo>
                    <a:lnTo>
                      <a:pt x="854" y="97"/>
                    </a:lnTo>
                    <a:lnTo>
                      <a:pt x="826" y="129"/>
                    </a:lnTo>
                    <a:lnTo>
                      <a:pt x="814" y="121"/>
                    </a:lnTo>
                    <a:lnTo>
                      <a:pt x="803" y="113"/>
                    </a:lnTo>
                    <a:lnTo>
                      <a:pt x="778" y="118"/>
                    </a:lnTo>
                    <a:lnTo>
                      <a:pt x="754" y="122"/>
                    </a:lnTo>
                    <a:lnTo>
                      <a:pt x="705" y="80"/>
                    </a:lnTo>
                    <a:lnTo>
                      <a:pt x="656" y="38"/>
                    </a:lnTo>
                    <a:lnTo>
                      <a:pt x="562" y="0"/>
                    </a:lnTo>
                    <a:lnTo>
                      <a:pt x="490" y="0"/>
                    </a:lnTo>
                    <a:lnTo>
                      <a:pt x="409" y="34"/>
                    </a:lnTo>
                    <a:lnTo>
                      <a:pt x="378" y="64"/>
                    </a:lnTo>
                    <a:lnTo>
                      <a:pt x="348" y="93"/>
                    </a:lnTo>
                    <a:lnTo>
                      <a:pt x="338" y="147"/>
                    </a:lnTo>
                    <a:lnTo>
                      <a:pt x="327" y="147"/>
                    </a:lnTo>
                    <a:cubicBezTo>
                      <a:pt x="321" y="147"/>
                      <a:pt x="287" y="140"/>
                      <a:pt x="251" y="133"/>
                    </a:cubicBezTo>
                    <a:lnTo>
                      <a:pt x="185" y="119"/>
                    </a:lnTo>
                    <a:lnTo>
                      <a:pt x="137" y="122"/>
                    </a:lnTo>
                    <a:lnTo>
                      <a:pt x="89" y="125"/>
                    </a:lnTo>
                    <a:lnTo>
                      <a:pt x="61" y="143"/>
                    </a:lnTo>
                    <a:lnTo>
                      <a:pt x="34" y="161"/>
                    </a:lnTo>
                    <a:lnTo>
                      <a:pt x="0" y="222"/>
                    </a:lnTo>
                    <a:lnTo>
                      <a:pt x="10" y="280"/>
                    </a:lnTo>
                    <a:lnTo>
                      <a:pt x="28" y="300"/>
                    </a:lnTo>
                    <a:cubicBezTo>
                      <a:pt x="38" y="311"/>
                      <a:pt x="54" y="326"/>
                      <a:pt x="64" y="333"/>
                    </a:cubicBezTo>
                    <a:cubicBezTo>
                      <a:pt x="75" y="340"/>
                      <a:pt x="95" y="351"/>
                      <a:pt x="110" y="357"/>
                    </a:cubicBezTo>
                    <a:cubicBezTo>
                      <a:pt x="125" y="364"/>
                      <a:pt x="165" y="375"/>
                      <a:pt x="200" y="382"/>
                    </a:cubicBezTo>
                    <a:lnTo>
                      <a:pt x="263" y="395"/>
                    </a:lnTo>
                    <a:lnTo>
                      <a:pt x="281" y="405"/>
                    </a:lnTo>
                    <a:cubicBezTo>
                      <a:pt x="291" y="410"/>
                      <a:pt x="306" y="425"/>
                      <a:pt x="315" y="436"/>
                    </a:cubicBezTo>
                    <a:lnTo>
                      <a:pt x="330" y="458"/>
                    </a:lnTo>
                    <a:lnTo>
                      <a:pt x="330" y="472"/>
                    </a:lnTo>
                    <a:lnTo>
                      <a:pt x="330" y="487"/>
                    </a:lnTo>
                    <a:lnTo>
                      <a:pt x="338" y="491"/>
                    </a:lnTo>
                  </a:path>
                </a:pathLst>
              </a:custGeom>
              <a:solidFill>
                <a:srgbClr val="4F4F4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46" name="Freeform 26"/>
              <p:cNvSpPr>
                <a:spLocks noChangeArrowheads="1"/>
              </p:cNvSpPr>
              <p:nvPr/>
            </p:nvSpPr>
            <p:spPr bwMode="auto">
              <a:xfrm>
                <a:off x="182" y="1278"/>
                <a:ext cx="378" cy="189"/>
              </a:xfrm>
              <a:custGeom>
                <a:avLst/>
                <a:gdLst>
                  <a:gd name="T0" fmla="*/ 346 w 997"/>
                  <a:gd name="T1" fmla="*/ 484 h 497"/>
                  <a:gd name="T2" fmla="*/ 321 w 997"/>
                  <a:gd name="T3" fmla="*/ 410 h 497"/>
                  <a:gd name="T4" fmla="*/ 250 w 997"/>
                  <a:gd name="T5" fmla="*/ 370 h 497"/>
                  <a:gd name="T6" fmla="*/ 162 w 997"/>
                  <a:gd name="T7" fmla="*/ 356 h 497"/>
                  <a:gd name="T8" fmla="*/ 79 w 997"/>
                  <a:gd name="T9" fmla="*/ 321 h 497"/>
                  <a:gd name="T10" fmla="*/ 38 w 997"/>
                  <a:gd name="T11" fmla="*/ 208 h 497"/>
                  <a:gd name="T12" fmla="*/ 69 w 997"/>
                  <a:gd name="T13" fmla="*/ 172 h 497"/>
                  <a:gd name="T14" fmla="*/ 133 w 997"/>
                  <a:gd name="T15" fmla="*/ 153 h 497"/>
                  <a:gd name="T16" fmla="*/ 300 w 997"/>
                  <a:gd name="T17" fmla="*/ 191 h 497"/>
                  <a:gd name="T18" fmla="*/ 332 w 997"/>
                  <a:gd name="T19" fmla="*/ 226 h 497"/>
                  <a:gd name="T20" fmla="*/ 355 w 997"/>
                  <a:gd name="T21" fmla="*/ 269 h 497"/>
                  <a:gd name="T22" fmla="*/ 404 w 997"/>
                  <a:gd name="T23" fmla="*/ 346 h 497"/>
                  <a:gd name="T24" fmla="*/ 444 w 997"/>
                  <a:gd name="T25" fmla="*/ 409 h 497"/>
                  <a:gd name="T26" fmla="*/ 487 w 997"/>
                  <a:gd name="T27" fmla="*/ 409 h 497"/>
                  <a:gd name="T28" fmla="*/ 502 w 997"/>
                  <a:gd name="T29" fmla="*/ 401 h 497"/>
                  <a:gd name="T30" fmla="*/ 526 w 997"/>
                  <a:gd name="T31" fmla="*/ 418 h 497"/>
                  <a:gd name="T32" fmla="*/ 491 w 997"/>
                  <a:gd name="T33" fmla="*/ 390 h 497"/>
                  <a:gd name="T34" fmla="*/ 448 w 997"/>
                  <a:gd name="T35" fmla="*/ 363 h 497"/>
                  <a:gd name="T36" fmla="*/ 479 w 997"/>
                  <a:gd name="T37" fmla="*/ 341 h 497"/>
                  <a:gd name="T38" fmla="*/ 544 w 997"/>
                  <a:gd name="T39" fmla="*/ 353 h 497"/>
                  <a:gd name="T40" fmla="*/ 565 w 997"/>
                  <a:gd name="T41" fmla="*/ 336 h 497"/>
                  <a:gd name="T42" fmla="*/ 661 w 997"/>
                  <a:gd name="T43" fmla="*/ 373 h 497"/>
                  <a:gd name="T44" fmla="*/ 734 w 997"/>
                  <a:gd name="T45" fmla="*/ 460 h 497"/>
                  <a:gd name="T46" fmla="*/ 744 w 997"/>
                  <a:gd name="T47" fmla="*/ 453 h 497"/>
                  <a:gd name="T48" fmla="*/ 779 w 997"/>
                  <a:gd name="T49" fmla="*/ 480 h 497"/>
                  <a:gd name="T50" fmla="*/ 769 w 997"/>
                  <a:gd name="T51" fmla="*/ 436 h 497"/>
                  <a:gd name="T52" fmla="*/ 776 w 997"/>
                  <a:gd name="T53" fmla="*/ 417 h 497"/>
                  <a:gd name="T54" fmla="*/ 737 w 997"/>
                  <a:gd name="T55" fmla="*/ 413 h 497"/>
                  <a:gd name="T56" fmla="*/ 734 w 997"/>
                  <a:gd name="T57" fmla="*/ 400 h 497"/>
                  <a:gd name="T58" fmla="*/ 850 w 997"/>
                  <a:gd name="T59" fmla="*/ 416 h 497"/>
                  <a:gd name="T60" fmla="*/ 863 w 997"/>
                  <a:gd name="T61" fmla="*/ 392 h 497"/>
                  <a:gd name="T62" fmla="*/ 844 w 997"/>
                  <a:gd name="T63" fmla="*/ 374 h 497"/>
                  <a:gd name="T64" fmla="*/ 808 w 997"/>
                  <a:gd name="T65" fmla="*/ 337 h 497"/>
                  <a:gd name="T66" fmla="*/ 845 w 997"/>
                  <a:gd name="T67" fmla="*/ 300 h 497"/>
                  <a:gd name="T68" fmla="*/ 964 w 997"/>
                  <a:gd name="T69" fmla="*/ 299 h 497"/>
                  <a:gd name="T70" fmla="*/ 996 w 997"/>
                  <a:gd name="T71" fmla="*/ 269 h 497"/>
                  <a:gd name="T72" fmla="*/ 948 w 997"/>
                  <a:gd name="T73" fmla="*/ 201 h 497"/>
                  <a:gd name="T74" fmla="*/ 887 w 997"/>
                  <a:gd name="T75" fmla="*/ 169 h 497"/>
                  <a:gd name="T76" fmla="*/ 897 w 997"/>
                  <a:gd name="T77" fmla="*/ 115 h 497"/>
                  <a:gd name="T78" fmla="*/ 859 w 997"/>
                  <a:gd name="T79" fmla="*/ 104 h 497"/>
                  <a:gd name="T80" fmla="*/ 840 w 997"/>
                  <a:gd name="T81" fmla="*/ 123 h 497"/>
                  <a:gd name="T82" fmla="*/ 813 w 997"/>
                  <a:gd name="T83" fmla="*/ 125 h 497"/>
                  <a:gd name="T84" fmla="*/ 778 w 997"/>
                  <a:gd name="T85" fmla="*/ 122 h 497"/>
                  <a:gd name="T86" fmla="*/ 702 w 997"/>
                  <a:gd name="T87" fmla="*/ 82 h 497"/>
                  <a:gd name="T88" fmla="*/ 600 w 997"/>
                  <a:gd name="T89" fmla="*/ 17 h 497"/>
                  <a:gd name="T90" fmla="*/ 513 w 997"/>
                  <a:gd name="T91" fmla="*/ 4 h 497"/>
                  <a:gd name="T92" fmla="*/ 434 w 997"/>
                  <a:gd name="T93" fmla="*/ 27 h 497"/>
                  <a:gd name="T94" fmla="*/ 372 w 997"/>
                  <a:gd name="T95" fmla="*/ 73 h 497"/>
                  <a:gd name="T96" fmla="*/ 343 w 997"/>
                  <a:gd name="T97" fmla="*/ 127 h 497"/>
                  <a:gd name="T98" fmla="*/ 281 w 997"/>
                  <a:gd name="T99" fmla="*/ 142 h 497"/>
                  <a:gd name="T100" fmla="*/ 142 w 997"/>
                  <a:gd name="T101" fmla="*/ 120 h 497"/>
                  <a:gd name="T102" fmla="*/ 87 w 997"/>
                  <a:gd name="T103" fmla="*/ 129 h 497"/>
                  <a:gd name="T104" fmla="*/ 31 w 997"/>
                  <a:gd name="T105" fmla="*/ 171 h 497"/>
                  <a:gd name="T106" fmla="*/ 0 w 997"/>
                  <a:gd name="T107" fmla="*/ 223 h 497"/>
                  <a:gd name="T108" fmla="*/ 22 w 997"/>
                  <a:gd name="T109" fmla="*/ 291 h 497"/>
                  <a:gd name="T110" fmla="*/ 110 w 997"/>
                  <a:gd name="T111" fmla="*/ 357 h 497"/>
                  <a:gd name="T112" fmla="*/ 271 w 997"/>
                  <a:gd name="T113" fmla="*/ 398 h 497"/>
                  <a:gd name="T114" fmla="*/ 314 w 997"/>
                  <a:gd name="T115" fmla="*/ 426 h 497"/>
                  <a:gd name="T116" fmla="*/ 342 w 997"/>
                  <a:gd name="T117" fmla="*/ 49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97" h="497">
                    <a:moveTo>
                      <a:pt x="342" y="496"/>
                    </a:moveTo>
                    <a:cubicBezTo>
                      <a:pt x="344" y="496"/>
                      <a:pt x="346" y="491"/>
                      <a:pt x="346" y="484"/>
                    </a:cubicBezTo>
                    <a:cubicBezTo>
                      <a:pt x="346" y="477"/>
                      <a:pt x="340" y="458"/>
                      <a:pt x="333" y="441"/>
                    </a:cubicBezTo>
                    <a:lnTo>
                      <a:pt x="321" y="410"/>
                    </a:lnTo>
                    <a:lnTo>
                      <a:pt x="285" y="390"/>
                    </a:lnTo>
                    <a:lnTo>
                      <a:pt x="250" y="370"/>
                    </a:lnTo>
                    <a:lnTo>
                      <a:pt x="206" y="363"/>
                    </a:lnTo>
                    <a:lnTo>
                      <a:pt x="162" y="356"/>
                    </a:lnTo>
                    <a:lnTo>
                      <a:pt x="120" y="338"/>
                    </a:lnTo>
                    <a:lnTo>
                      <a:pt x="79" y="321"/>
                    </a:lnTo>
                    <a:lnTo>
                      <a:pt x="31" y="274"/>
                    </a:lnTo>
                    <a:lnTo>
                      <a:pt x="38" y="208"/>
                    </a:lnTo>
                    <a:lnTo>
                      <a:pt x="53" y="190"/>
                    </a:lnTo>
                    <a:lnTo>
                      <a:pt x="69" y="172"/>
                    </a:lnTo>
                    <a:lnTo>
                      <a:pt x="101" y="163"/>
                    </a:lnTo>
                    <a:lnTo>
                      <a:pt x="133" y="153"/>
                    </a:lnTo>
                    <a:lnTo>
                      <a:pt x="202" y="167"/>
                    </a:lnTo>
                    <a:cubicBezTo>
                      <a:pt x="240" y="175"/>
                      <a:pt x="284" y="186"/>
                      <a:pt x="300" y="191"/>
                    </a:cubicBezTo>
                    <a:lnTo>
                      <a:pt x="328" y="202"/>
                    </a:lnTo>
                    <a:lnTo>
                      <a:pt x="332" y="226"/>
                    </a:lnTo>
                    <a:lnTo>
                      <a:pt x="337" y="250"/>
                    </a:lnTo>
                    <a:lnTo>
                      <a:pt x="355" y="269"/>
                    </a:lnTo>
                    <a:cubicBezTo>
                      <a:pt x="365" y="279"/>
                      <a:pt x="380" y="298"/>
                      <a:pt x="388" y="310"/>
                    </a:cubicBezTo>
                    <a:cubicBezTo>
                      <a:pt x="396" y="323"/>
                      <a:pt x="403" y="339"/>
                      <a:pt x="404" y="346"/>
                    </a:cubicBezTo>
                    <a:lnTo>
                      <a:pt x="404" y="360"/>
                    </a:lnTo>
                    <a:lnTo>
                      <a:pt x="444" y="409"/>
                    </a:lnTo>
                    <a:lnTo>
                      <a:pt x="470" y="402"/>
                    </a:lnTo>
                    <a:lnTo>
                      <a:pt x="487" y="409"/>
                    </a:lnTo>
                    <a:lnTo>
                      <a:pt x="502" y="417"/>
                    </a:lnTo>
                    <a:lnTo>
                      <a:pt x="502" y="401"/>
                    </a:lnTo>
                    <a:lnTo>
                      <a:pt x="514" y="409"/>
                    </a:lnTo>
                    <a:lnTo>
                      <a:pt x="526" y="418"/>
                    </a:lnTo>
                    <a:lnTo>
                      <a:pt x="526" y="402"/>
                    </a:lnTo>
                    <a:lnTo>
                      <a:pt x="491" y="390"/>
                    </a:lnTo>
                    <a:lnTo>
                      <a:pt x="457" y="377"/>
                    </a:lnTo>
                    <a:lnTo>
                      <a:pt x="448" y="363"/>
                    </a:lnTo>
                    <a:lnTo>
                      <a:pt x="439" y="350"/>
                    </a:lnTo>
                    <a:lnTo>
                      <a:pt x="479" y="341"/>
                    </a:lnTo>
                    <a:lnTo>
                      <a:pt x="501" y="345"/>
                    </a:lnTo>
                    <a:cubicBezTo>
                      <a:pt x="512" y="347"/>
                      <a:pt x="532" y="351"/>
                      <a:pt x="544" y="353"/>
                    </a:cubicBezTo>
                    <a:lnTo>
                      <a:pt x="565" y="358"/>
                    </a:lnTo>
                    <a:lnTo>
                      <a:pt x="565" y="336"/>
                    </a:lnTo>
                    <a:lnTo>
                      <a:pt x="621" y="336"/>
                    </a:lnTo>
                    <a:lnTo>
                      <a:pt x="661" y="373"/>
                    </a:lnTo>
                    <a:cubicBezTo>
                      <a:pt x="684" y="394"/>
                      <a:pt x="710" y="422"/>
                      <a:pt x="718" y="435"/>
                    </a:cubicBezTo>
                    <a:lnTo>
                      <a:pt x="734" y="460"/>
                    </a:lnTo>
                    <a:lnTo>
                      <a:pt x="739" y="456"/>
                    </a:lnTo>
                    <a:lnTo>
                      <a:pt x="744" y="453"/>
                    </a:lnTo>
                    <a:lnTo>
                      <a:pt x="762" y="466"/>
                    </a:lnTo>
                    <a:lnTo>
                      <a:pt x="779" y="480"/>
                    </a:lnTo>
                    <a:lnTo>
                      <a:pt x="774" y="458"/>
                    </a:lnTo>
                    <a:lnTo>
                      <a:pt x="769" y="436"/>
                    </a:lnTo>
                    <a:lnTo>
                      <a:pt x="794" y="436"/>
                    </a:lnTo>
                    <a:lnTo>
                      <a:pt x="776" y="417"/>
                    </a:lnTo>
                    <a:lnTo>
                      <a:pt x="757" y="415"/>
                    </a:lnTo>
                    <a:lnTo>
                      <a:pt x="737" y="413"/>
                    </a:lnTo>
                    <a:lnTo>
                      <a:pt x="736" y="406"/>
                    </a:lnTo>
                    <a:lnTo>
                      <a:pt x="734" y="400"/>
                    </a:lnTo>
                    <a:lnTo>
                      <a:pt x="801" y="395"/>
                    </a:lnTo>
                    <a:lnTo>
                      <a:pt x="850" y="416"/>
                    </a:lnTo>
                    <a:lnTo>
                      <a:pt x="857" y="408"/>
                    </a:lnTo>
                    <a:cubicBezTo>
                      <a:pt x="860" y="403"/>
                      <a:pt x="863" y="396"/>
                      <a:pt x="863" y="392"/>
                    </a:cubicBezTo>
                    <a:lnTo>
                      <a:pt x="863" y="384"/>
                    </a:lnTo>
                    <a:lnTo>
                      <a:pt x="844" y="374"/>
                    </a:lnTo>
                    <a:cubicBezTo>
                      <a:pt x="833" y="368"/>
                      <a:pt x="821" y="357"/>
                      <a:pt x="816" y="350"/>
                    </a:cubicBezTo>
                    <a:lnTo>
                      <a:pt x="808" y="337"/>
                    </a:lnTo>
                    <a:lnTo>
                      <a:pt x="827" y="319"/>
                    </a:lnTo>
                    <a:lnTo>
                      <a:pt x="845" y="300"/>
                    </a:lnTo>
                    <a:lnTo>
                      <a:pt x="905" y="299"/>
                    </a:lnTo>
                    <a:lnTo>
                      <a:pt x="964" y="299"/>
                    </a:lnTo>
                    <a:lnTo>
                      <a:pt x="980" y="286"/>
                    </a:lnTo>
                    <a:cubicBezTo>
                      <a:pt x="989" y="280"/>
                      <a:pt x="996" y="271"/>
                      <a:pt x="996" y="269"/>
                    </a:cubicBezTo>
                    <a:cubicBezTo>
                      <a:pt x="996" y="266"/>
                      <a:pt x="986" y="249"/>
                      <a:pt x="972" y="232"/>
                    </a:cubicBezTo>
                    <a:lnTo>
                      <a:pt x="948" y="201"/>
                    </a:lnTo>
                    <a:lnTo>
                      <a:pt x="917" y="185"/>
                    </a:lnTo>
                    <a:lnTo>
                      <a:pt x="887" y="169"/>
                    </a:lnTo>
                    <a:lnTo>
                      <a:pt x="892" y="142"/>
                    </a:lnTo>
                    <a:lnTo>
                      <a:pt x="897" y="115"/>
                    </a:lnTo>
                    <a:lnTo>
                      <a:pt x="878" y="110"/>
                    </a:lnTo>
                    <a:lnTo>
                      <a:pt x="859" y="104"/>
                    </a:lnTo>
                    <a:lnTo>
                      <a:pt x="840" y="110"/>
                    </a:lnTo>
                    <a:lnTo>
                      <a:pt x="840" y="123"/>
                    </a:lnTo>
                    <a:cubicBezTo>
                      <a:pt x="840" y="130"/>
                      <a:pt x="838" y="135"/>
                      <a:pt x="836" y="135"/>
                    </a:cubicBezTo>
                    <a:cubicBezTo>
                      <a:pt x="833" y="135"/>
                      <a:pt x="823" y="131"/>
                      <a:pt x="813" y="125"/>
                    </a:cubicBezTo>
                    <a:lnTo>
                      <a:pt x="794" y="114"/>
                    </a:lnTo>
                    <a:lnTo>
                      <a:pt x="778" y="122"/>
                    </a:lnTo>
                    <a:lnTo>
                      <a:pt x="761" y="129"/>
                    </a:lnTo>
                    <a:lnTo>
                      <a:pt x="702" y="82"/>
                    </a:lnTo>
                    <a:lnTo>
                      <a:pt x="644" y="34"/>
                    </a:lnTo>
                    <a:lnTo>
                      <a:pt x="600" y="17"/>
                    </a:lnTo>
                    <a:lnTo>
                      <a:pt x="556" y="0"/>
                    </a:lnTo>
                    <a:lnTo>
                      <a:pt x="513" y="4"/>
                    </a:lnTo>
                    <a:lnTo>
                      <a:pt x="471" y="8"/>
                    </a:lnTo>
                    <a:lnTo>
                      <a:pt x="434" y="27"/>
                    </a:lnTo>
                    <a:lnTo>
                      <a:pt x="397" y="46"/>
                    </a:lnTo>
                    <a:lnTo>
                      <a:pt x="372" y="73"/>
                    </a:lnTo>
                    <a:lnTo>
                      <a:pt x="348" y="101"/>
                    </a:lnTo>
                    <a:lnTo>
                      <a:pt x="343" y="127"/>
                    </a:lnTo>
                    <a:lnTo>
                      <a:pt x="338" y="154"/>
                    </a:lnTo>
                    <a:lnTo>
                      <a:pt x="281" y="142"/>
                    </a:lnTo>
                    <a:cubicBezTo>
                      <a:pt x="250" y="135"/>
                      <a:pt x="206" y="127"/>
                      <a:pt x="184" y="125"/>
                    </a:cubicBezTo>
                    <a:lnTo>
                      <a:pt x="142" y="120"/>
                    </a:lnTo>
                    <a:lnTo>
                      <a:pt x="114" y="125"/>
                    </a:lnTo>
                    <a:lnTo>
                      <a:pt x="87" y="129"/>
                    </a:lnTo>
                    <a:lnTo>
                      <a:pt x="59" y="150"/>
                    </a:lnTo>
                    <a:lnTo>
                      <a:pt x="31" y="171"/>
                    </a:lnTo>
                    <a:lnTo>
                      <a:pt x="16" y="197"/>
                    </a:lnTo>
                    <a:lnTo>
                      <a:pt x="0" y="223"/>
                    </a:lnTo>
                    <a:lnTo>
                      <a:pt x="6" y="248"/>
                    </a:lnTo>
                    <a:cubicBezTo>
                      <a:pt x="8" y="262"/>
                      <a:pt x="16" y="281"/>
                      <a:pt x="22" y="291"/>
                    </a:cubicBezTo>
                    <a:cubicBezTo>
                      <a:pt x="28" y="301"/>
                      <a:pt x="42" y="316"/>
                      <a:pt x="54" y="326"/>
                    </a:cubicBezTo>
                    <a:cubicBezTo>
                      <a:pt x="66" y="335"/>
                      <a:pt x="91" y="349"/>
                      <a:pt x="110" y="357"/>
                    </a:cubicBezTo>
                    <a:cubicBezTo>
                      <a:pt x="129" y="365"/>
                      <a:pt x="174" y="377"/>
                      <a:pt x="208" y="384"/>
                    </a:cubicBezTo>
                    <a:lnTo>
                      <a:pt x="271" y="398"/>
                    </a:lnTo>
                    <a:lnTo>
                      <a:pt x="293" y="412"/>
                    </a:lnTo>
                    <a:lnTo>
                      <a:pt x="314" y="426"/>
                    </a:lnTo>
                    <a:lnTo>
                      <a:pt x="326" y="461"/>
                    </a:lnTo>
                    <a:cubicBezTo>
                      <a:pt x="333" y="481"/>
                      <a:pt x="340" y="496"/>
                      <a:pt x="342" y="496"/>
                    </a:cubicBezTo>
                  </a:path>
                </a:pathLst>
              </a:custGeom>
              <a:solidFill>
                <a:srgbClr val="2E2E2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47" name="Freeform 27"/>
              <p:cNvSpPr>
                <a:spLocks noChangeArrowheads="1"/>
              </p:cNvSpPr>
              <p:nvPr/>
            </p:nvSpPr>
            <p:spPr bwMode="auto">
              <a:xfrm>
                <a:off x="186" y="1279"/>
                <a:ext cx="376" cy="184"/>
              </a:xfrm>
              <a:custGeom>
                <a:avLst/>
                <a:gdLst>
                  <a:gd name="T0" fmla="*/ 325 w 992"/>
                  <a:gd name="T1" fmla="*/ 443 h 485"/>
                  <a:gd name="T2" fmla="*/ 254 w 992"/>
                  <a:gd name="T3" fmla="*/ 374 h 485"/>
                  <a:gd name="T4" fmla="*/ 98 w 992"/>
                  <a:gd name="T5" fmla="*/ 330 h 485"/>
                  <a:gd name="T6" fmla="*/ 21 w 992"/>
                  <a:gd name="T7" fmla="*/ 220 h 485"/>
                  <a:gd name="T8" fmla="*/ 79 w 992"/>
                  <a:gd name="T9" fmla="*/ 157 h 485"/>
                  <a:gd name="T10" fmla="*/ 300 w 992"/>
                  <a:gd name="T11" fmla="*/ 186 h 485"/>
                  <a:gd name="T12" fmla="*/ 345 w 992"/>
                  <a:gd name="T13" fmla="*/ 257 h 485"/>
                  <a:gd name="T14" fmla="*/ 395 w 992"/>
                  <a:gd name="T15" fmla="*/ 337 h 485"/>
                  <a:gd name="T16" fmla="*/ 436 w 992"/>
                  <a:gd name="T17" fmla="*/ 392 h 485"/>
                  <a:gd name="T18" fmla="*/ 486 w 992"/>
                  <a:gd name="T19" fmla="*/ 384 h 485"/>
                  <a:gd name="T20" fmla="*/ 427 w 992"/>
                  <a:gd name="T21" fmla="*/ 349 h 485"/>
                  <a:gd name="T22" fmla="*/ 472 w 992"/>
                  <a:gd name="T23" fmla="*/ 330 h 485"/>
                  <a:gd name="T24" fmla="*/ 549 w 992"/>
                  <a:gd name="T25" fmla="*/ 346 h 485"/>
                  <a:gd name="T26" fmla="*/ 548 w 992"/>
                  <a:gd name="T27" fmla="*/ 330 h 485"/>
                  <a:gd name="T28" fmla="*/ 702 w 992"/>
                  <a:gd name="T29" fmla="*/ 407 h 485"/>
                  <a:gd name="T30" fmla="*/ 730 w 992"/>
                  <a:gd name="T31" fmla="*/ 450 h 485"/>
                  <a:gd name="T32" fmla="*/ 753 w 992"/>
                  <a:gd name="T33" fmla="*/ 451 h 485"/>
                  <a:gd name="T34" fmla="*/ 754 w 992"/>
                  <a:gd name="T35" fmla="*/ 431 h 485"/>
                  <a:gd name="T36" fmla="*/ 771 w 992"/>
                  <a:gd name="T37" fmla="*/ 414 h 485"/>
                  <a:gd name="T38" fmla="*/ 727 w 992"/>
                  <a:gd name="T39" fmla="*/ 401 h 485"/>
                  <a:gd name="T40" fmla="*/ 790 w 992"/>
                  <a:gd name="T41" fmla="*/ 378 h 485"/>
                  <a:gd name="T42" fmla="*/ 831 w 992"/>
                  <a:gd name="T43" fmla="*/ 397 h 485"/>
                  <a:gd name="T44" fmla="*/ 857 w 992"/>
                  <a:gd name="T45" fmla="*/ 391 h 485"/>
                  <a:gd name="T46" fmla="*/ 812 w 992"/>
                  <a:gd name="T47" fmla="*/ 377 h 485"/>
                  <a:gd name="T48" fmla="*/ 799 w 992"/>
                  <a:gd name="T49" fmla="*/ 336 h 485"/>
                  <a:gd name="T50" fmla="*/ 832 w 992"/>
                  <a:gd name="T51" fmla="*/ 299 h 485"/>
                  <a:gd name="T52" fmla="*/ 937 w 992"/>
                  <a:gd name="T53" fmla="*/ 291 h 485"/>
                  <a:gd name="T54" fmla="*/ 991 w 992"/>
                  <a:gd name="T55" fmla="*/ 264 h 485"/>
                  <a:gd name="T56" fmla="*/ 903 w 992"/>
                  <a:gd name="T57" fmla="*/ 179 h 485"/>
                  <a:gd name="T58" fmla="*/ 888 w 992"/>
                  <a:gd name="T59" fmla="*/ 123 h 485"/>
                  <a:gd name="T60" fmla="*/ 833 w 992"/>
                  <a:gd name="T61" fmla="*/ 116 h 485"/>
                  <a:gd name="T62" fmla="*/ 805 w 992"/>
                  <a:gd name="T63" fmla="*/ 114 h 485"/>
                  <a:gd name="T64" fmla="*/ 646 w 992"/>
                  <a:gd name="T65" fmla="*/ 38 h 485"/>
                  <a:gd name="T66" fmla="*/ 517 w 992"/>
                  <a:gd name="T67" fmla="*/ 0 h 485"/>
                  <a:gd name="T68" fmla="*/ 411 w 992"/>
                  <a:gd name="T69" fmla="*/ 28 h 485"/>
                  <a:gd name="T70" fmla="*/ 340 w 992"/>
                  <a:gd name="T71" fmla="*/ 109 h 485"/>
                  <a:gd name="T72" fmla="*/ 268 w 992"/>
                  <a:gd name="T73" fmla="*/ 136 h 485"/>
                  <a:gd name="T74" fmla="*/ 89 w 992"/>
                  <a:gd name="T75" fmla="*/ 126 h 485"/>
                  <a:gd name="T76" fmla="*/ 11 w 992"/>
                  <a:gd name="T77" fmla="*/ 189 h 485"/>
                  <a:gd name="T78" fmla="*/ 12 w 992"/>
                  <a:gd name="T79" fmla="*/ 281 h 485"/>
                  <a:gd name="T80" fmla="*/ 107 w 992"/>
                  <a:gd name="T81" fmla="*/ 352 h 485"/>
                  <a:gd name="T82" fmla="*/ 275 w 992"/>
                  <a:gd name="T83" fmla="*/ 393 h 485"/>
                  <a:gd name="T84" fmla="*/ 322 w 992"/>
                  <a:gd name="T85" fmla="*/ 456 h 485"/>
                  <a:gd name="T86" fmla="*/ 513 w 992"/>
                  <a:gd name="T87" fmla="*/ 397 h 485"/>
                  <a:gd name="T88" fmla="*/ 497 w 992"/>
                  <a:gd name="T89" fmla="*/ 397 h 485"/>
                  <a:gd name="T90" fmla="*/ 493 w 992"/>
                  <a:gd name="T91" fmla="*/ 394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2" h="485">
                    <a:moveTo>
                      <a:pt x="322" y="456"/>
                    </a:moveTo>
                    <a:cubicBezTo>
                      <a:pt x="330" y="473"/>
                      <a:pt x="336" y="484"/>
                      <a:pt x="336" y="479"/>
                    </a:cubicBezTo>
                    <a:cubicBezTo>
                      <a:pt x="336" y="475"/>
                      <a:pt x="331" y="459"/>
                      <a:pt x="325" y="443"/>
                    </a:cubicBezTo>
                    <a:lnTo>
                      <a:pt x="313" y="414"/>
                    </a:lnTo>
                    <a:lnTo>
                      <a:pt x="296" y="399"/>
                    </a:lnTo>
                    <a:cubicBezTo>
                      <a:pt x="287" y="391"/>
                      <a:pt x="268" y="380"/>
                      <a:pt x="254" y="374"/>
                    </a:cubicBezTo>
                    <a:cubicBezTo>
                      <a:pt x="240" y="368"/>
                      <a:pt x="207" y="360"/>
                      <a:pt x="182" y="356"/>
                    </a:cubicBezTo>
                    <a:lnTo>
                      <a:pt x="137" y="349"/>
                    </a:lnTo>
                    <a:lnTo>
                      <a:pt x="98" y="330"/>
                    </a:lnTo>
                    <a:lnTo>
                      <a:pt x="58" y="311"/>
                    </a:lnTo>
                    <a:lnTo>
                      <a:pt x="21" y="268"/>
                    </a:lnTo>
                    <a:lnTo>
                      <a:pt x="21" y="220"/>
                    </a:lnTo>
                    <a:lnTo>
                      <a:pt x="37" y="192"/>
                    </a:lnTo>
                    <a:lnTo>
                      <a:pt x="54" y="164"/>
                    </a:lnTo>
                    <a:lnTo>
                      <a:pt x="79" y="157"/>
                    </a:lnTo>
                    <a:cubicBezTo>
                      <a:pt x="93" y="153"/>
                      <a:pt x="114" y="149"/>
                      <a:pt x="127" y="149"/>
                    </a:cubicBezTo>
                    <a:cubicBezTo>
                      <a:pt x="140" y="149"/>
                      <a:pt x="177" y="155"/>
                      <a:pt x="210" y="163"/>
                    </a:cubicBezTo>
                    <a:cubicBezTo>
                      <a:pt x="244" y="170"/>
                      <a:pt x="284" y="181"/>
                      <a:pt x="300" y="186"/>
                    </a:cubicBezTo>
                    <a:lnTo>
                      <a:pt x="329" y="196"/>
                    </a:lnTo>
                    <a:lnTo>
                      <a:pt x="329" y="241"/>
                    </a:lnTo>
                    <a:lnTo>
                      <a:pt x="345" y="257"/>
                    </a:lnTo>
                    <a:cubicBezTo>
                      <a:pt x="354" y="266"/>
                      <a:pt x="370" y="285"/>
                      <a:pt x="380" y="299"/>
                    </a:cubicBezTo>
                    <a:lnTo>
                      <a:pt x="400" y="325"/>
                    </a:lnTo>
                    <a:lnTo>
                      <a:pt x="395" y="337"/>
                    </a:lnTo>
                    <a:lnTo>
                      <a:pt x="390" y="350"/>
                    </a:lnTo>
                    <a:lnTo>
                      <a:pt x="412" y="372"/>
                    </a:lnTo>
                    <a:cubicBezTo>
                      <a:pt x="423" y="384"/>
                      <a:pt x="434" y="393"/>
                      <a:pt x="436" y="392"/>
                    </a:cubicBezTo>
                    <a:cubicBezTo>
                      <a:pt x="437" y="392"/>
                      <a:pt x="449" y="394"/>
                      <a:pt x="462" y="397"/>
                    </a:cubicBezTo>
                    <a:lnTo>
                      <a:pt x="486" y="403"/>
                    </a:lnTo>
                    <a:lnTo>
                      <a:pt x="486" y="384"/>
                    </a:lnTo>
                    <a:lnTo>
                      <a:pt x="465" y="384"/>
                    </a:lnTo>
                    <a:lnTo>
                      <a:pt x="446" y="366"/>
                    </a:lnTo>
                    <a:lnTo>
                      <a:pt x="427" y="349"/>
                    </a:lnTo>
                    <a:lnTo>
                      <a:pt x="442" y="340"/>
                    </a:lnTo>
                    <a:lnTo>
                      <a:pt x="457" y="330"/>
                    </a:lnTo>
                    <a:lnTo>
                      <a:pt x="472" y="330"/>
                    </a:lnTo>
                    <a:cubicBezTo>
                      <a:pt x="479" y="330"/>
                      <a:pt x="499" y="335"/>
                      <a:pt x="514" y="340"/>
                    </a:cubicBezTo>
                    <a:lnTo>
                      <a:pt x="542" y="350"/>
                    </a:lnTo>
                    <a:lnTo>
                      <a:pt x="549" y="346"/>
                    </a:lnTo>
                    <a:lnTo>
                      <a:pt x="557" y="342"/>
                    </a:lnTo>
                    <a:lnTo>
                      <a:pt x="552" y="336"/>
                    </a:lnTo>
                    <a:lnTo>
                      <a:pt x="548" y="330"/>
                    </a:lnTo>
                    <a:lnTo>
                      <a:pt x="616" y="330"/>
                    </a:lnTo>
                    <a:lnTo>
                      <a:pt x="659" y="368"/>
                    </a:lnTo>
                    <a:lnTo>
                      <a:pt x="702" y="407"/>
                    </a:lnTo>
                    <a:lnTo>
                      <a:pt x="712" y="429"/>
                    </a:lnTo>
                    <a:lnTo>
                      <a:pt x="723" y="450"/>
                    </a:lnTo>
                    <a:lnTo>
                      <a:pt x="730" y="450"/>
                    </a:lnTo>
                    <a:cubicBezTo>
                      <a:pt x="734" y="450"/>
                      <a:pt x="737" y="447"/>
                      <a:pt x="737" y="443"/>
                    </a:cubicBezTo>
                    <a:lnTo>
                      <a:pt x="737" y="435"/>
                    </a:lnTo>
                    <a:lnTo>
                      <a:pt x="753" y="451"/>
                    </a:lnTo>
                    <a:lnTo>
                      <a:pt x="769" y="467"/>
                    </a:lnTo>
                    <a:lnTo>
                      <a:pt x="764" y="454"/>
                    </a:lnTo>
                    <a:cubicBezTo>
                      <a:pt x="761" y="446"/>
                      <a:pt x="757" y="436"/>
                      <a:pt x="754" y="431"/>
                    </a:cubicBezTo>
                    <a:lnTo>
                      <a:pt x="750" y="421"/>
                    </a:lnTo>
                    <a:lnTo>
                      <a:pt x="777" y="430"/>
                    </a:lnTo>
                    <a:lnTo>
                      <a:pt x="771" y="414"/>
                    </a:lnTo>
                    <a:lnTo>
                      <a:pt x="748" y="410"/>
                    </a:lnTo>
                    <a:lnTo>
                      <a:pt x="726" y="407"/>
                    </a:lnTo>
                    <a:lnTo>
                      <a:pt x="727" y="401"/>
                    </a:lnTo>
                    <a:lnTo>
                      <a:pt x="728" y="394"/>
                    </a:lnTo>
                    <a:lnTo>
                      <a:pt x="759" y="386"/>
                    </a:lnTo>
                    <a:lnTo>
                      <a:pt x="790" y="378"/>
                    </a:lnTo>
                    <a:lnTo>
                      <a:pt x="795" y="388"/>
                    </a:lnTo>
                    <a:lnTo>
                      <a:pt x="799" y="397"/>
                    </a:lnTo>
                    <a:lnTo>
                      <a:pt x="831" y="397"/>
                    </a:lnTo>
                    <a:lnTo>
                      <a:pt x="831" y="413"/>
                    </a:lnTo>
                    <a:lnTo>
                      <a:pt x="844" y="402"/>
                    </a:lnTo>
                    <a:lnTo>
                      <a:pt x="857" y="391"/>
                    </a:lnTo>
                    <a:lnTo>
                      <a:pt x="836" y="370"/>
                    </a:lnTo>
                    <a:lnTo>
                      <a:pt x="824" y="373"/>
                    </a:lnTo>
                    <a:lnTo>
                      <a:pt x="812" y="377"/>
                    </a:lnTo>
                    <a:lnTo>
                      <a:pt x="823" y="368"/>
                    </a:lnTo>
                    <a:lnTo>
                      <a:pt x="811" y="352"/>
                    </a:lnTo>
                    <a:lnTo>
                      <a:pt x="799" y="336"/>
                    </a:lnTo>
                    <a:lnTo>
                      <a:pt x="803" y="323"/>
                    </a:lnTo>
                    <a:lnTo>
                      <a:pt x="808" y="310"/>
                    </a:lnTo>
                    <a:lnTo>
                      <a:pt x="832" y="299"/>
                    </a:lnTo>
                    <a:lnTo>
                      <a:pt x="856" y="289"/>
                    </a:lnTo>
                    <a:lnTo>
                      <a:pt x="888" y="290"/>
                    </a:lnTo>
                    <a:cubicBezTo>
                      <a:pt x="906" y="291"/>
                      <a:pt x="928" y="291"/>
                      <a:pt x="937" y="291"/>
                    </a:cubicBezTo>
                    <a:lnTo>
                      <a:pt x="952" y="290"/>
                    </a:lnTo>
                    <a:lnTo>
                      <a:pt x="972" y="277"/>
                    </a:lnTo>
                    <a:lnTo>
                      <a:pt x="991" y="264"/>
                    </a:lnTo>
                    <a:lnTo>
                      <a:pt x="964" y="230"/>
                    </a:lnTo>
                    <a:lnTo>
                      <a:pt x="937" y="196"/>
                    </a:lnTo>
                    <a:lnTo>
                      <a:pt x="903" y="179"/>
                    </a:lnTo>
                    <a:cubicBezTo>
                      <a:pt x="885" y="170"/>
                      <a:pt x="870" y="161"/>
                      <a:pt x="870" y="159"/>
                    </a:cubicBezTo>
                    <a:cubicBezTo>
                      <a:pt x="870" y="158"/>
                      <a:pt x="874" y="149"/>
                      <a:pt x="879" y="140"/>
                    </a:cubicBezTo>
                    <a:lnTo>
                      <a:pt x="888" y="123"/>
                    </a:lnTo>
                    <a:lnTo>
                      <a:pt x="868" y="103"/>
                    </a:lnTo>
                    <a:lnTo>
                      <a:pt x="837" y="103"/>
                    </a:lnTo>
                    <a:lnTo>
                      <a:pt x="833" y="116"/>
                    </a:lnTo>
                    <a:cubicBezTo>
                      <a:pt x="831" y="123"/>
                      <a:pt x="826" y="129"/>
                      <a:pt x="822" y="129"/>
                    </a:cubicBezTo>
                    <a:cubicBezTo>
                      <a:pt x="819" y="129"/>
                      <a:pt x="814" y="126"/>
                      <a:pt x="810" y="122"/>
                    </a:cubicBezTo>
                    <a:lnTo>
                      <a:pt x="805" y="114"/>
                    </a:lnTo>
                    <a:lnTo>
                      <a:pt x="749" y="122"/>
                    </a:lnTo>
                    <a:lnTo>
                      <a:pt x="698" y="80"/>
                    </a:lnTo>
                    <a:lnTo>
                      <a:pt x="646" y="38"/>
                    </a:lnTo>
                    <a:lnTo>
                      <a:pt x="603" y="19"/>
                    </a:lnTo>
                    <a:lnTo>
                      <a:pt x="560" y="0"/>
                    </a:lnTo>
                    <a:lnTo>
                      <a:pt x="517" y="0"/>
                    </a:lnTo>
                    <a:lnTo>
                      <a:pt x="474" y="0"/>
                    </a:lnTo>
                    <a:lnTo>
                      <a:pt x="443" y="14"/>
                    </a:lnTo>
                    <a:lnTo>
                      <a:pt x="411" y="28"/>
                    </a:lnTo>
                    <a:lnTo>
                      <a:pt x="378" y="56"/>
                    </a:lnTo>
                    <a:lnTo>
                      <a:pt x="344" y="85"/>
                    </a:lnTo>
                    <a:lnTo>
                      <a:pt x="340" y="109"/>
                    </a:lnTo>
                    <a:cubicBezTo>
                      <a:pt x="337" y="123"/>
                      <a:pt x="333" y="137"/>
                      <a:pt x="330" y="141"/>
                    </a:cubicBezTo>
                    <a:lnTo>
                      <a:pt x="325" y="149"/>
                    </a:lnTo>
                    <a:lnTo>
                      <a:pt x="268" y="136"/>
                    </a:lnTo>
                    <a:cubicBezTo>
                      <a:pt x="237" y="130"/>
                      <a:pt x="191" y="122"/>
                      <a:pt x="165" y="119"/>
                    </a:cubicBezTo>
                    <a:lnTo>
                      <a:pt x="120" y="115"/>
                    </a:lnTo>
                    <a:lnTo>
                      <a:pt x="89" y="126"/>
                    </a:lnTo>
                    <a:cubicBezTo>
                      <a:pt x="72" y="132"/>
                      <a:pt x="50" y="143"/>
                      <a:pt x="40" y="151"/>
                    </a:cubicBezTo>
                    <a:lnTo>
                      <a:pt x="22" y="166"/>
                    </a:lnTo>
                    <a:lnTo>
                      <a:pt x="11" y="189"/>
                    </a:lnTo>
                    <a:lnTo>
                      <a:pt x="0" y="212"/>
                    </a:lnTo>
                    <a:lnTo>
                      <a:pt x="0" y="258"/>
                    </a:lnTo>
                    <a:lnTo>
                      <a:pt x="12" y="281"/>
                    </a:lnTo>
                    <a:lnTo>
                      <a:pt x="25" y="303"/>
                    </a:lnTo>
                    <a:lnTo>
                      <a:pt x="54" y="323"/>
                    </a:lnTo>
                    <a:cubicBezTo>
                      <a:pt x="69" y="333"/>
                      <a:pt x="93" y="346"/>
                      <a:pt x="107" y="352"/>
                    </a:cubicBezTo>
                    <a:cubicBezTo>
                      <a:pt x="120" y="358"/>
                      <a:pt x="148" y="366"/>
                      <a:pt x="169" y="370"/>
                    </a:cubicBezTo>
                    <a:cubicBezTo>
                      <a:pt x="190" y="374"/>
                      <a:pt x="223" y="381"/>
                      <a:pt x="241" y="385"/>
                    </a:cubicBezTo>
                    <a:lnTo>
                      <a:pt x="275" y="393"/>
                    </a:lnTo>
                    <a:lnTo>
                      <a:pt x="292" y="409"/>
                    </a:lnTo>
                    <a:lnTo>
                      <a:pt x="309" y="425"/>
                    </a:lnTo>
                    <a:lnTo>
                      <a:pt x="322" y="456"/>
                    </a:lnTo>
                    <a:close/>
                    <a:moveTo>
                      <a:pt x="513" y="403"/>
                    </a:moveTo>
                    <a:cubicBezTo>
                      <a:pt x="515" y="403"/>
                      <a:pt x="517" y="402"/>
                      <a:pt x="517" y="400"/>
                    </a:cubicBezTo>
                    <a:cubicBezTo>
                      <a:pt x="517" y="398"/>
                      <a:pt x="515" y="397"/>
                      <a:pt x="513" y="397"/>
                    </a:cubicBezTo>
                    <a:cubicBezTo>
                      <a:pt x="511" y="397"/>
                      <a:pt x="509" y="398"/>
                      <a:pt x="509" y="400"/>
                    </a:cubicBezTo>
                    <a:cubicBezTo>
                      <a:pt x="509" y="402"/>
                      <a:pt x="511" y="403"/>
                      <a:pt x="513" y="403"/>
                    </a:cubicBezTo>
                    <a:close/>
                    <a:moveTo>
                      <a:pt x="497" y="397"/>
                    </a:moveTo>
                    <a:cubicBezTo>
                      <a:pt x="499" y="397"/>
                      <a:pt x="501" y="395"/>
                      <a:pt x="501" y="394"/>
                    </a:cubicBezTo>
                    <a:cubicBezTo>
                      <a:pt x="501" y="392"/>
                      <a:pt x="499" y="390"/>
                      <a:pt x="497" y="390"/>
                    </a:cubicBezTo>
                    <a:cubicBezTo>
                      <a:pt x="495" y="390"/>
                      <a:pt x="493" y="392"/>
                      <a:pt x="493" y="394"/>
                    </a:cubicBezTo>
                    <a:cubicBezTo>
                      <a:pt x="493" y="395"/>
                      <a:pt x="495" y="397"/>
                      <a:pt x="497" y="397"/>
                    </a:cubicBezTo>
                    <a:close/>
                  </a:path>
                </a:pathLst>
              </a:custGeom>
              <a:solidFill>
                <a:srgbClr val="01010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148" name="Group 28"/>
            <p:cNvGrpSpPr>
              <a:grpSpLocks/>
            </p:cNvGrpSpPr>
            <p:nvPr/>
          </p:nvGrpSpPr>
          <p:grpSpPr bwMode="auto">
            <a:xfrm>
              <a:off x="815233" y="4164343"/>
              <a:ext cx="920761" cy="462766"/>
              <a:chOff x="179" y="1061"/>
              <a:chExt cx="386" cy="194"/>
            </a:xfrm>
          </p:grpSpPr>
          <p:sp>
            <p:nvSpPr>
              <p:cNvPr id="149" name="Freeform 29"/>
              <p:cNvSpPr>
                <a:spLocks noChangeArrowheads="1"/>
              </p:cNvSpPr>
              <p:nvPr/>
            </p:nvSpPr>
            <p:spPr bwMode="auto">
              <a:xfrm>
                <a:off x="179" y="1061"/>
                <a:ext cx="384" cy="193"/>
              </a:xfrm>
              <a:custGeom>
                <a:avLst/>
                <a:gdLst>
                  <a:gd name="T0" fmla="*/ 359 w 1013"/>
                  <a:gd name="T1" fmla="*/ 498 h 509"/>
                  <a:gd name="T2" fmla="*/ 344 w 1013"/>
                  <a:gd name="T3" fmla="*/ 422 h 509"/>
                  <a:gd name="T4" fmla="*/ 269 w 1013"/>
                  <a:gd name="T5" fmla="*/ 374 h 509"/>
                  <a:gd name="T6" fmla="*/ 162 w 1013"/>
                  <a:gd name="T7" fmla="*/ 353 h 509"/>
                  <a:gd name="T8" fmla="*/ 85 w 1013"/>
                  <a:gd name="T9" fmla="*/ 318 h 509"/>
                  <a:gd name="T10" fmla="*/ 48 w 1013"/>
                  <a:gd name="T11" fmla="*/ 276 h 509"/>
                  <a:gd name="T12" fmla="*/ 78 w 1013"/>
                  <a:gd name="T13" fmla="*/ 183 h 509"/>
                  <a:gd name="T14" fmla="*/ 137 w 1013"/>
                  <a:gd name="T15" fmla="*/ 167 h 509"/>
                  <a:gd name="T16" fmla="*/ 308 w 1013"/>
                  <a:gd name="T17" fmla="*/ 205 h 509"/>
                  <a:gd name="T18" fmla="*/ 330 w 1013"/>
                  <a:gd name="T19" fmla="*/ 246 h 509"/>
                  <a:gd name="T20" fmla="*/ 383 w 1013"/>
                  <a:gd name="T21" fmla="*/ 310 h 509"/>
                  <a:gd name="T22" fmla="*/ 401 w 1013"/>
                  <a:gd name="T23" fmla="*/ 369 h 509"/>
                  <a:gd name="T24" fmla="*/ 458 w 1013"/>
                  <a:gd name="T25" fmla="*/ 428 h 509"/>
                  <a:gd name="T26" fmla="*/ 491 w 1013"/>
                  <a:gd name="T27" fmla="*/ 423 h 509"/>
                  <a:gd name="T28" fmla="*/ 543 w 1013"/>
                  <a:gd name="T29" fmla="*/ 426 h 509"/>
                  <a:gd name="T30" fmla="*/ 538 w 1013"/>
                  <a:gd name="T31" fmla="*/ 398 h 509"/>
                  <a:gd name="T32" fmla="*/ 476 w 1013"/>
                  <a:gd name="T33" fmla="*/ 375 h 509"/>
                  <a:gd name="T34" fmla="*/ 463 w 1013"/>
                  <a:gd name="T35" fmla="*/ 354 h 509"/>
                  <a:gd name="T36" fmla="*/ 567 w 1013"/>
                  <a:gd name="T37" fmla="*/ 371 h 509"/>
                  <a:gd name="T38" fmla="*/ 587 w 1013"/>
                  <a:gd name="T39" fmla="*/ 348 h 509"/>
                  <a:gd name="T40" fmla="*/ 661 w 1013"/>
                  <a:gd name="T41" fmla="*/ 379 h 509"/>
                  <a:gd name="T42" fmla="*/ 738 w 1013"/>
                  <a:gd name="T43" fmla="*/ 468 h 509"/>
                  <a:gd name="T44" fmla="*/ 783 w 1013"/>
                  <a:gd name="T45" fmla="*/ 487 h 509"/>
                  <a:gd name="T46" fmla="*/ 793 w 1013"/>
                  <a:gd name="T47" fmla="*/ 464 h 509"/>
                  <a:gd name="T48" fmla="*/ 808 w 1013"/>
                  <a:gd name="T49" fmla="*/ 441 h 509"/>
                  <a:gd name="T50" fmla="*/ 782 w 1013"/>
                  <a:gd name="T51" fmla="*/ 414 h 509"/>
                  <a:gd name="T52" fmla="*/ 835 w 1013"/>
                  <a:gd name="T53" fmla="*/ 415 h 509"/>
                  <a:gd name="T54" fmla="*/ 856 w 1013"/>
                  <a:gd name="T55" fmla="*/ 438 h 509"/>
                  <a:gd name="T56" fmla="*/ 879 w 1013"/>
                  <a:gd name="T57" fmla="*/ 402 h 509"/>
                  <a:gd name="T58" fmla="*/ 852 w 1013"/>
                  <a:gd name="T59" fmla="*/ 370 h 509"/>
                  <a:gd name="T60" fmla="*/ 832 w 1013"/>
                  <a:gd name="T61" fmla="*/ 334 h 509"/>
                  <a:gd name="T62" fmla="*/ 862 w 1013"/>
                  <a:gd name="T63" fmla="*/ 314 h 509"/>
                  <a:gd name="T64" fmla="*/ 920 w 1013"/>
                  <a:gd name="T65" fmla="*/ 311 h 509"/>
                  <a:gd name="T66" fmla="*/ 1012 w 1013"/>
                  <a:gd name="T67" fmla="*/ 284 h 509"/>
                  <a:gd name="T68" fmla="*/ 950 w 1013"/>
                  <a:gd name="T69" fmla="*/ 195 h 509"/>
                  <a:gd name="T70" fmla="*/ 903 w 1013"/>
                  <a:gd name="T71" fmla="*/ 171 h 509"/>
                  <a:gd name="T72" fmla="*/ 912 w 1013"/>
                  <a:gd name="T73" fmla="*/ 122 h 509"/>
                  <a:gd name="T74" fmla="*/ 872 w 1013"/>
                  <a:gd name="T75" fmla="*/ 99 h 509"/>
                  <a:gd name="T76" fmla="*/ 836 w 1013"/>
                  <a:gd name="T77" fmla="*/ 116 h 509"/>
                  <a:gd name="T78" fmla="*/ 761 w 1013"/>
                  <a:gd name="T79" fmla="*/ 119 h 509"/>
                  <a:gd name="T80" fmla="*/ 681 w 1013"/>
                  <a:gd name="T81" fmla="*/ 47 h 509"/>
                  <a:gd name="T82" fmla="*/ 571 w 1013"/>
                  <a:gd name="T83" fmla="*/ 0 h 509"/>
                  <a:gd name="T84" fmla="*/ 499 w 1013"/>
                  <a:gd name="T85" fmla="*/ 0 h 509"/>
                  <a:gd name="T86" fmla="*/ 346 w 1013"/>
                  <a:gd name="T87" fmla="*/ 102 h 509"/>
                  <a:gd name="T88" fmla="*/ 339 w 1013"/>
                  <a:gd name="T89" fmla="*/ 139 h 509"/>
                  <a:gd name="T90" fmla="*/ 255 w 1013"/>
                  <a:gd name="T91" fmla="*/ 134 h 509"/>
                  <a:gd name="T92" fmla="*/ 136 w 1013"/>
                  <a:gd name="T93" fmla="*/ 122 h 509"/>
                  <a:gd name="T94" fmla="*/ 67 w 1013"/>
                  <a:gd name="T95" fmla="*/ 144 h 509"/>
                  <a:gd name="T96" fmla="*/ 20 w 1013"/>
                  <a:gd name="T97" fmla="*/ 195 h 509"/>
                  <a:gd name="T98" fmla="*/ 10 w 1013"/>
                  <a:gd name="T99" fmla="*/ 284 h 509"/>
                  <a:gd name="T100" fmla="*/ 70 w 1013"/>
                  <a:gd name="T101" fmla="*/ 346 h 509"/>
                  <a:gd name="T102" fmla="*/ 190 w 1013"/>
                  <a:gd name="T103" fmla="*/ 391 h 509"/>
                  <a:gd name="T104" fmla="*/ 289 w 1013"/>
                  <a:gd name="T105" fmla="*/ 415 h 509"/>
                  <a:gd name="T106" fmla="*/ 321 w 1013"/>
                  <a:gd name="T107" fmla="*/ 445 h 509"/>
                  <a:gd name="T108" fmla="*/ 340 w 1013"/>
                  <a:gd name="T109" fmla="*/ 508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13" h="509">
                    <a:moveTo>
                      <a:pt x="347" y="508"/>
                    </a:moveTo>
                    <a:cubicBezTo>
                      <a:pt x="351" y="508"/>
                      <a:pt x="356" y="504"/>
                      <a:pt x="359" y="498"/>
                    </a:cubicBezTo>
                    <a:lnTo>
                      <a:pt x="363" y="488"/>
                    </a:lnTo>
                    <a:lnTo>
                      <a:pt x="344" y="422"/>
                    </a:lnTo>
                    <a:lnTo>
                      <a:pt x="317" y="401"/>
                    </a:lnTo>
                    <a:cubicBezTo>
                      <a:pt x="302" y="390"/>
                      <a:pt x="280" y="377"/>
                      <a:pt x="269" y="374"/>
                    </a:cubicBezTo>
                    <a:cubicBezTo>
                      <a:pt x="257" y="370"/>
                      <a:pt x="229" y="364"/>
                      <a:pt x="205" y="360"/>
                    </a:cubicBezTo>
                    <a:lnTo>
                      <a:pt x="162" y="353"/>
                    </a:lnTo>
                    <a:lnTo>
                      <a:pt x="124" y="336"/>
                    </a:lnTo>
                    <a:lnTo>
                      <a:pt x="85" y="318"/>
                    </a:lnTo>
                    <a:lnTo>
                      <a:pt x="67" y="297"/>
                    </a:lnTo>
                    <a:lnTo>
                      <a:pt x="48" y="276"/>
                    </a:lnTo>
                    <a:lnTo>
                      <a:pt x="48" y="234"/>
                    </a:lnTo>
                    <a:lnTo>
                      <a:pt x="78" y="183"/>
                    </a:lnTo>
                    <a:lnTo>
                      <a:pt x="99" y="175"/>
                    </a:lnTo>
                    <a:cubicBezTo>
                      <a:pt x="110" y="171"/>
                      <a:pt x="127" y="167"/>
                      <a:pt x="137" y="167"/>
                    </a:cubicBezTo>
                    <a:cubicBezTo>
                      <a:pt x="147" y="167"/>
                      <a:pt x="185" y="173"/>
                      <a:pt x="221" y="181"/>
                    </a:cubicBezTo>
                    <a:cubicBezTo>
                      <a:pt x="257" y="189"/>
                      <a:pt x="296" y="199"/>
                      <a:pt x="308" y="205"/>
                    </a:cubicBezTo>
                    <a:lnTo>
                      <a:pt x="330" y="214"/>
                    </a:lnTo>
                    <a:lnTo>
                      <a:pt x="330" y="246"/>
                    </a:lnTo>
                    <a:lnTo>
                      <a:pt x="348" y="265"/>
                    </a:lnTo>
                    <a:cubicBezTo>
                      <a:pt x="358" y="276"/>
                      <a:pt x="374" y="296"/>
                      <a:pt x="383" y="310"/>
                    </a:cubicBezTo>
                    <a:lnTo>
                      <a:pt x="401" y="335"/>
                    </a:lnTo>
                    <a:lnTo>
                      <a:pt x="401" y="369"/>
                    </a:lnTo>
                    <a:lnTo>
                      <a:pt x="429" y="398"/>
                    </a:lnTo>
                    <a:lnTo>
                      <a:pt x="458" y="428"/>
                    </a:lnTo>
                    <a:lnTo>
                      <a:pt x="476" y="415"/>
                    </a:lnTo>
                    <a:lnTo>
                      <a:pt x="491" y="423"/>
                    </a:lnTo>
                    <a:lnTo>
                      <a:pt x="505" y="432"/>
                    </a:lnTo>
                    <a:lnTo>
                      <a:pt x="543" y="426"/>
                    </a:lnTo>
                    <a:lnTo>
                      <a:pt x="541" y="412"/>
                    </a:lnTo>
                    <a:lnTo>
                      <a:pt x="538" y="398"/>
                    </a:lnTo>
                    <a:lnTo>
                      <a:pt x="514" y="391"/>
                    </a:lnTo>
                    <a:cubicBezTo>
                      <a:pt x="500" y="388"/>
                      <a:pt x="483" y="380"/>
                      <a:pt x="476" y="375"/>
                    </a:cubicBezTo>
                    <a:cubicBezTo>
                      <a:pt x="469" y="370"/>
                      <a:pt x="463" y="364"/>
                      <a:pt x="463" y="360"/>
                    </a:cubicBezTo>
                    <a:lnTo>
                      <a:pt x="463" y="354"/>
                    </a:lnTo>
                    <a:lnTo>
                      <a:pt x="513" y="354"/>
                    </a:lnTo>
                    <a:lnTo>
                      <a:pt x="567" y="371"/>
                    </a:lnTo>
                    <a:lnTo>
                      <a:pt x="577" y="359"/>
                    </a:lnTo>
                    <a:lnTo>
                      <a:pt x="587" y="348"/>
                    </a:lnTo>
                    <a:lnTo>
                      <a:pt x="625" y="348"/>
                    </a:lnTo>
                    <a:lnTo>
                      <a:pt x="661" y="379"/>
                    </a:lnTo>
                    <a:cubicBezTo>
                      <a:pt x="681" y="397"/>
                      <a:pt x="706" y="424"/>
                      <a:pt x="718" y="439"/>
                    </a:cubicBezTo>
                    <a:lnTo>
                      <a:pt x="738" y="468"/>
                    </a:lnTo>
                    <a:lnTo>
                      <a:pt x="761" y="477"/>
                    </a:lnTo>
                    <a:lnTo>
                      <a:pt x="783" y="487"/>
                    </a:lnTo>
                    <a:lnTo>
                      <a:pt x="788" y="483"/>
                    </a:lnTo>
                    <a:cubicBezTo>
                      <a:pt x="791" y="481"/>
                      <a:pt x="793" y="472"/>
                      <a:pt x="793" y="464"/>
                    </a:cubicBezTo>
                    <a:lnTo>
                      <a:pt x="793" y="449"/>
                    </a:lnTo>
                    <a:lnTo>
                      <a:pt x="808" y="441"/>
                    </a:lnTo>
                    <a:lnTo>
                      <a:pt x="799" y="420"/>
                    </a:lnTo>
                    <a:lnTo>
                      <a:pt x="782" y="414"/>
                    </a:lnTo>
                    <a:lnTo>
                      <a:pt x="765" y="408"/>
                    </a:lnTo>
                    <a:lnTo>
                      <a:pt x="835" y="415"/>
                    </a:lnTo>
                    <a:lnTo>
                      <a:pt x="845" y="427"/>
                    </a:lnTo>
                    <a:lnTo>
                      <a:pt x="856" y="438"/>
                    </a:lnTo>
                    <a:lnTo>
                      <a:pt x="867" y="425"/>
                    </a:lnTo>
                    <a:cubicBezTo>
                      <a:pt x="874" y="418"/>
                      <a:pt x="879" y="408"/>
                      <a:pt x="879" y="402"/>
                    </a:cubicBezTo>
                    <a:lnTo>
                      <a:pt x="879" y="392"/>
                    </a:lnTo>
                    <a:lnTo>
                      <a:pt x="852" y="370"/>
                    </a:lnTo>
                    <a:lnTo>
                      <a:pt x="824" y="347"/>
                    </a:lnTo>
                    <a:lnTo>
                      <a:pt x="832" y="334"/>
                    </a:lnTo>
                    <a:lnTo>
                      <a:pt x="841" y="320"/>
                    </a:lnTo>
                    <a:lnTo>
                      <a:pt x="862" y="314"/>
                    </a:lnTo>
                    <a:lnTo>
                      <a:pt x="883" y="307"/>
                    </a:lnTo>
                    <a:lnTo>
                      <a:pt x="920" y="311"/>
                    </a:lnTo>
                    <a:lnTo>
                      <a:pt x="958" y="316"/>
                    </a:lnTo>
                    <a:lnTo>
                      <a:pt x="1012" y="284"/>
                    </a:lnTo>
                    <a:lnTo>
                      <a:pt x="1012" y="262"/>
                    </a:lnTo>
                    <a:lnTo>
                      <a:pt x="950" y="195"/>
                    </a:lnTo>
                    <a:lnTo>
                      <a:pt x="927" y="183"/>
                    </a:lnTo>
                    <a:lnTo>
                      <a:pt x="903" y="171"/>
                    </a:lnTo>
                    <a:lnTo>
                      <a:pt x="907" y="146"/>
                    </a:lnTo>
                    <a:lnTo>
                      <a:pt x="912" y="122"/>
                    </a:lnTo>
                    <a:lnTo>
                      <a:pt x="892" y="111"/>
                    </a:lnTo>
                    <a:lnTo>
                      <a:pt x="872" y="99"/>
                    </a:lnTo>
                    <a:lnTo>
                      <a:pt x="854" y="108"/>
                    </a:lnTo>
                    <a:lnTo>
                      <a:pt x="836" y="116"/>
                    </a:lnTo>
                    <a:lnTo>
                      <a:pt x="799" y="118"/>
                    </a:lnTo>
                    <a:lnTo>
                      <a:pt x="761" y="119"/>
                    </a:lnTo>
                    <a:lnTo>
                      <a:pt x="721" y="83"/>
                    </a:lnTo>
                    <a:lnTo>
                      <a:pt x="681" y="47"/>
                    </a:lnTo>
                    <a:lnTo>
                      <a:pt x="626" y="23"/>
                    </a:lnTo>
                    <a:lnTo>
                      <a:pt x="571" y="0"/>
                    </a:lnTo>
                    <a:lnTo>
                      <a:pt x="535" y="0"/>
                    </a:lnTo>
                    <a:lnTo>
                      <a:pt x="499" y="0"/>
                    </a:lnTo>
                    <a:lnTo>
                      <a:pt x="420" y="31"/>
                    </a:lnTo>
                    <a:lnTo>
                      <a:pt x="346" y="102"/>
                    </a:lnTo>
                    <a:lnTo>
                      <a:pt x="346" y="116"/>
                    </a:lnTo>
                    <a:cubicBezTo>
                      <a:pt x="346" y="124"/>
                      <a:pt x="343" y="134"/>
                      <a:pt x="339" y="139"/>
                    </a:cubicBezTo>
                    <a:lnTo>
                      <a:pt x="332" y="149"/>
                    </a:lnTo>
                    <a:lnTo>
                      <a:pt x="255" y="134"/>
                    </a:lnTo>
                    <a:lnTo>
                      <a:pt x="179" y="119"/>
                    </a:lnTo>
                    <a:lnTo>
                      <a:pt x="136" y="122"/>
                    </a:lnTo>
                    <a:lnTo>
                      <a:pt x="94" y="126"/>
                    </a:lnTo>
                    <a:lnTo>
                      <a:pt x="67" y="144"/>
                    </a:lnTo>
                    <a:lnTo>
                      <a:pt x="40" y="161"/>
                    </a:lnTo>
                    <a:lnTo>
                      <a:pt x="20" y="195"/>
                    </a:lnTo>
                    <a:lnTo>
                      <a:pt x="0" y="229"/>
                    </a:lnTo>
                    <a:lnTo>
                      <a:pt x="10" y="284"/>
                    </a:lnTo>
                    <a:lnTo>
                      <a:pt x="29" y="308"/>
                    </a:lnTo>
                    <a:cubicBezTo>
                      <a:pt x="40" y="321"/>
                      <a:pt x="58" y="338"/>
                      <a:pt x="70" y="346"/>
                    </a:cubicBezTo>
                    <a:cubicBezTo>
                      <a:pt x="82" y="353"/>
                      <a:pt x="107" y="365"/>
                      <a:pt x="128" y="373"/>
                    </a:cubicBezTo>
                    <a:cubicBezTo>
                      <a:pt x="148" y="380"/>
                      <a:pt x="176" y="388"/>
                      <a:pt x="190" y="391"/>
                    </a:cubicBezTo>
                    <a:cubicBezTo>
                      <a:pt x="205" y="393"/>
                      <a:pt x="233" y="400"/>
                      <a:pt x="253" y="405"/>
                    </a:cubicBezTo>
                    <a:lnTo>
                      <a:pt x="289" y="415"/>
                    </a:lnTo>
                    <a:lnTo>
                      <a:pt x="305" y="430"/>
                    </a:lnTo>
                    <a:lnTo>
                      <a:pt x="321" y="445"/>
                    </a:lnTo>
                    <a:lnTo>
                      <a:pt x="330" y="476"/>
                    </a:lnTo>
                    <a:lnTo>
                      <a:pt x="340" y="508"/>
                    </a:lnTo>
                    <a:lnTo>
                      <a:pt x="347" y="508"/>
                    </a:lnTo>
                  </a:path>
                </a:pathLst>
              </a:custGeom>
              <a:solidFill>
                <a:srgbClr val="CFCFC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0" name="Freeform 30"/>
              <p:cNvSpPr>
                <a:spLocks noChangeArrowheads="1"/>
              </p:cNvSpPr>
              <p:nvPr/>
            </p:nvSpPr>
            <p:spPr bwMode="auto">
              <a:xfrm>
                <a:off x="182" y="1063"/>
                <a:ext cx="381" cy="193"/>
              </a:xfrm>
              <a:custGeom>
                <a:avLst/>
                <a:gdLst>
                  <a:gd name="T0" fmla="*/ 348 w 1004"/>
                  <a:gd name="T1" fmla="*/ 494 h 505"/>
                  <a:gd name="T2" fmla="*/ 340 w 1004"/>
                  <a:gd name="T3" fmla="*/ 447 h 505"/>
                  <a:gd name="T4" fmla="*/ 296 w 1004"/>
                  <a:gd name="T5" fmla="*/ 391 h 505"/>
                  <a:gd name="T6" fmla="*/ 220 w 1004"/>
                  <a:gd name="T7" fmla="*/ 363 h 505"/>
                  <a:gd name="T8" fmla="*/ 112 w 1004"/>
                  <a:gd name="T9" fmla="*/ 337 h 505"/>
                  <a:gd name="T10" fmla="*/ 48 w 1004"/>
                  <a:gd name="T11" fmla="*/ 290 h 505"/>
                  <a:gd name="T12" fmla="*/ 31 w 1004"/>
                  <a:gd name="T13" fmla="*/ 245 h 505"/>
                  <a:gd name="T14" fmla="*/ 57 w 1004"/>
                  <a:gd name="T15" fmla="*/ 190 h 505"/>
                  <a:gd name="T16" fmla="*/ 96 w 1004"/>
                  <a:gd name="T17" fmla="*/ 163 h 505"/>
                  <a:gd name="T18" fmla="*/ 221 w 1004"/>
                  <a:gd name="T19" fmla="*/ 177 h 505"/>
                  <a:gd name="T20" fmla="*/ 329 w 1004"/>
                  <a:gd name="T21" fmla="*/ 210 h 505"/>
                  <a:gd name="T22" fmla="*/ 346 w 1004"/>
                  <a:gd name="T23" fmla="*/ 268 h 505"/>
                  <a:gd name="T24" fmla="*/ 395 w 1004"/>
                  <a:gd name="T25" fmla="*/ 334 h 505"/>
                  <a:gd name="T26" fmla="*/ 391 w 1004"/>
                  <a:gd name="T27" fmla="*/ 356 h 505"/>
                  <a:gd name="T28" fmla="*/ 442 w 1004"/>
                  <a:gd name="T29" fmla="*/ 418 h 505"/>
                  <a:gd name="T30" fmla="*/ 473 w 1004"/>
                  <a:gd name="T31" fmla="*/ 411 h 505"/>
                  <a:gd name="T32" fmla="*/ 493 w 1004"/>
                  <a:gd name="T33" fmla="*/ 425 h 505"/>
                  <a:gd name="T34" fmla="*/ 529 w 1004"/>
                  <a:gd name="T35" fmla="*/ 401 h 505"/>
                  <a:gd name="T36" fmla="*/ 470 w 1004"/>
                  <a:gd name="T37" fmla="*/ 377 h 505"/>
                  <a:gd name="T38" fmla="*/ 456 w 1004"/>
                  <a:gd name="T39" fmla="*/ 361 h 505"/>
                  <a:gd name="T40" fmla="*/ 467 w 1004"/>
                  <a:gd name="T41" fmla="*/ 346 h 505"/>
                  <a:gd name="T42" fmla="*/ 519 w 1004"/>
                  <a:gd name="T43" fmla="*/ 354 h 505"/>
                  <a:gd name="T44" fmla="*/ 568 w 1004"/>
                  <a:gd name="T45" fmla="*/ 355 h 505"/>
                  <a:gd name="T46" fmla="*/ 621 w 1004"/>
                  <a:gd name="T47" fmla="*/ 344 h 505"/>
                  <a:gd name="T48" fmla="*/ 710 w 1004"/>
                  <a:gd name="T49" fmla="*/ 435 h 505"/>
                  <a:gd name="T50" fmla="*/ 748 w 1004"/>
                  <a:gd name="T51" fmla="*/ 468 h 505"/>
                  <a:gd name="T52" fmla="*/ 786 w 1004"/>
                  <a:gd name="T53" fmla="*/ 477 h 505"/>
                  <a:gd name="T54" fmla="*/ 778 w 1004"/>
                  <a:gd name="T55" fmla="*/ 444 h 505"/>
                  <a:gd name="T56" fmla="*/ 796 w 1004"/>
                  <a:gd name="T57" fmla="*/ 439 h 505"/>
                  <a:gd name="T58" fmla="*/ 778 w 1004"/>
                  <a:gd name="T59" fmla="*/ 414 h 505"/>
                  <a:gd name="T60" fmla="*/ 733 w 1004"/>
                  <a:gd name="T61" fmla="*/ 406 h 505"/>
                  <a:gd name="T62" fmla="*/ 787 w 1004"/>
                  <a:gd name="T63" fmla="*/ 403 h 505"/>
                  <a:gd name="T64" fmla="*/ 850 w 1004"/>
                  <a:gd name="T65" fmla="*/ 424 h 505"/>
                  <a:gd name="T66" fmla="*/ 870 w 1004"/>
                  <a:gd name="T67" fmla="*/ 393 h 505"/>
                  <a:gd name="T68" fmla="*/ 854 w 1004"/>
                  <a:gd name="T69" fmla="*/ 377 h 505"/>
                  <a:gd name="T70" fmla="*/ 812 w 1004"/>
                  <a:gd name="T71" fmla="*/ 335 h 505"/>
                  <a:gd name="T72" fmla="*/ 855 w 1004"/>
                  <a:gd name="T73" fmla="*/ 304 h 505"/>
                  <a:gd name="T74" fmla="*/ 983 w 1004"/>
                  <a:gd name="T75" fmla="*/ 290 h 505"/>
                  <a:gd name="T76" fmla="*/ 976 w 1004"/>
                  <a:gd name="T77" fmla="*/ 231 h 505"/>
                  <a:gd name="T78" fmla="*/ 917 w 1004"/>
                  <a:gd name="T79" fmla="*/ 181 h 505"/>
                  <a:gd name="T80" fmla="*/ 895 w 1004"/>
                  <a:gd name="T81" fmla="*/ 147 h 505"/>
                  <a:gd name="T82" fmla="*/ 894 w 1004"/>
                  <a:gd name="T83" fmla="*/ 117 h 505"/>
                  <a:gd name="T84" fmla="*/ 847 w 1004"/>
                  <a:gd name="T85" fmla="*/ 103 h 505"/>
                  <a:gd name="T86" fmla="*/ 825 w 1004"/>
                  <a:gd name="T87" fmla="*/ 131 h 505"/>
                  <a:gd name="T88" fmla="*/ 813 w 1004"/>
                  <a:gd name="T89" fmla="*/ 115 h 505"/>
                  <a:gd name="T90" fmla="*/ 757 w 1004"/>
                  <a:gd name="T91" fmla="*/ 123 h 505"/>
                  <a:gd name="T92" fmla="*/ 568 w 1004"/>
                  <a:gd name="T93" fmla="*/ 0 h 505"/>
                  <a:gd name="T94" fmla="*/ 481 w 1004"/>
                  <a:gd name="T95" fmla="*/ 1 h 505"/>
                  <a:gd name="T96" fmla="*/ 398 w 1004"/>
                  <a:gd name="T97" fmla="*/ 39 h 505"/>
                  <a:gd name="T98" fmla="*/ 345 w 1004"/>
                  <a:gd name="T99" fmla="*/ 92 h 505"/>
                  <a:gd name="T100" fmla="*/ 332 w 1004"/>
                  <a:gd name="T101" fmla="*/ 144 h 505"/>
                  <a:gd name="T102" fmla="*/ 284 w 1004"/>
                  <a:gd name="T103" fmla="*/ 139 h 505"/>
                  <a:gd name="T104" fmla="*/ 139 w 1004"/>
                  <a:gd name="T105" fmla="*/ 115 h 505"/>
                  <a:gd name="T106" fmla="*/ 74 w 1004"/>
                  <a:gd name="T107" fmla="*/ 131 h 505"/>
                  <a:gd name="T108" fmla="*/ 11 w 1004"/>
                  <a:gd name="T109" fmla="*/ 191 h 505"/>
                  <a:gd name="T110" fmla="*/ 0 w 1004"/>
                  <a:gd name="T111" fmla="*/ 264 h 505"/>
                  <a:gd name="T112" fmla="*/ 21 w 1004"/>
                  <a:gd name="T113" fmla="*/ 307 h 505"/>
                  <a:gd name="T114" fmla="*/ 109 w 1004"/>
                  <a:gd name="T115" fmla="*/ 363 h 505"/>
                  <a:gd name="T116" fmla="*/ 192 w 1004"/>
                  <a:gd name="T117" fmla="*/ 387 h 505"/>
                  <a:gd name="T118" fmla="*/ 300 w 1004"/>
                  <a:gd name="T119" fmla="*/ 419 h 505"/>
                  <a:gd name="T120" fmla="*/ 329 w 1004"/>
                  <a:gd name="T121" fmla="*/ 489 h 505"/>
                  <a:gd name="T122" fmla="*/ 336 w 1004"/>
                  <a:gd name="T123" fmla="*/ 50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04" h="505">
                    <a:moveTo>
                      <a:pt x="336" y="504"/>
                    </a:moveTo>
                    <a:cubicBezTo>
                      <a:pt x="340" y="504"/>
                      <a:pt x="345" y="499"/>
                      <a:pt x="348" y="494"/>
                    </a:cubicBezTo>
                    <a:lnTo>
                      <a:pt x="353" y="483"/>
                    </a:lnTo>
                    <a:lnTo>
                      <a:pt x="340" y="447"/>
                    </a:lnTo>
                    <a:lnTo>
                      <a:pt x="328" y="411"/>
                    </a:lnTo>
                    <a:lnTo>
                      <a:pt x="296" y="391"/>
                    </a:lnTo>
                    <a:lnTo>
                      <a:pt x="264" y="371"/>
                    </a:lnTo>
                    <a:lnTo>
                      <a:pt x="220" y="363"/>
                    </a:lnTo>
                    <a:cubicBezTo>
                      <a:pt x="196" y="359"/>
                      <a:pt x="162" y="352"/>
                      <a:pt x="144" y="346"/>
                    </a:cubicBezTo>
                    <a:lnTo>
                      <a:pt x="112" y="337"/>
                    </a:lnTo>
                    <a:lnTo>
                      <a:pt x="80" y="313"/>
                    </a:lnTo>
                    <a:lnTo>
                      <a:pt x="48" y="290"/>
                    </a:lnTo>
                    <a:lnTo>
                      <a:pt x="39" y="268"/>
                    </a:lnTo>
                    <a:lnTo>
                      <a:pt x="31" y="245"/>
                    </a:lnTo>
                    <a:lnTo>
                      <a:pt x="43" y="218"/>
                    </a:lnTo>
                    <a:lnTo>
                      <a:pt x="57" y="190"/>
                    </a:lnTo>
                    <a:lnTo>
                      <a:pt x="76" y="176"/>
                    </a:lnTo>
                    <a:lnTo>
                      <a:pt x="96" y="163"/>
                    </a:lnTo>
                    <a:lnTo>
                      <a:pt x="158" y="163"/>
                    </a:lnTo>
                    <a:lnTo>
                      <a:pt x="221" y="177"/>
                    </a:lnTo>
                    <a:cubicBezTo>
                      <a:pt x="256" y="184"/>
                      <a:pt x="295" y="195"/>
                      <a:pt x="307" y="201"/>
                    </a:cubicBezTo>
                    <a:lnTo>
                      <a:pt x="329" y="210"/>
                    </a:lnTo>
                    <a:lnTo>
                      <a:pt x="329" y="255"/>
                    </a:lnTo>
                    <a:lnTo>
                      <a:pt x="346" y="268"/>
                    </a:lnTo>
                    <a:cubicBezTo>
                      <a:pt x="354" y="275"/>
                      <a:pt x="369" y="292"/>
                      <a:pt x="378" y="307"/>
                    </a:cubicBezTo>
                    <a:lnTo>
                      <a:pt x="395" y="334"/>
                    </a:lnTo>
                    <a:lnTo>
                      <a:pt x="393" y="345"/>
                    </a:lnTo>
                    <a:lnTo>
                      <a:pt x="391" y="356"/>
                    </a:lnTo>
                    <a:lnTo>
                      <a:pt x="417" y="387"/>
                    </a:lnTo>
                    <a:lnTo>
                      <a:pt x="442" y="418"/>
                    </a:lnTo>
                    <a:lnTo>
                      <a:pt x="458" y="415"/>
                    </a:lnTo>
                    <a:lnTo>
                      <a:pt x="473" y="411"/>
                    </a:lnTo>
                    <a:lnTo>
                      <a:pt x="483" y="418"/>
                    </a:lnTo>
                    <a:lnTo>
                      <a:pt x="493" y="425"/>
                    </a:lnTo>
                    <a:lnTo>
                      <a:pt x="529" y="421"/>
                    </a:lnTo>
                    <a:lnTo>
                      <a:pt x="529" y="401"/>
                    </a:lnTo>
                    <a:lnTo>
                      <a:pt x="505" y="391"/>
                    </a:lnTo>
                    <a:cubicBezTo>
                      <a:pt x="492" y="386"/>
                      <a:pt x="477" y="379"/>
                      <a:pt x="470" y="377"/>
                    </a:cubicBezTo>
                    <a:lnTo>
                      <a:pt x="458" y="372"/>
                    </a:lnTo>
                    <a:lnTo>
                      <a:pt x="456" y="361"/>
                    </a:lnTo>
                    <a:lnTo>
                      <a:pt x="453" y="350"/>
                    </a:lnTo>
                    <a:lnTo>
                      <a:pt x="467" y="346"/>
                    </a:lnTo>
                    <a:lnTo>
                      <a:pt x="480" y="342"/>
                    </a:lnTo>
                    <a:lnTo>
                      <a:pt x="519" y="354"/>
                    </a:lnTo>
                    <a:lnTo>
                      <a:pt x="559" y="366"/>
                    </a:lnTo>
                    <a:lnTo>
                      <a:pt x="568" y="355"/>
                    </a:lnTo>
                    <a:lnTo>
                      <a:pt x="578" y="344"/>
                    </a:lnTo>
                    <a:lnTo>
                      <a:pt x="621" y="344"/>
                    </a:lnTo>
                    <a:lnTo>
                      <a:pt x="657" y="378"/>
                    </a:lnTo>
                    <a:cubicBezTo>
                      <a:pt x="677" y="397"/>
                      <a:pt x="701" y="423"/>
                      <a:pt x="710" y="435"/>
                    </a:cubicBezTo>
                    <a:lnTo>
                      <a:pt x="727" y="459"/>
                    </a:lnTo>
                    <a:lnTo>
                      <a:pt x="748" y="468"/>
                    </a:lnTo>
                    <a:cubicBezTo>
                      <a:pt x="760" y="473"/>
                      <a:pt x="773" y="477"/>
                      <a:pt x="778" y="477"/>
                    </a:cubicBezTo>
                    <a:lnTo>
                      <a:pt x="786" y="477"/>
                    </a:lnTo>
                    <a:lnTo>
                      <a:pt x="782" y="461"/>
                    </a:lnTo>
                    <a:lnTo>
                      <a:pt x="778" y="444"/>
                    </a:lnTo>
                    <a:lnTo>
                      <a:pt x="787" y="442"/>
                    </a:lnTo>
                    <a:lnTo>
                      <a:pt x="796" y="439"/>
                    </a:lnTo>
                    <a:lnTo>
                      <a:pt x="787" y="426"/>
                    </a:lnTo>
                    <a:lnTo>
                      <a:pt x="778" y="414"/>
                    </a:lnTo>
                    <a:lnTo>
                      <a:pt x="755" y="410"/>
                    </a:lnTo>
                    <a:lnTo>
                      <a:pt x="733" y="406"/>
                    </a:lnTo>
                    <a:lnTo>
                      <a:pt x="752" y="404"/>
                    </a:lnTo>
                    <a:cubicBezTo>
                      <a:pt x="763" y="403"/>
                      <a:pt x="779" y="402"/>
                      <a:pt x="787" y="403"/>
                    </a:cubicBezTo>
                    <a:cubicBezTo>
                      <a:pt x="796" y="404"/>
                      <a:pt x="813" y="409"/>
                      <a:pt x="826" y="414"/>
                    </a:cubicBezTo>
                    <a:lnTo>
                      <a:pt x="850" y="424"/>
                    </a:lnTo>
                    <a:lnTo>
                      <a:pt x="860" y="413"/>
                    </a:lnTo>
                    <a:cubicBezTo>
                      <a:pt x="866" y="406"/>
                      <a:pt x="870" y="397"/>
                      <a:pt x="870" y="393"/>
                    </a:cubicBezTo>
                    <a:lnTo>
                      <a:pt x="870" y="384"/>
                    </a:lnTo>
                    <a:lnTo>
                      <a:pt x="854" y="377"/>
                    </a:lnTo>
                    <a:cubicBezTo>
                      <a:pt x="846" y="373"/>
                      <a:pt x="833" y="362"/>
                      <a:pt x="825" y="353"/>
                    </a:cubicBezTo>
                    <a:lnTo>
                      <a:pt x="812" y="335"/>
                    </a:lnTo>
                    <a:lnTo>
                      <a:pt x="834" y="320"/>
                    </a:lnTo>
                    <a:lnTo>
                      <a:pt x="855" y="304"/>
                    </a:lnTo>
                    <a:lnTo>
                      <a:pt x="962" y="304"/>
                    </a:lnTo>
                    <a:lnTo>
                      <a:pt x="983" y="290"/>
                    </a:lnTo>
                    <a:cubicBezTo>
                      <a:pt x="994" y="282"/>
                      <a:pt x="1003" y="273"/>
                      <a:pt x="1003" y="270"/>
                    </a:cubicBezTo>
                    <a:cubicBezTo>
                      <a:pt x="1003" y="266"/>
                      <a:pt x="991" y="249"/>
                      <a:pt x="976" y="231"/>
                    </a:cubicBezTo>
                    <a:lnTo>
                      <a:pt x="948" y="198"/>
                    </a:lnTo>
                    <a:lnTo>
                      <a:pt x="917" y="181"/>
                    </a:lnTo>
                    <a:lnTo>
                      <a:pt x="886" y="163"/>
                    </a:lnTo>
                    <a:lnTo>
                      <a:pt x="895" y="147"/>
                    </a:lnTo>
                    <a:lnTo>
                      <a:pt x="903" y="131"/>
                    </a:lnTo>
                    <a:lnTo>
                      <a:pt x="894" y="117"/>
                    </a:lnTo>
                    <a:lnTo>
                      <a:pt x="885" y="103"/>
                    </a:lnTo>
                    <a:lnTo>
                      <a:pt x="847" y="103"/>
                    </a:lnTo>
                    <a:lnTo>
                      <a:pt x="836" y="117"/>
                    </a:lnTo>
                    <a:lnTo>
                      <a:pt x="825" y="131"/>
                    </a:lnTo>
                    <a:lnTo>
                      <a:pt x="819" y="123"/>
                    </a:lnTo>
                    <a:lnTo>
                      <a:pt x="813" y="115"/>
                    </a:lnTo>
                    <a:lnTo>
                      <a:pt x="785" y="119"/>
                    </a:lnTo>
                    <a:lnTo>
                      <a:pt x="757" y="123"/>
                    </a:lnTo>
                    <a:lnTo>
                      <a:pt x="647" y="32"/>
                    </a:lnTo>
                    <a:lnTo>
                      <a:pt x="568" y="0"/>
                    </a:lnTo>
                    <a:lnTo>
                      <a:pt x="525" y="0"/>
                    </a:lnTo>
                    <a:lnTo>
                      <a:pt x="481" y="1"/>
                    </a:lnTo>
                    <a:lnTo>
                      <a:pt x="439" y="20"/>
                    </a:lnTo>
                    <a:lnTo>
                      <a:pt x="398" y="39"/>
                    </a:lnTo>
                    <a:lnTo>
                      <a:pt x="371" y="65"/>
                    </a:lnTo>
                    <a:lnTo>
                      <a:pt x="345" y="92"/>
                    </a:lnTo>
                    <a:lnTo>
                      <a:pt x="340" y="116"/>
                    </a:lnTo>
                    <a:cubicBezTo>
                      <a:pt x="337" y="129"/>
                      <a:pt x="333" y="142"/>
                      <a:pt x="332" y="144"/>
                    </a:cubicBezTo>
                    <a:lnTo>
                      <a:pt x="329" y="148"/>
                    </a:lnTo>
                    <a:lnTo>
                      <a:pt x="284" y="139"/>
                    </a:lnTo>
                    <a:cubicBezTo>
                      <a:pt x="259" y="134"/>
                      <a:pt x="216" y="127"/>
                      <a:pt x="189" y="122"/>
                    </a:cubicBezTo>
                    <a:lnTo>
                      <a:pt x="139" y="115"/>
                    </a:lnTo>
                    <a:lnTo>
                      <a:pt x="107" y="123"/>
                    </a:lnTo>
                    <a:lnTo>
                      <a:pt x="74" y="131"/>
                    </a:lnTo>
                    <a:lnTo>
                      <a:pt x="48" y="152"/>
                    </a:lnTo>
                    <a:cubicBezTo>
                      <a:pt x="34" y="164"/>
                      <a:pt x="17" y="181"/>
                      <a:pt x="11" y="191"/>
                    </a:cubicBezTo>
                    <a:lnTo>
                      <a:pt x="0" y="209"/>
                    </a:lnTo>
                    <a:lnTo>
                      <a:pt x="0" y="264"/>
                    </a:lnTo>
                    <a:lnTo>
                      <a:pt x="10" y="286"/>
                    </a:lnTo>
                    <a:lnTo>
                      <a:pt x="21" y="307"/>
                    </a:lnTo>
                    <a:lnTo>
                      <a:pt x="50" y="329"/>
                    </a:lnTo>
                    <a:cubicBezTo>
                      <a:pt x="66" y="341"/>
                      <a:pt x="92" y="356"/>
                      <a:pt x="109" y="363"/>
                    </a:cubicBezTo>
                    <a:lnTo>
                      <a:pt x="138" y="376"/>
                    </a:lnTo>
                    <a:lnTo>
                      <a:pt x="192" y="387"/>
                    </a:lnTo>
                    <a:cubicBezTo>
                      <a:pt x="221" y="393"/>
                      <a:pt x="257" y="402"/>
                      <a:pt x="272" y="408"/>
                    </a:cubicBezTo>
                    <a:lnTo>
                      <a:pt x="300" y="419"/>
                    </a:lnTo>
                    <a:lnTo>
                      <a:pt x="314" y="447"/>
                    </a:lnTo>
                    <a:cubicBezTo>
                      <a:pt x="322" y="462"/>
                      <a:pt x="329" y="481"/>
                      <a:pt x="329" y="489"/>
                    </a:cubicBezTo>
                    <a:lnTo>
                      <a:pt x="329" y="504"/>
                    </a:lnTo>
                    <a:lnTo>
                      <a:pt x="336" y="504"/>
                    </a:lnTo>
                  </a:path>
                </a:pathLst>
              </a:custGeom>
              <a:solidFill>
                <a:srgbClr val="ADADA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1" name="Freeform 31"/>
              <p:cNvSpPr>
                <a:spLocks noChangeArrowheads="1"/>
              </p:cNvSpPr>
              <p:nvPr/>
            </p:nvSpPr>
            <p:spPr bwMode="auto">
              <a:xfrm>
                <a:off x="182" y="1065"/>
                <a:ext cx="383" cy="187"/>
              </a:xfrm>
              <a:custGeom>
                <a:avLst/>
                <a:gdLst>
                  <a:gd name="T0" fmla="*/ 350 w 1010"/>
                  <a:gd name="T1" fmla="*/ 488 h 495"/>
                  <a:gd name="T2" fmla="*/ 331 w 1010"/>
                  <a:gd name="T3" fmla="*/ 416 h 495"/>
                  <a:gd name="T4" fmla="*/ 277 w 1010"/>
                  <a:gd name="T5" fmla="*/ 375 h 495"/>
                  <a:gd name="T6" fmla="*/ 179 w 1010"/>
                  <a:gd name="T7" fmla="*/ 354 h 495"/>
                  <a:gd name="T8" fmla="*/ 76 w 1010"/>
                  <a:gd name="T9" fmla="*/ 313 h 495"/>
                  <a:gd name="T10" fmla="*/ 42 w 1010"/>
                  <a:gd name="T11" fmla="*/ 277 h 495"/>
                  <a:gd name="T12" fmla="*/ 32 w 1010"/>
                  <a:gd name="T13" fmla="*/ 237 h 495"/>
                  <a:gd name="T14" fmla="*/ 55 w 1010"/>
                  <a:gd name="T15" fmla="*/ 190 h 495"/>
                  <a:gd name="T16" fmla="*/ 88 w 1010"/>
                  <a:gd name="T17" fmla="*/ 165 h 495"/>
                  <a:gd name="T18" fmla="*/ 147 w 1010"/>
                  <a:gd name="T19" fmla="*/ 157 h 495"/>
                  <a:gd name="T20" fmla="*/ 306 w 1010"/>
                  <a:gd name="T21" fmla="*/ 194 h 495"/>
                  <a:gd name="T22" fmla="*/ 331 w 1010"/>
                  <a:gd name="T23" fmla="*/ 246 h 495"/>
                  <a:gd name="T24" fmla="*/ 382 w 1010"/>
                  <a:gd name="T25" fmla="*/ 303 h 495"/>
                  <a:gd name="T26" fmla="*/ 393 w 1010"/>
                  <a:gd name="T27" fmla="*/ 353 h 495"/>
                  <a:gd name="T28" fmla="*/ 445 w 1010"/>
                  <a:gd name="T29" fmla="*/ 413 h 495"/>
                  <a:gd name="T30" fmla="*/ 486 w 1010"/>
                  <a:gd name="T31" fmla="*/ 406 h 495"/>
                  <a:gd name="T32" fmla="*/ 496 w 1010"/>
                  <a:gd name="T33" fmla="*/ 420 h 495"/>
                  <a:gd name="T34" fmla="*/ 527 w 1010"/>
                  <a:gd name="T35" fmla="*/ 413 h 495"/>
                  <a:gd name="T36" fmla="*/ 497 w 1010"/>
                  <a:gd name="T37" fmla="*/ 385 h 495"/>
                  <a:gd name="T38" fmla="*/ 447 w 1010"/>
                  <a:gd name="T39" fmla="*/ 355 h 495"/>
                  <a:gd name="T40" fmla="*/ 457 w 1010"/>
                  <a:gd name="T41" fmla="*/ 341 h 495"/>
                  <a:gd name="T42" fmla="*/ 530 w 1010"/>
                  <a:gd name="T43" fmla="*/ 351 h 495"/>
                  <a:gd name="T44" fmla="*/ 570 w 1010"/>
                  <a:gd name="T45" fmla="*/ 342 h 495"/>
                  <a:gd name="T46" fmla="*/ 612 w 1010"/>
                  <a:gd name="T47" fmla="*/ 333 h 495"/>
                  <a:gd name="T48" fmla="*/ 691 w 1010"/>
                  <a:gd name="T49" fmla="*/ 398 h 495"/>
                  <a:gd name="T50" fmla="*/ 772 w 1010"/>
                  <a:gd name="T51" fmla="*/ 474 h 495"/>
                  <a:gd name="T52" fmla="*/ 787 w 1010"/>
                  <a:gd name="T53" fmla="*/ 466 h 495"/>
                  <a:gd name="T54" fmla="*/ 777 w 1010"/>
                  <a:gd name="T55" fmla="*/ 445 h 495"/>
                  <a:gd name="T56" fmla="*/ 796 w 1010"/>
                  <a:gd name="T57" fmla="*/ 436 h 495"/>
                  <a:gd name="T58" fmla="*/ 787 w 1010"/>
                  <a:gd name="T59" fmla="*/ 415 h 495"/>
                  <a:gd name="T60" fmla="*/ 735 w 1010"/>
                  <a:gd name="T61" fmla="*/ 403 h 495"/>
                  <a:gd name="T62" fmla="*/ 785 w 1010"/>
                  <a:gd name="T63" fmla="*/ 393 h 495"/>
                  <a:gd name="T64" fmla="*/ 852 w 1010"/>
                  <a:gd name="T65" fmla="*/ 421 h 495"/>
                  <a:gd name="T66" fmla="*/ 872 w 1010"/>
                  <a:gd name="T67" fmla="*/ 393 h 495"/>
                  <a:gd name="T68" fmla="*/ 817 w 1010"/>
                  <a:gd name="T69" fmla="*/ 345 h 495"/>
                  <a:gd name="T70" fmla="*/ 849 w 1010"/>
                  <a:gd name="T71" fmla="*/ 301 h 495"/>
                  <a:gd name="T72" fmla="*/ 1009 w 1010"/>
                  <a:gd name="T73" fmla="*/ 269 h 495"/>
                  <a:gd name="T74" fmla="*/ 948 w 1010"/>
                  <a:gd name="T75" fmla="*/ 194 h 495"/>
                  <a:gd name="T76" fmla="*/ 890 w 1010"/>
                  <a:gd name="T77" fmla="*/ 165 h 495"/>
                  <a:gd name="T78" fmla="*/ 876 w 1010"/>
                  <a:gd name="T79" fmla="*/ 103 h 495"/>
                  <a:gd name="T80" fmla="*/ 826 w 1010"/>
                  <a:gd name="T81" fmla="*/ 127 h 495"/>
                  <a:gd name="T82" fmla="*/ 815 w 1010"/>
                  <a:gd name="T83" fmla="*/ 112 h 495"/>
                  <a:gd name="T84" fmla="*/ 708 w 1010"/>
                  <a:gd name="T85" fmla="*/ 77 h 495"/>
                  <a:gd name="T86" fmla="*/ 616 w 1010"/>
                  <a:gd name="T87" fmla="*/ 17 h 495"/>
                  <a:gd name="T88" fmla="*/ 485 w 1010"/>
                  <a:gd name="T89" fmla="*/ 0 h 495"/>
                  <a:gd name="T90" fmla="*/ 418 w 1010"/>
                  <a:gd name="T91" fmla="*/ 27 h 495"/>
                  <a:gd name="T92" fmla="*/ 345 w 1010"/>
                  <a:gd name="T93" fmla="*/ 109 h 495"/>
                  <a:gd name="T94" fmla="*/ 327 w 1010"/>
                  <a:gd name="T95" fmla="*/ 146 h 495"/>
                  <a:gd name="T96" fmla="*/ 176 w 1010"/>
                  <a:gd name="T97" fmla="*/ 118 h 495"/>
                  <a:gd name="T98" fmla="*/ 81 w 1010"/>
                  <a:gd name="T99" fmla="*/ 127 h 495"/>
                  <a:gd name="T100" fmla="*/ 16 w 1010"/>
                  <a:gd name="T101" fmla="*/ 189 h 495"/>
                  <a:gd name="T102" fmla="*/ 5 w 1010"/>
                  <a:gd name="T103" fmla="*/ 249 h 495"/>
                  <a:gd name="T104" fmla="*/ 26 w 1010"/>
                  <a:gd name="T105" fmla="*/ 301 h 495"/>
                  <a:gd name="T106" fmla="*/ 102 w 1010"/>
                  <a:gd name="T107" fmla="*/ 358 h 495"/>
                  <a:gd name="T108" fmla="*/ 232 w 1010"/>
                  <a:gd name="T109" fmla="*/ 391 h 495"/>
                  <a:gd name="T110" fmla="*/ 323 w 1010"/>
                  <a:gd name="T111" fmla="*/ 439 h 495"/>
                  <a:gd name="T112" fmla="*/ 333 w 1010"/>
                  <a:gd name="T113" fmla="*/ 49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10" h="495">
                    <a:moveTo>
                      <a:pt x="339" y="494"/>
                    </a:moveTo>
                    <a:cubicBezTo>
                      <a:pt x="343" y="494"/>
                      <a:pt x="348" y="492"/>
                      <a:pt x="350" y="488"/>
                    </a:cubicBezTo>
                    <a:lnTo>
                      <a:pt x="354" y="483"/>
                    </a:lnTo>
                    <a:lnTo>
                      <a:pt x="331" y="416"/>
                    </a:lnTo>
                    <a:lnTo>
                      <a:pt x="304" y="395"/>
                    </a:lnTo>
                    <a:lnTo>
                      <a:pt x="277" y="375"/>
                    </a:lnTo>
                    <a:lnTo>
                      <a:pt x="236" y="364"/>
                    </a:lnTo>
                    <a:cubicBezTo>
                      <a:pt x="213" y="359"/>
                      <a:pt x="188" y="354"/>
                      <a:pt x="179" y="354"/>
                    </a:cubicBezTo>
                    <a:lnTo>
                      <a:pt x="164" y="354"/>
                    </a:lnTo>
                    <a:lnTo>
                      <a:pt x="76" y="313"/>
                    </a:lnTo>
                    <a:lnTo>
                      <a:pt x="59" y="295"/>
                    </a:lnTo>
                    <a:lnTo>
                      <a:pt x="42" y="277"/>
                    </a:lnTo>
                    <a:lnTo>
                      <a:pt x="37" y="257"/>
                    </a:lnTo>
                    <a:lnTo>
                      <a:pt x="32" y="237"/>
                    </a:lnTo>
                    <a:lnTo>
                      <a:pt x="44" y="214"/>
                    </a:lnTo>
                    <a:lnTo>
                      <a:pt x="55" y="190"/>
                    </a:lnTo>
                    <a:lnTo>
                      <a:pt x="72" y="177"/>
                    </a:lnTo>
                    <a:lnTo>
                      <a:pt x="88" y="165"/>
                    </a:lnTo>
                    <a:lnTo>
                      <a:pt x="117" y="161"/>
                    </a:lnTo>
                    <a:lnTo>
                      <a:pt x="147" y="157"/>
                    </a:lnTo>
                    <a:lnTo>
                      <a:pt x="213" y="171"/>
                    </a:lnTo>
                    <a:cubicBezTo>
                      <a:pt x="250" y="179"/>
                      <a:pt x="291" y="189"/>
                      <a:pt x="306" y="194"/>
                    </a:cubicBezTo>
                    <a:lnTo>
                      <a:pt x="331" y="202"/>
                    </a:lnTo>
                    <a:lnTo>
                      <a:pt x="331" y="246"/>
                    </a:lnTo>
                    <a:lnTo>
                      <a:pt x="347" y="262"/>
                    </a:lnTo>
                    <a:cubicBezTo>
                      <a:pt x="355" y="270"/>
                      <a:pt x="371" y="289"/>
                      <a:pt x="382" y="303"/>
                    </a:cubicBezTo>
                    <a:lnTo>
                      <a:pt x="402" y="329"/>
                    </a:lnTo>
                    <a:lnTo>
                      <a:pt x="393" y="353"/>
                    </a:lnTo>
                    <a:lnTo>
                      <a:pt x="419" y="383"/>
                    </a:lnTo>
                    <a:lnTo>
                      <a:pt x="445" y="413"/>
                    </a:lnTo>
                    <a:lnTo>
                      <a:pt x="465" y="409"/>
                    </a:lnTo>
                    <a:lnTo>
                      <a:pt x="486" y="406"/>
                    </a:lnTo>
                    <a:lnTo>
                      <a:pt x="491" y="413"/>
                    </a:lnTo>
                    <a:lnTo>
                      <a:pt x="496" y="420"/>
                    </a:lnTo>
                    <a:lnTo>
                      <a:pt x="511" y="416"/>
                    </a:lnTo>
                    <a:lnTo>
                      <a:pt x="527" y="413"/>
                    </a:lnTo>
                    <a:lnTo>
                      <a:pt x="527" y="396"/>
                    </a:lnTo>
                    <a:lnTo>
                      <a:pt x="497" y="385"/>
                    </a:lnTo>
                    <a:cubicBezTo>
                      <a:pt x="481" y="380"/>
                      <a:pt x="463" y="371"/>
                      <a:pt x="457" y="365"/>
                    </a:cubicBezTo>
                    <a:lnTo>
                      <a:pt x="447" y="355"/>
                    </a:lnTo>
                    <a:lnTo>
                      <a:pt x="452" y="348"/>
                    </a:lnTo>
                    <a:lnTo>
                      <a:pt x="457" y="341"/>
                    </a:lnTo>
                    <a:lnTo>
                      <a:pt x="501" y="341"/>
                    </a:lnTo>
                    <a:lnTo>
                      <a:pt x="530" y="351"/>
                    </a:lnTo>
                    <a:lnTo>
                      <a:pt x="558" y="361"/>
                    </a:lnTo>
                    <a:lnTo>
                      <a:pt x="570" y="342"/>
                    </a:lnTo>
                    <a:lnTo>
                      <a:pt x="591" y="337"/>
                    </a:lnTo>
                    <a:lnTo>
                      <a:pt x="612" y="333"/>
                    </a:lnTo>
                    <a:lnTo>
                      <a:pt x="652" y="365"/>
                    </a:lnTo>
                    <a:lnTo>
                      <a:pt x="691" y="398"/>
                    </a:lnTo>
                    <a:lnTo>
                      <a:pt x="729" y="455"/>
                    </a:lnTo>
                    <a:lnTo>
                      <a:pt x="772" y="474"/>
                    </a:lnTo>
                    <a:lnTo>
                      <a:pt x="779" y="470"/>
                    </a:lnTo>
                    <a:lnTo>
                      <a:pt x="787" y="466"/>
                    </a:lnTo>
                    <a:lnTo>
                      <a:pt x="782" y="456"/>
                    </a:lnTo>
                    <a:lnTo>
                      <a:pt x="777" y="445"/>
                    </a:lnTo>
                    <a:lnTo>
                      <a:pt x="787" y="440"/>
                    </a:lnTo>
                    <a:lnTo>
                      <a:pt x="796" y="436"/>
                    </a:lnTo>
                    <a:lnTo>
                      <a:pt x="791" y="425"/>
                    </a:lnTo>
                    <a:lnTo>
                      <a:pt x="787" y="415"/>
                    </a:lnTo>
                    <a:lnTo>
                      <a:pt x="761" y="409"/>
                    </a:lnTo>
                    <a:lnTo>
                      <a:pt x="735" y="403"/>
                    </a:lnTo>
                    <a:lnTo>
                      <a:pt x="760" y="398"/>
                    </a:lnTo>
                    <a:lnTo>
                      <a:pt x="785" y="393"/>
                    </a:lnTo>
                    <a:lnTo>
                      <a:pt x="819" y="407"/>
                    </a:lnTo>
                    <a:lnTo>
                      <a:pt x="852" y="421"/>
                    </a:lnTo>
                    <a:lnTo>
                      <a:pt x="862" y="410"/>
                    </a:lnTo>
                    <a:cubicBezTo>
                      <a:pt x="868" y="403"/>
                      <a:pt x="872" y="396"/>
                      <a:pt x="872" y="393"/>
                    </a:cubicBezTo>
                    <a:cubicBezTo>
                      <a:pt x="872" y="390"/>
                      <a:pt x="860" y="378"/>
                      <a:pt x="845" y="367"/>
                    </a:cubicBezTo>
                    <a:lnTo>
                      <a:pt x="817" y="345"/>
                    </a:lnTo>
                    <a:lnTo>
                      <a:pt x="817" y="327"/>
                    </a:lnTo>
                    <a:lnTo>
                      <a:pt x="849" y="301"/>
                    </a:lnTo>
                    <a:lnTo>
                      <a:pt x="962" y="300"/>
                    </a:lnTo>
                    <a:lnTo>
                      <a:pt x="1009" y="269"/>
                    </a:lnTo>
                    <a:lnTo>
                      <a:pt x="979" y="231"/>
                    </a:lnTo>
                    <a:lnTo>
                      <a:pt x="948" y="194"/>
                    </a:lnTo>
                    <a:lnTo>
                      <a:pt x="919" y="179"/>
                    </a:lnTo>
                    <a:lnTo>
                      <a:pt x="890" y="165"/>
                    </a:lnTo>
                    <a:lnTo>
                      <a:pt x="897" y="107"/>
                    </a:lnTo>
                    <a:lnTo>
                      <a:pt x="876" y="103"/>
                    </a:lnTo>
                    <a:lnTo>
                      <a:pt x="854" y="98"/>
                    </a:lnTo>
                    <a:lnTo>
                      <a:pt x="826" y="127"/>
                    </a:lnTo>
                    <a:lnTo>
                      <a:pt x="821" y="119"/>
                    </a:lnTo>
                    <a:lnTo>
                      <a:pt x="815" y="112"/>
                    </a:lnTo>
                    <a:lnTo>
                      <a:pt x="759" y="120"/>
                    </a:lnTo>
                    <a:lnTo>
                      <a:pt x="708" y="77"/>
                    </a:lnTo>
                    <a:lnTo>
                      <a:pt x="656" y="35"/>
                    </a:lnTo>
                    <a:lnTo>
                      <a:pt x="616" y="17"/>
                    </a:lnTo>
                    <a:lnTo>
                      <a:pt x="575" y="0"/>
                    </a:lnTo>
                    <a:lnTo>
                      <a:pt x="485" y="0"/>
                    </a:lnTo>
                    <a:lnTo>
                      <a:pt x="451" y="14"/>
                    </a:lnTo>
                    <a:lnTo>
                      <a:pt x="418" y="27"/>
                    </a:lnTo>
                    <a:lnTo>
                      <a:pt x="355" y="82"/>
                    </a:lnTo>
                    <a:lnTo>
                      <a:pt x="345" y="109"/>
                    </a:lnTo>
                    <a:cubicBezTo>
                      <a:pt x="340" y="124"/>
                      <a:pt x="334" y="139"/>
                      <a:pt x="331" y="141"/>
                    </a:cubicBezTo>
                    <a:lnTo>
                      <a:pt x="327" y="146"/>
                    </a:lnTo>
                    <a:lnTo>
                      <a:pt x="268" y="134"/>
                    </a:lnTo>
                    <a:cubicBezTo>
                      <a:pt x="236" y="127"/>
                      <a:pt x="194" y="120"/>
                      <a:pt x="176" y="118"/>
                    </a:cubicBezTo>
                    <a:lnTo>
                      <a:pt x="142" y="113"/>
                    </a:lnTo>
                    <a:lnTo>
                      <a:pt x="81" y="127"/>
                    </a:lnTo>
                    <a:lnTo>
                      <a:pt x="32" y="162"/>
                    </a:lnTo>
                    <a:lnTo>
                      <a:pt x="16" y="189"/>
                    </a:lnTo>
                    <a:lnTo>
                      <a:pt x="0" y="216"/>
                    </a:lnTo>
                    <a:lnTo>
                      <a:pt x="5" y="249"/>
                    </a:lnTo>
                    <a:lnTo>
                      <a:pt x="9" y="281"/>
                    </a:lnTo>
                    <a:lnTo>
                      <a:pt x="26" y="301"/>
                    </a:lnTo>
                    <a:cubicBezTo>
                      <a:pt x="35" y="313"/>
                      <a:pt x="56" y="330"/>
                      <a:pt x="72" y="340"/>
                    </a:cubicBezTo>
                    <a:lnTo>
                      <a:pt x="102" y="358"/>
                    </a:lnTo>
                    <a:lnTo>
                      <a:pt x="144" y="369"/>
                    </a:lnTo>
                    <a:cubicBezTo>
                      <a:pt x="167" y="376"/>
                      <a:pt x="207" y="385"/>
                      <a:pt x="232" y="391"/>
                    </a:cubicBezTo>
                    <a:lnTo>
                      <a:pt x="278" y="402"/>
                    </a:lnTo>
                    <a:lnTo>
                      <a:pt x="323" y="439"/>
                    </a:lnTo>
                    <a:lnTo>
                      <a:pt x="328" y="467"/>
                    </a:lnTo>
                    <a:lnTo>
                      <a:pt x="333" y="494"/>
                    </a:lnTo>
                    <a:lnTo>
                      <a:pt x="339" y="494"/>
                    </a:lnTo>
                  </a:path>
                </a:pathLst>
              </a:custGeom>
              <a:solidFill>
                <a:srgbClr val="91919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2" name="Freeform 32"/>
              <p:cNvSpPr>
                <a:spLocks noChangeArrowheads="1"/>
              </p:cNvSpPr>
              <p:nvPr/>
            </p:nvSpPr>
            <p:spPr bwMode="auto">
              <a:xfrm>
                <a:off x="182" y="1065"/>
                <a:ext cx="381" cy="189"/>
              </a:xfrm>
              <a:custGeom>
                <a:avLst/>
                <a:gdLst>
                  <a:gd name="T0" fmla="*/ 347 w 1004"/>
                  <a:gd name="T1" fmla="*/ 498 h 499"/>
                  <a:gd name="T2" fmla="*/ 328 w 1004"/>
                  <a:gd name="T3" fmla="*/ 424 h 499"/>
                  <a:gd name="T4" fmla="*/ 286 w 1004"/>
                  <a:gd name="T5" fmla="*/ 386 h 499"/>
                  <a:gd name="T6" fmla="*/ 196 w 1004"/>
                  <a:gd name="T7" fmla="*/ 357 h 499"/>
                  <a:gd name="T8" fmla="*/ 100 w 1004"/>
                  <a:gd name="T9" fmla="*/ 326 h 499"/>
                  <a:gd name="T10" fmla="*/ 47 w 1004"/>
                  <a:gd name="T11" fmla="*/ 283 h 499"/>
                  <a:gd name="T12" fmla="*/ 31 w 1004"/>
                  <a:gd name="T13" fmla="*/ 248 h 499"/>
                  <a:gd name="T14" fmla="*/ 57 w 1004"/>
                  <a:gd name="T15" fmla="*/ 180 h 499"/>
                  <a:gd name="T16" fmla="*/ 117 w 1004"/>
                  <a:gd name="T17" fmla="*/ 160 h 499"/>
                  <a:gd name="T18" fmla="*/ 206 w 1004"/>
                  <a:gd name="T19" fmla="*/ 168 h 499"/>
                  <a:gd name="T20" fmla="*/ 329 w 1004"/>
                  <a:gd name="T21" fmla="*/ 202 h 499"/>
                  <a:gd name="T22" fmla="*/ 353 w 1004"/>
                  <a:gd name="T23" fmla="*/ 265 h 499"/>
                  <a:gd name="T24" fmla="*/ 376 w 1004"/>
                  <a:gd name="T25" fmla="*/ 297 h 499"/>
                  <a:gd name="T26" fmla="*/ 401 w 1004"/>
                  <a:gd name="T27" fmla="*/ 323 h 499"/>
                  <a:gd name="T28" fmla="*/ 449 w 1004"/>
                  <a:gd name="T29" fmla="*/ 414 h 499"/>
                  <a:gd name="T30" fmla="*/ 467 w 1004"/>
                  <a:gd name="T31" fmla="*/ 401 h 499"/>
                  <a:gd name="T32" fmla="*/ 496 w 1004"/>
                  <a:gd name="T33" fmla="*/ 419 h 499"/>
                  <a:gd name="T34" fmla="*/ 525 w 1004"/>
                  <a:gd name="T35" fmla="*/ 413 h 499"/>
                  <a:gd name="T36" fmla="*/ 499 w 1004"/>
                  <a:gd name="T37" fmla="*/ 388 h 499"/>
                  <a:gd name="T38" fmla="*/ 459 w 1004"/>
                  <a:gd name="T39" fmla="*/ 368 h 499"/>
                  <a:gd name="T40" fmla="*/ 451 w 1004"/>
                  <a:gd name="T41" fmla="*/ 347 h 499"/>
                  <a:gd name="T42" fmla="*/ 485 w 1004"/>
                  <a:gd name="T43" fmla="*/ 343 h 499"/>
                  <a:gd name="T44" fmla="*/ 559 w 1004"/>
                  <a:gd name="T45" fmla="*/ 356 h 499"/>
                  <a:gd name="T46" fmla="*/ 573 w 1004"/>
                  <a:gd name="T47" fmla="*/ 334 h 499"/>
                  <a:gd name="T48" fmla="*/ 654 w 1004"/>
                  <a:gd name="T49" fmla="*/ 368 h 499"/>
                  <a:gd name="T50" fmla="*/ 733 w 1004"/>
                  <a:gd name="T51" fmla="*/ 461 h 499"/>
                  <a:gd name="T52" fmla="*/ 769 w 1004"/>
                  <a:gd name="T53" fmla="*/ 474 h 499"/>
                  <a:gd name="T54" fmla="*/ 783 w 1004"/>
                  <a:gd name="T55" fmla="*/ 467 h 499"/>
                  <a:gd name="T56" fmla="*/ 774 w 1004"/>
                  <a:gd name="T57" fmla="*/ 448 h 499"/>
                  <a:gd name="T58" fmla="*/ 793 w 1004"/>
                  <a:gd name="T59" fmla="*/ 428 h 499"/>
                  <a:gd name="T60" fmla="*/ 758 w 1004"/>
                  <a:gd name="T61" fmla="*/ 408 h 499"/>
                  <a:gd name="T62" fmla="*/ 755 w 1004"/>
                  <a:gd name="T63" fmla="*/ 398 h 499"/>
                  <a:gd name="T64" fmla="*/ 808 w 1004"/>
                  <a:gd name="T65" fmla="*/ 401 h 499"/>
                  <a:gd name="T66" fmla="*/ 839 w 1004"/>
                  <a:gd name="T67" fmla="*/ 415 h 499"/>
                  <a:gd name="T68" fmla="*/ 861 w 1004"/>
                  <a:gd name="T69" fmla="*/ 407 h 499"/>
                  <a:gd name="T70" fmla="*/ 843 w 1004"/>
                  <a:gd name="T71" fmla="*/ 370 h 499"/>
                  <a:gd name="T72" fmla="*/ 815 w 1004"/>
                  <a:gd name="T73" fmla="*/ 321 h 499"/>
                  <a:gd name="T74" fmla="*/ 850 w 1004"/>
                  <a:gd name="T75" fmla="*/ 301 h 499"/>
                  <a:gd name="T76" fmla="*/ 972 w 1004"/>
                  <a:gd name="T77" fmla="*/ 289 h 499"/>
                  <a:gd name="T78" fmla="*/ 1003 w 1004"/>
                  <a:gd name="T79" fmla="*/ 261 h 499"/>
                  <a:gd name="T80" fmla="*/ 887 w 1004"/>
                  <a:gd name="T81" fmla="*/ 166 h 499"/>
                  <a:gd name="T82" fmla="*/ 896 w 1004"/>
                  <a:gd name="T83" fmla="*/ 120 h 499"/>
                  <a:gd name="T84" fmla="*/ 876 w 1004"/>
                  <a:gd name="T85" fmla="*/ 100 h 499"/>
                  <a:gd name="T86" fmla="*/ 828 w 1004"/>
                  <a:gd name="T87" fmla="*/ 126 h 499"/>
                  <a:gd name="T88" fmla="*/ 777 w 1004"/>
                  <a:gd name="T89" fmla="*/ 117 h 499"/>
                  <a:gd name="T90" fmla="*/ 710 w 1004"/>
                  <a:gd name="T91" fmla="*/ 81 h 499"/>
                  <a:gd name="T92" fmla="*/ 618 w 1004"/>
                  <a:gd name="T93" fmla="*/ 21 h 499"/>
                  <a:gd name="T94" fmla="*/ 485 w 1004"/>
                  <a:gd name="T95" fmla="*/ 0 h 499"/>
                  <a:gd name="T96" fmla="*/ 411 w 1004"/>
                  <a:gd name="T97" fmla="*/ 32 h 499"/>
                  <a:gd name="T98" fmla="*/ 346 w 1004"/>
                  <a:gd name="T99" fmla="*/ 91 h 499"/>
                  <a:gd name="T100" fmla="*/ 336 w 1004"/>
                  <a:gd name="T101" fmla="*/ 147 h 499"/>
                  <a:gd name="T102" fmla="*/ 274 w 1004"/>
                  <a:gd name="T103" fmla="*/ 137 h 499"/>
                  <a:gd name="T104" fmla="*/ 141 w 1004"/>
                  <a:gd name="T105" fmla="*/ 114 h 499"/>
                  <a:gd name="T106" fmla="*/ 66 w 1004"/>
                  <a:gd name="T107" fmla="*/ 133 h 499"/>
                  <a:gd name="T108" fmla="*/ 13 w 1004"/>
                  <a:gd name="T109" fmla="*/ 192 h 499"/>
                  <a:gd name="T110" fmla="*/ 0 w 1004"/>
                  <a:gd name="T111" fmla="*/ 229 h 499"/>
                  <a:gd name="T112" fmla="*/ 17 w 1004"/>
                  <a:gd name="T113" fmla="*/ 295 h 499"/>
                  <a:gd name="T114" fmla="*/ 77 w 1004"/>
                  <a:gd name="T115" fmla="*/ 346 h 499"/>
                  <a:gd name="T116" fmla="*/ 212 w 1004"/>
                  <a:gd name="T117" fmla="*/ 387 h 499"/>
                  <a:gd name="T118" fmla="*/ 314 w 1004"/>
                  <a:gd name="T119" fmla="*/ 430 h 499"/>
                  <a:gd name="T120" fmla="*/ 339 w 1004"/>
                  <a:gd name="T121" fmla="*/ 49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4" h="499">
                    <a:moveTo>
                      <a:pt x="339" y="491"/>
                    </a:moveTo>
                    <a:lnTo>
                      <a:pt x="347" y="498"/>
                    </a:lnTo>
                    <a:lnTo>
                      <a:pt x="343" y="470"/>
                    </a:lnTo>
                    <a:cubicBezTo>
                      <a:pt x="340" y="455"/>
                      <a:pt x="334" y="434"/>
                      <a:pt x="328" y="424"/>
                    </a:cubicBezTo>
                    <a:lnTo>
                      <a:pt x="317" y="405"/>
                    </a:lnTo>
                    <a:lnTo>
                      <a:pt x="286" y="386"/>
                    </a:lnTo>
                    <a:lnTo>
                      <a:pt x="255" y="367"/>
                    </a:lnTo>
                    <a:lnTo>
                      <a:pt x="196" y="357"/>
                    </a:lnTo>
                    <a:lnTo>
                      <a:pt x="138" y="347"/>
                    </a:lnTo>
                    <a:lnTo>
                      <a:pt x="100" y="326"/>
                    </a:lnTo>
                    <a:lnTo>
                      <a:pt x="62" y="305"/>
                    </a:lnTo>
                    <a:lnTo>
                      <a:pt x="47" y="283"/>
                    </a:lnTo>
                    <a:lnTo>
                      <a:pt x="31" y="262"/>
                    </a:lnTo>
                    <a:lnTo>
                      <a:pt x="31" y="248"/>
                    </a:lnTo>
                    <a:cubicBezTo>
                      <a:pt x="31" y="240"/>
                      <a:pt x="37" y="222"/>
                      <a:pt x="44" y="207"/>
                    </a:cubicBezTo>
                    <a:lnTo>
                      <a:pt x="57" y="180"/>
                    </a:lnTo>
                    <a:lnTo>
                      <a:pt x="73" y="172"/>
                    </a:lnTo>
                    <a:cubicBezTo>
                      <a:pt x="82" y="168"/>
                      <a:pt x="102" y="162"/>
                      <a:pt x="117" y="160"/>
                    </a:cubicBezTo>
                    <a:lnTo>
                      <a:pt x="143" y="154"/>
                    </a:lnTo>
                    <a:lnTo>
                      <a:pt x="206" y="168"/>
                    </a:lnTo>
                    <a:cubicBezTo>
                      <a:pt x="240" y="175"/>
                      <a:pt x="282" y="185"/>
                      <a:pt x="299" y="191"/>
                    </a:cubicBezTo>
                    <a:lnTo>
                      <a:pt x="329" y="202"/>
                    </a:lnTo>
                    <a:lnTo>
                      <a:pt x="329" y="242"/>
                    </a:lnTo>
                    <a:lnTo>
                      <a:pt x="353" y="265"/>
                    </a:lnTo>
                    <a:lnTo>
                      <a:pt x="376" y="288"/>
                    </a:lnTo>
                    <a:lnTo>
                      <a:pt x="376" y="297"/>
                    </a:lnTo>
                    <a:cubicBezTo>
                      <a:pt x="376" y="302"/>
                      <a:pt x="382" y="309"/>
                      <a:pt x="388" y="314"/>
                    </a:cubicBezTo>
                    <a:lnTo>
                      <a:pt x="401" y="323"/>
                    </a:lnTo>
                    <a:lnTo>
                      <a:pt x="392" y="352"/>
                    </a:lnTo>
                    <a:lnTo>
                      <a:pt x="449" y="414"/>
                    </a:lnTo>
                    <a:lnTo>
                      <a:pt x="458" y="408"/>
                    </a:lnTo>
                    <a:lnTo>
                      <a:pt x="467" y="401"/>
                    </a:lnTo>
                    <a:lnTo>
                      <a:pt x="482" y="410"/>
                    </a:lnTo>
                    <a:lnTo>
                      <a:pt x="496" y="419"/>
                    </a:lnTo>
                    <a:lnTo>
                      <a:pt x="511" y="416"/>
                    </a:lnTo>
                    <a:lnTo>
                      <a:pt x="525" y="413"/>
                    </a:lnTo>
                    <a:lnTo>
                      <a:pt x="525" y="395"/>
                    </a:lnTo>
                    <a:lnTo>
                      <a:pt x="499" y="388"/>
                    </a:lnTo>
                    <a:lnTo>
                      <a:pt x="472" y="380"/>
                    </a:lnTo>
                    <a:lnTo>
                      <a:pt x="459" y="368"/>
                    </a:lnTo>
                    <a:lnTo>
                      <a:pt x="445" y="355"/>
                    </a:lnTo>
                    <a:lnTo>
                      <a:pt x="451" y="347"/>
                    </a:lnTo>
                    <a:lnTo>
                      <a:pt x="456" y="340"/>
                    </a:lnTo>
                    <a:lnTo>
                      <a:pt x="485" y="343"/>
                    </a:lnTo>
                    <a:cubicBezTo>
                      <a:pt x="500" y="345"/>
                      <a:pt x="524" y="349"/>
                      <a:pt x="536" y="351"/>
                    </a:cubicBezTo>
                    <a:lnTo>
                      <a:pt x="559" y="356"/>
                    </a:lnTo>
                    <a:lnTo>
                      <a:pt x="566" y="345"/>
                    </a:lnTo>
                    <a:lnTo>
                      <a:pt x="573" y="334"/>
                    </a:lnTo>
                    <a:lnTo>
                      <a:pt x="612" y="334"/>
                    </a:lnTo>
                    <a:lnTo>
                      <a:pt x="654" y="368"/>
                    </a:lnTo>
                    <a:lnTo>
                      <a:pt x="696" y="401"/>
                    </a:lnTo>
                    <a:lnTo>
                      <a:pt x="733" y="461"/>
                    </a:lnTo>
                    <a:lnTo>
                      <a:pt x="759" y="461"/>
                    </a:lnTo>
                    <a:lnTo>
                      <a:pt x="769" y="474"/>
                    </a:lnTo>
                    <a:lnTo>
                      <a:pt x="776" y="471"/>
                    </a:lnTo>
                    <a:lnTo>
                      <a:pt x="783" y="467"/>
                    </a:lnTo>
                    <a:lnTo>
                      <a:pt x="779" y="457"/>
                    </a:lnTo>
                    <a:lnTo>
                      <a:pt x="774" y="448"/>
                    </a:lnTo>
                    <a:lnTo>
                      <a:pt x="784" y="438"/>
                    </a:lnTo>
                    <a:lnTo>
                      <a:pt x="793" y="428"/>
                    </a:lnTo>
                    <a:lnTo>
                      <a:pt x="788" y="421"/>
                    </a:lnTo>
                    <a:cubicBezTo>
                      <a:pt x="785" y="417"/>
                      <a:pt x="772" y="412"/>
                      <a:pt x="758" y="408"/>
                    </a:cubicBezTo>
                    <a:lnTo>
                      <a:pt x="733" y="403"/>
                    </a:lnTo>
                    <a:lnTo>
                      <a:pt x="755" y="398"/>
                    </a:lnTo>
                    <a:lnTo>
                      <a:pt x="777" y="392"/>
                    </a:lnTo>
                    <a:lnTo>
                      <a:pt x="808" y="401"/>
                    </a:lnTo>
                    <a:lnTo>
                      <a:pt x="839" y="410"/>
                    </a:lnTo>
                    <a:lnTo>
                      <a:pt x="839" y="415"/>
                    </a:lnTo>
                    <a:cubicBezTo>
                      <a:pt x="839" y="418"/>
                      <a:pt x="841" y="421"/>
                      <a:pt x="845" y="421"/>
                    </a:cubicBezTo>
                    <a:cubicBezTo>
                      <a:pt x="848" y="421"/>
                      <a:pt x="855" y="414"/>
                      <a:pt x="861" y="407"/>
                    </a:cubicBezTo>
                    <a:lnTo>
                      <a:pt x="871" y="392"/>
                    </a:lnTo>
                    <a:lnTo>
                      <a:pt x="843" y="370"/>
                    </a:lnTo>
                    <a:lnTo>
                      <a:pt x="815" y="348"/>
                    </a:lnTo>
                    <a:lnTo>
                      <a:pt x="815" y="321"/>
                    </a:lnTo>
                    <a:lnTo>
                      <a:pt x="833" y="311"/>
                    </a:lnTo>
                    <a:lnTo>
                      <a:pt x="850" y="301"/>
                    </a:lnTo>
                    <a:lnTo>
                      <a:pt x="950" y="301"/>
                    </a:lnTo>
                    <a:lnTo>
                      <a:pt x="972" y="289"/>
                    </a:lnTo>
                    <a:cubicBezTo>
                      <a:pt x="985" y="283"/>
                      <a:pt x="997" y="274"/>
                      <a:pt x="999" y="269"/>
                    </a:cubicBezTo>
                    <a:lnTo>
                      <a:pt x="1003" y="261"/>
                    </a:lnTo>
                    <a:lnTo>
                      <a:pt x="939" y="192"/>
                    </a:lnTo>
                    <a:lnTo>
                      <a:pt x="887" y="166"/>
                    </a:lnTo>
                    <a:lnTo>
                      <a:pt x="891" y="143"/>
                    </a:lnTo>
                    <a:lnTo>
                      <a:pt x="896" y="120"/>
                    </a:lnTo>
                    <a:lnTo>
                      <a:pt x="886" y="110"/>
                    </a:lnTo>
                    <a:lnTo>
                      <a:pt x="876" y="100"/>
                    </a:lnTo>
                    <a:lnTo>
                      <a:pt x="847" y="100"/>
                    </a:lnTo>
                    <a:lnTo>
                      <a:pt x="828" y="126"/>
                    </a:lnTo>
                    <a:lnTo>
                      <a:pt x="798" y="113"/>
                    </a:lnTo>
                    <a:lnTo>
                      <a:pt x="777" y="117"/>
                    </a:lnTo>
                    <a:lnTo>
                      <a:pt x="755" y="121"/>
                    </a:lnTo>
                    <a:lnTo>
                      <a:pt x="710" y="81"/>
                    </a:lnTo>
                    <a:lnTo>
                      <a:pt x="666" y="42"/>
                    </a:lnTo>
                    <a:lnTo>
                      <a:pt x="618" y="21"/>
                    </a:lnTo>
                    <a:lnTo>
                      <a:pt x="570" y="0"/>
                    </a:lnTo>
                    <a:lnTo>
                      <a:pt x="485" y="0"/>
                    </a:lnTo>
                    <a:lnTo>
                      <a:pt x="448" y="16"/>
                    </a:lnTo>
                    <a:lnTo>
                      <a:pt x="411" y="32"/>
                    </a:lnTo>
                    <a:lnTo>
                      <a:pt x="379" y="62"/>
                    </a:lnTo>
                    <a:lnTo>
                      <a:pt x="346" y="91"/>
                    </a:lnTo>
                    <a:lnTo>
                      <a:pt x="341" y="119"/>
                    </a:lnTo>
                    <a:lnTo>
                      <a:pt x="336" y="147"/>
                    </a:lnTo>
                    <a:lnTo>
                      <a:pt x="326" y="147"/>
                    </a:lnTo>
                    <a:cubicBezTo>
                      <a:pt x="321" y="147"/>
                      <a:pt x="298" y="142"/>
                      <a:pt x="274" y="137"/>
                    </a:cubicBezTo>
                    <a:cubicBezTo>
                      <a:pt x="250" y="131"/>
                      <a:pt x="211" y="124"/>
                      <a:pt x="186" y="120"/>
                    </a:cubicBezTo>
                    <a:lnTo>
                      <a:pt x="141" y="114"/>
                    </a:lnTo>
                    <a:lnTo>
                      <a:pt x="103" y="124"/>
                    </a:lnTo>
                    <a:lnTo>
                      <a:pt x="66" y="133"/>
                    </a:lnTo>
                    <a:lnTo>
                      <a:pt x="45" y="152"/>
                    </a:lnTo>
                    <a:cubicBezTo>
                      <a:pt x="34" y="162"/>
                      <a:pt x="20" y="180"/>
                      <a:pt x="13" y="192"/>
                    </a:cubicBezTo>
                    <a:lnTo>
                      <a:pt x="0" y="213"/>
                    </a:lnTo>
                    <a:lnTo>
                      <a:pt x="0" y="229"/>
                    </a:lnTo>
                    <a:cubicBezTo>
                      <a:pt x="0" y="237"/>
                      <a:pt x="4" y="255"/>
                      <a:pt x="8" y="269"/>
                    </a:cubicBezTo>
                    <a:lnTo>
                      <a:pt x="17" y="295"/>
                    </a:lnTo>
                    <a:lnTo>
                      <a:pt x="47" y="321"/>
                    </a:lnTo>
                    <a:lnTo>
                      <a:pt x="77" y="346"/>
                    </a:lnTo>
                    <a:lnTo>
                      <a:pt x="112" y="360"/>
                    </a:lnTo>
                    <a:cubicBezTo>
                      <a:pt x="132" y="367"/>
                      <a:pt x="177" y="379"/>
                      <a:pt x="212" y="387"/>
                    </a:cubicBezTo>
                    <a:lnTo>
                      <a:pt x="277" y="401"/>
                    </a:lnTo>
                    <a:lnTo>
                      <a:pt x="314" y="430"/>
                    </a:lnTo>
                    <a:lnTo>
                      <a:pt x="323" y="457"/>
                    </a:lnTo>
                    <a:cubicBezTo>
                      <a:pt x="328" y="472"/>
                      <a:pt x="335" y="487"/>
                      <a:pt x="339" y="491"/>
                    </a:cubicBezTo>
                  </a:path>
                </a:pathLst>
              </a:custGeom>
              <a:solidFill>
                <a:srgbClr val="70707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3" name="Freeform 33"/>
              <p:cNvSpPr>
                <a:spLocks noChangeArrowheads="1"/>
              </p:cNvSpPr>
              <p:nvPr/>
            </p:nvSpPr>
            <p:spPr bwMode="auto">
              <a:xfrm>
                <a:off x="182" y="1065"/>
                <a:ext cx="380" cy="187"/>
              </a:xfrm>
              <a:custGeom>
                <a:avLst/>
                <a:gdLst>
                  <a:gd name="T0" fmla="*/ 346 w 1000"/>
                  <a:gd name="T1" fmla="*/ 495 h 496"/>
                  <a:gd name="T2" fmla="*/ 337 w 1000"/>
                  <a:gd name="T3" fmla="*/ 444 h 496"/>
                  <a:gd name="T4" fmla="*/ 299 w 1000"/>
                  <a:gd name="T5" fmla="*/ 394 h 496"/>
                  <a:gd name="T6" fmla="*/ 224 w 1000"/>
                  <a:gd name="T7" fmla="*/ 365 h 496"/>
                  <a:gd name="T8" fmla="*/ 101 w 1000"/>
                  <a:gd name="T9" fmla="*/ 327 h 496"/>
                  <a:gd name="T10" fmla="*/ 48 w 1000"/>
                  <a:gd name="T11" fmla="*/ 286 h 496"/>
                  <a:gd name="T12" fmla="*/ 32 w 1000"/>
                  <a:gd name="T13" fmla="*/ 227 h 496"/>
                  <a:gd name="T14" fmla="*/ 64 w 1000"/>
                  <a:gd name="T15" fmla="*/ 174 h 496"/>
                  <a:gd name="T16" fmla="*/ 116 w 1000"/>
                  <a:gd name="T17" fmla="*/ 158 h 496"/>
                  <a:gd name="T18" fmla="*/ 205 w 1000"/>
                  <a:gd name="T19" fmla="*/ 167 h 496"/>
                  <a:gd name="T20" fmla="*/ 330 w 1000"/>
                  <a:gd name="T21" fmla="*/ 202 h 496"/>
                  <a:gd name="T22" fmla="*/ 352 w 1000"/>
                  <a:gd name="T23" fmla="*/ 263 h 496"/>
                  <a:gd name="T24" fmla="*/ 407 w 1000"/>
                  <a:gd name="T25" fmla="*/ 332 h 496"/>
                  <a:gd name="T26" fmla="*/ 422 w 1000"/>
                  <a:gd name="T27" fmla="*/ 382 h 496"/>
                  <a:gd name="T28" fmla="*/ 461 w 1000"/>
                  <a:gd name="T29" fmla="*/ 399 h 496"/>
                  <a:gd name="T30" fmla="*/ 510 w 1000"/>
                  <a:gd name="T31" fmla="*/ 414 h 496"/>
                  <a:gd name="T32" fmla="*/ 526 w 1000"/>
                  <a:gd name="T33" fmla="*/ 408 h 496"/>
                  <a:gd name="T34" fmla="*/ 487 w 1000"/>
                  <a:gd name="T35" fmla="*/ 385 h 496"/>
                  <a:gd name="T36" fmla="*/ 457 w 1000"/>
                  <a:gd name="T37" fmla="*/ 367 h 496"/>
                  <a:gd name="T38" fmla="*/ 462 w 1000"/>
                  <a:gd name="T39" fmla="*/ 339 h 496"/>
                  <a:gd name="T40" fmla="*/ 544 w 1000"/>
                  <a:gd name="T41" fmla="*/ 351 h 496"/>
                  <a:gd name="T42" fmla="*/ 565 w 1000"/>
                  <a:gd name="T43" fmla="*/ 334 h 496"/>
                  <a:gd name="T44" fmla="*/ 661 w 1000"/>
                  <a:gd name="T45" fmla="*/ 372 h 496"/>
                  <a:gd name="T46" fmla="*/ 717 w 1000"/>
                  <a:gd name="T47" fmla="*/ 432 h 496"/>
                  <a:gd name="T48" fmla="*/ 754 w 1000"/>
                  <a:gd name="T49" fmla="*/ 464 h 496"/>
                  <a:gd name="T50" fmla="*/ 774 w 1000"/>
                  <a:gd name="T51" fmla="*/ 454 h 496"/>
                  <a:gd name="T52" fmla="*/ 779 w 1000"/>
                  <a:gd name="T53" fmla="*/ 436 h 496"/>
                  <a:gd name="T54" fmla="*/ 789 w 1000"/>
                  <a:gd name="T55" fmla="*/ 419 h 496"/>
                  <a:gd name="T56" fmla="*/ 734 w 1000"/>
                  <a:gd name="T57" fmla="*/ 402 h 496"/>
                  <a:gd name="T58" fmla="*/ 762 w 1000"/>
                  <a:gd name="T59" fmla="*/ 393 h 496"/>
                  <a:gd name="T60" fmla="*/ 837 w 1000"/>
                  <a:gd name="T61" fmla="*/ 408 h 496"/>
                  <a:gd name="T62" fmla="*/ 855 w 1000"/>
                  <a:gd name="T63" fmla="*/ 411 h 496"/>
                  <a:gd name="T64" fmla="*/ 863 w 1000"/>
                  <a:gd name="T65" fmla="*/ 381 h 496"/>
                  <a:gd name="T66" fmla="*/ 821 w 1000"/>
                  <a:gd name="T67" fmla="*/ 352 h 496"/>
                  <a:gd name="T68" fmla="*/ 823 w 1000"/>
                  <a:gd name="T69" fmla="*/ 320 h 496"/>
                  <a:gd name="T70" fmla="*/ 966 w 1000"/>
                  <a:gd name="T71" fmla="*/ 296 h 496"/>
                  <a:gd name="T72" fmla="*/ 999 w 1000"/>
                  <a:gd name="T73" fmla="*/ 268 h 496"/>
                  <a:gd name="T74" fmla="*/ 957 w 1000"/>
                  <a:gd name="T75" fmla="*/ 211 h 496"/>
                  <a:gd name="T76" fmla="*/ 909 w 1000"/>
                  <a:gd name="T77" fmla="*/ 176 h 496"/>
                  <a:gd name="T78" fmla="*/ 891 w 1000"/>
                  <a:gd name="T79" fmla="*/ 140 h 496"/>
                  <a:gd name="T80" fmla="*/ 854 w 1000"/>
                  <a:gd name="T81" fmla="*/ 97 h 496"/>
                  <a:gd name="T82" fmla="*/ 814 w 1000"/>
                  <a:gd name="T83" fmla="*/ 121 h 496"/>
                  <a:gd name="T84" fmla="*/ 778 w 1000"/>
                  <a:gd name="T85" fmla="*/ 118 h 496"/>
                  <a:gd name="T86" fmla="*/ 705 w 1000"/>
                  <a:gd name="T87" fmla="*/ 80 h 496"/>
                  <a:gd name="T88" fmla="*/ 562 w 1000"/>
                  <a:gd name="T89" fmla="*/ 0 h 496"/>
                  <a:gd name="T90" fmla="*/ 409 w 1000"/>
                  <a:gd name="T91" fmla="*/ 34 h 496"/>
                  <a:gd name="T92" fmla="*/ 348 w 1000"/>
                  <a:gd name="T93" fmla="*/ 93 h 496"/>
                  <a:gd name="T94" fmla="*/ 327 w 1000"/>
                  <a:gd name="T95" fmla="*/ 147 h 496"/>
                  <a:gd name="T96" fmla="*/ 185 w 1000"/>
                  <a:gd name="T97" fmla="*/ 119 h 496"/>
                  <a:gd name="T98" fmla="*/ 89 w 1000"/>
                  <a:gd name="T99" fmla="*/ 125 h 496"/>
                  <a:gd name="T100" fmla="*/ 34 w 1000"/>
                  <a:gd name="T101" fmla="*/ 161 h 496"/>
                  <a:gd name="T102" fmla="*/ 10 w 1000"/>
                  <a:gd name="T103" fmla="*/ 280 h 496"/>
                  <a:gd name="T104" fmla="*/ 64 w 1000"/>
                  <a:gd name="T105" fmla="*/ 333 h 496"/>
                  <a:gd name="T106" fmla="*/ 200 w 1000"/>
                  <a:gd name="T107" fmla="*/ 382 h 496"/>
                  <a:gd name="T108" fmla="*/ 281 w 1000"/>
                  <a:gd name="T109" fmla="*/ 405 h 496"/>
                  <a:gd name="T110" fmla="*/ 330 w 1000"/>
                  <a:gd name="T111" fmla="*/ 458 h 496"/>
                  <a:gd name="T112" fmla="*/ 330 w 1000"/>
                  <a:gd name="T113" fmla="*/ 48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0" h="496">
                    <a:moveTo>
                      <a:pt x="338" y="491"/>
                    </a:moveTo>
                    <a:lnTo>
                      <a:pt x="346" y="495"/>
                    </a:lnTo>
                    <a:lnTo>
                      <a:pt x="346" y="484"/>
                    </a:lnTo>
                    <a:cubicBezTo>
                      <a:pt x="346" y="479"/>
                      <a:pt x="342" y="460"/>
                      <a:pt x="337" y="444"/>
                    </a:cubicBezTo>
                    <a:lnTo>
                      <a:pt x="328" y="414"/>
                    </a:lnTo>
                    <a:lnTo>
                      <a:pt x="299" y="394"/>
                    </a:lnTo>
                    <a:lnTo>
                      <a:pt x="270" y="375"/>
                    </a:lnTo>
                    <a:lnTo>
                      <a:pt x="224" y="365"/>
                    </a:lnTo>
                    <a:cubicBezTo>
                      <a:pt x="198" y="359"/>
                      <a:pt x="168" y="353"/>
                      <a:pt x="157" y="351"/>
                    </a:cubicBezTo>
                    <a:cubicBezTo>
                      <a:pt x="147" y="349"/>
                      <a:pt x="121" y="338"/>
                      <a:pt x="101" y="327"/>
                    </a:cubicBezTo>
                    <a:lnTo>
                      <a:pt x="63" y="307"/>
                    </a:lnTo>
                    <a:lnTo>
                      <a:pt x="48" y="286"/>
                    </a:lnTo>
                    <a:lnTo>
                      <a:pt x="32" y="264"/>
                    </a:lnTo>
                    <a:lnTo>
                      <a:pt x="32" y="227"/>
                    </a:lnTo>
                    <a:lnTo>
                      <a:pt x="48" y="200"/>
                    </a:lnTo>
                    <a:lnTo>
                      <a:pt x="64" y="174"/>
                    </a:lnTo>
                    <a:lnTo>
                      <a:pt x="77" y="168"/>
                    </a:lnTo>
                    <a:cubicBezTo>
                      <a:pt x="85" y="165"/>
                      <a:pt x="103" y="160"/>
                      <a:pt x="116" y="158"/>
                    </a:cubicBezTo>
                    <a:lnTo>
                      <a:pt x="142" y="154"/>
                    </a:lnTo>
                    <a:lnTo>
                      <a:pt x="205" y="167"/>
                    </a:lnTo>
                    <a:cubicBezTo>
                      <a:pt x="241" y="175"/>
                      <a:pt x="283" y="185"/>
                      <a:pt x="300" y="191"/>
                    </a:cubicBezTo>
                    <a:lnTo>
                      <a:pt x="330" y="202"/>
                    </a:lnTo>
                    <a:lnTo>
                      <a:pt x="330" y="239"/>
                    </a:lnTo>
                    <a:lnTo>
                      <a:pt x="352" y="263"/>
                    </a:lnTo>
                    <a:cubicBezTo>
                      <a:pt x="364" y="276"/>
                      <a:pt x="381" y="297"/>
                      <a:pt x="390" y="310"/>
                    </a:cubicBezTo>
                    <a:lnTo>
                      <a:pt x="407" y="332"/>
                    </a:lnTo>
                    <a:lnTo>
                      <a:pt x="394" y="349"/>
                    </a:lnTo>
                    <a:lnTo>
                      <a:pt x="422" y="382"/>
                    </a:lnTo>
                    <a:lnTo>
                      <a:pt x="450" y="415"/>
                    </a:lnTo>
                    <a:lnTo>
                      <a:pt x="461" y="399"/>
                    </a:lnTo>
                    <a:lnTo>
                      <a:pt x="477" y="407"/>
                    </a:lnTo>
                    <a:cubicBezTo>
                      <a:pt x="486" y="411"/>
                      <a:pt x="501" y="414"/>
                      <a:pt x="510" y="414"/>
                    </a:cubicBezTo>
                    <a:lnTo>
                      <a:pt x="526" y="414"/>
                    </a:lnTo>
                    <a:lnTo>
                      <a:pt x="526" y="408"/>
                    </a:lnTo>
                    <a:cubicBezTo>
                      <a:pt x="526" y="405"/>
                      <a:pt x="522" y="399"/>
                      <a:pt x="516" y="396"/>
                    </a:cubicBezTo>
                    <a:cubicBezTo>
                      <a:pt x="511" y="392"/>
                      <a:pt x="498" y="388"/>
                      <a:pt x="487" y="385"/>
                    </a:cubicBezTo>
                    <a:lnTo>
                      <a:pt x="467" y="381"/>
                    </a:lnTo>
                    <a:lnTo>
                      <a:pt x="457" y="367"/>
                    </a:lnTo>
                    <a:lnTo>
                      <a:pt x="446" y="353"/>
                    </a:lnTo>
                    <a:lnTo>
                      <a:pt x="462" y="339"/>
                    </a:lnTo>
                    <a:lnTo>
                      <a:pt x="492" y="343"/>
                    </a:lnTo>
                    <a:cubicBezTo>
                      <a:pt x="508" y="345"/>
                      <a:pt x="532" y="349"/>
                      <a:pt x="544" y="351"/>
                    </a:cubicBezTo>
                    <a:lnTo>
                      <a:pt x="565" y="356"/>
                    </a:lnTo>
                    <a:lnTo>
                      <a:pt x="565" y="334"/>
                    </a:lnTo>
                    <a:lnTo>
                      <a:pt x="617" y="334"/>
                    </a:lnTo>
                    <a:lnTo>
                      <a:pt x="661" y="372"/>
                    </a:lnTo>
                    <a:lnTo>
                      <a:pt x="705" y="411"/>
                    </a:lnTo>
                    <a:lnTo>
                      <a:pt x="717" y="432"/>
                    </a:lnTo>
                    <a:lnTo>
                      <a:pt x="730" y="453"/>
                    </a:lnTo>
                    <a:lnTo>
                      <a:pt x="754" y="464"/>
                    </a:lnTo>
                    <a:lnTo>
                      <a:pt x="779" y="474"/>
                    </a:lnTo>
                    <a:lnTo>
                      <a:pt x="774" y="454"/>
                    </a:lnTo>
                    <a:lnTo>
                      <a:pt x="769" y="434"/>
                    </a:lnTo>
                    <a:lnTo>
                      <a:pt x="779" y="436"/>
                    </a:lnTo>
                    <a:lnTo>
                      <a:pt x="789" y="438"/>
                    </a:lnTo>
                    <a:lnTo>
                      <a:pt x="789" y="419"/>
                    </a:lnTo>
                    <a:lnTo>
                      <a:pt x="761" y="411"/>
                    </a:lnTo>
                    <a:lnTo>
                      <a:pt x="734" y="402"/>
                    </a:lnTo>
                    <a:lnTo>
                      <a:pt x="748" y="398"/>
                    </a:lnTo>
                    <a:lnTo>
                      <a:pt x="762" y="393"/>
                    </a:lnTo>
                    <a:lnTo>
                      <a:pt x="794" y="397"/>
                    </a:lnTo>
                    <a:cubicBezTo>
                      <a:pt x="813" y="399"/>
                      <a:pt x="832" y="405"/>
                      <a:pt x="837" y="408"/>
                    </a:cubicBezTo>
                    <a:lnTo>
                      <a:pt x="847" y="415"/>
                    </a:lnTo>
                    <a:lnTo>
                      <a:pt x="855" y="411"/>
                    </a:lnTo>
                    <a:lnTo>
                      <a:pt x="863" y="407"/>
                    </a:lnTo>
                    <a:lnTo>
                      <a:pt x="863" y="381"/>
                    </a:lnTo>
                    <a:lnTo>
                      <a:pt x="849" y="375"/>
                    </a:lnTo>
                    <a:cubicBezTo>
                      <a:pt x="841" y="371"/>
                      <a:pt x="828" y="361"/>
                      <a:pt x="821" y="352"/>
                    </a:cubicBezTo>
                    <a:lnTo>
                      <a:pt x="809" y="335"/>
                    </a:lnTo>
                    <a:lnTo>
                      <a:pt x="823" y="320"/>
                    </a:lnTo>
                    <a:lnTo>
                      <a:pt x="838" y="304"/>
                    </a:lnTo>
                    <a:lnTo>
                      <a:pt x="966" y="296"/>
                    </a:lnTo>
                    <a:lnTo>
                      <a:pt x="982" y="282"/>
                    </a:lnTo>
                    <a:lnTo>
                      <a:pt x="999" y="268"/>
                    </a:lnTo>
                    <a:lnTo>
                      <a:pt x="991" y="252"/>
                    </a:lnTo>
                    <a:cubicBezTo>
                      <a:pt x="986" y="243"/>
                      <a:pt x="971" y="225"/>
                      <a:pt x="957" y="211"/>
                    </a:cubicBezTo>
                    <a:lnTo>
                      <a:pt x="931" y="186"/>
                    </a:lnTo>
                    <a:lnTo>
                      <a:pt x="909" y="176"/>
                    </a:lnTo>
                    <a:lnTo>
                      <a:pt x="887" y="167"/>
                    </a:lnTo>
                    <a:lnTo>
                      <a:pt x="891" y="140"/>
                    </a:lnTo>
                    <a:lnTo>
                      <a:pt x="896" y="114"/>
                    </a:lnTo>
                    <a:lnTo>
                      <a:pt x="854" y="97"/>
                    </a:lnTo>
                    <a:lnTo>
                      <a:pt x="826" y="129"/>
                    </a:lnTo>
                    <a:lnTo>
                      <a:pt x="814" y="121"/>
                    </a:lnTo>
                    <a:lnTo>
                      <a:pt x="803" y="113"/>
                    </a:lnTo>
                    <a:lnTo>
                      <a:pt x="778" y="118"/>
                    </a:lnTo>
                    <a:lnTo>
                      <a:pt x="754" y="122"/>
                    </a:lnTo>
                    <a:lnTo>
                      <a:pt x="705" y="80"/>
                    </a:lnTo>
                    <a:lnTo>
                      <a:pt x="656" y="38"/>
                    </a:lnTo>
                    <a:lnTo>
                      <a:pt x="562" y="0"/>
                    </a:lnTo>
                    <a:lnTo>
                      <a:pt x="490" y="0"/>
                    </a:lnTo>
                    <a:lnTo>
                      <a:pt x="409" y="34"/>
                    </a:lnTo>
                    <a:lnTo>
                      <a:pt x="378" y="64"/>
                    </a:lnTo>
                    <a:lnTo>
                      <a:pt x="348" y="93"/>
                    </a:lnTo>
                    <a:lnTo>
                      <a:pt x="338" y="147"/>
                    </a:lnTo>
                    <a:lnTo>
                      <a:pt x="327" y="147"/>
                    </a:lnTo>
                    <a:cubicBezTo>
                      <a:pt x="321" y="147"/>
                      <a:pt x="287" y="140"/>
                      <a:pt x="251" y="133"/>
                    </a:cubicBezTo>
                    <a:lnTo>
                      <a:pt x="185" y="119"/>
                    </a:lnTo>
                    <a:lnTo>
                      <a:pt x="137" y="122"/>
                    </a:lnTo>
                    <a:lnTo>
                      <a:pt x="89" y="125"/>
                    </a:lnTo>
                    <a:lnTo>
                      <a:pt x="61" y="143"/>
                    </a:lnTo>
                    <a:lnTo>
                      <a:pt x="34" y="161"/>
                    </a:lnTo>
                    <a:lnTo>
                      <a:pt x="0" y="222"/>
                    </a:lnTo>
                    <a:lnTo>
                      <a:pt x="10" y="280"/>
                    </a:lnTo>
                    <a:lnTo>
                      <a:pt x="28" y="300"/>
                    </a:lnTo>
                    <a:cubicBezTo>
                      <a:pt x="38" y="311"/>
                      <a:pt x="54" y="326"/>
                      <a:pt x="64" y="333"/>
                    </a:cubicBezTo>
                    <a:cubicBezTo>
                      <a:pt x="75" y="340"/>
                      <a:pt x="95" y="351"/>
                      <a:pt x="110" y="357"/>
                    </a:cubicBezTo>
                    <a:cubicBezTo>
                      <a:pt x="125" y="364"/>
                      <a:pt x="165" y="375"/>
                      <a:pt x="200" y="382"/>
                    </a:cubicBezTo>
                    <a:lnTo>
                      <a:pt x="263" y="395"/>
                    </a:lnTo>
                    <a:lnTo>
                      <a:pt x="281" y="405"/>
                    </a:lnTo>
                    <a:cubicBezTo>
                      <a:pt x="291" y="410"/>
                      <a:pt x="306" y="425"/>
                      <a:pt x="315" y="436"/>
                    </a:cubicBezTo>
                    <a:lnTo>
                      <a:pt x="330" y="458"/>
                    </a:lnTo>
                    <a:lnTo>
                      <a:pt x="330" y="472"/>
                    </a:lnTo>
                    <a:lnTo>
                      <a:pt x="330" y="487"/>
                    </a:lnTo>
                    <a:lnTo>
                      <a:pt x="338" y="491"/>
                    </a:lnTo>
                  </a:path>
                </a:pathLst>
              </a:custGeom>
              <a:solidFill>
                <a:srgbClr val="4F4F4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4" name="Freeform 34"/>
              <p:cNvSpPr>
                <a:spLocks noChangeArrowheads="1"/>
              </p:cNvSpPr>
              <p:nvPr/>
            </p:nvSpPr>
            <p:spPr bwMode="auto">
              <a:xfrm>
                <a:off x="182" y="1063"/>
                <a:ext cx="378" cy="189"/>
              </a:xfrm>
              <a:custGeom>
                <a:avLst/>
                <a:gdLst>
                  <a:gd name="T0" fmla="*/ 346 w 997"/>
                  <a:gd name="T1" fmla="*/ 484 h 497"/>
                  <a:gd name="T2" fmla="*/ 321 w 997"/>
                  <a:gd name="T3" fmla="*/ 410 h 497"/>
                  <a:gd name="T4" fmla="*/ 250 w 997"/>
                  <a:gd name="T5" fmla="*/ 370 h 497"/>
                  <a:gd name="T6" fmla="*/ 162 w 997"/>
                  <a:gd name="T7" fmla="*/ 356 h 497"/>
                  <a:gd name="T8" fmla="*/ 79 w 997"/>
                  <a:gd name="T9" fmla="*/ 321 h 497"/>
                  <a:gd name="T10" fmla="*/ 38 w 997"/>
                  <a:gd name="T11" fmla="*/ 208 h 497"/>
                  <a:gd name="T12" fmla="*/ 69 w 997"/>
                  <a:gd name="T13" fmla="*/ 172 h 497"/>
                  <a:gd name="T14" fmla="*/ 133 w 997"/>
                  <a:gd name="T15" fmla="*/ 153 h 497"/>
                  <a:gd name="T16" fmla="*/ 300 w 997"/>
                  <a:gd name="T17" fmla="*/ 191 h 497"/>
                  <a:gd name="T18" fmla="*/ 332 w 997"/>
                  <a:gd name="T19" fmla="*/ 226 h 497"/>
                  <a:gd name="T20" fmla="*/ 355 w 997"/>
                  <a:gd name="T21" fmla="*/ 269 h 497"/>
                  <a:gd name="T22" fmla="*/ 404 w 997"/>
                  <a:gd name="T23" fmla="*/ 346 h 497"/>
                  <a:gd name="T24" fmla="*/ 444 w 997"/>
                  <a:gd name="T25" fmla="*/ 409 h 497"/>
                  <a:gd name="T26" fmla="*/ 487 w 997"/>
                  <a:gd name="T27" fmla="*/ 409 h 497"/>
                  <a:gd name="T28" fmla="*/ 502 w 997"/>
                  <a:gd name="T29" fmla="*/ 401 h 497"/>
                  <a:gd name="T30" fmla="*/ 526 w 997"/>
                  <a:gd name="T31" fmla="*/ 418 h 497"/>
                  <a:gd name="T32" fmla="*/ 491 w 997"/>
                  <a:gd name="T33" fmla="*/ 390 h 497"/>
                  <a:gd name="T34" fmla="*/ 448 w 997"/>
                  <a:gd name="T35" fmla="*/ 363 h 497"/>
                  <a:gd name="T36" fmla="*/ 479 w 997"/>
                  <a:gd name="T37" fmla="*/ 341 h 497"/>
                  <a:gd name="T38" fmla="*/ 544 w 997"/>
                  <a:gd name="T39" fmla="*/ 353 h 497"/>
                  <a:gd name="T40" fmla="*/ 565 w 997"/>
                  <a:gd name="T41" fmla="*/ 336 h 497"/>
                  <a:gd name="T42" fmla="*/ 661 w 997"/>
                  <a:gd name="T43" fmla="*/ 373 h 497"/>
                  <a:gd name="T44" fmla="*/ 734 w 997"/>
                  <a:gd name="T45" fmla="*/ 460 h 497"/>
                  <a:gd name="T46" fmla="*/ 744 w 997"/>
                  <a:gd name="T47" fmla="*/ 453 h 497"/>
                  <a:gd name="T48" fmla="*/ 779 w 997"/>
                  <a:gd name="T49" fmla="*/ 480 h 497"/>
                  <a:gd name="T50" fmla="*/ 769 w 997"/>
                  <a:gd name="T51" fmla="*/ 436 h 497"/>
                  <a:gd name="T52" fmla="*/ 776 w 997"/>
                  <a:gd name="T53" fmla="*/ 417 h 497"/>
                  <a:gd name="T54" fmla="*/ 737 w 997"/>
                  <a:gd name="T55" fmla="*/ 413 h 497"/>
                  <a:gd name="T56" fmla="*/ 734 w 997"/>
                  <a:gd name="T57" fmla="*/ 400 h 497"/>
                  <a:gd name="T58" fmla="*/ 850 w 997"/>
                  <a:gd name="T59" fmla="*/ 416 h 497"/>
                  <a:gd name="T60" fmla="*/ 863 w 997"/>
                  <a:gd name="T61" fmla="*/ 392 h 497"/>
                  <a:gd name="T62" fmla="*/ 844 w 997"/>
                  <a:gd name="T63" fmla="*/ 374 h 497"/>
                  <a:gd name="T64" fmla="*/ 808 w 997"/>
                  <a:gd name="T65" fmla="*/ 337 h 497"/>
                  <a:gd name="T66" fmla="*/ 845 w 997"/>
                  <a:gd name="T67" fmla="*/ 300 h 497"/>
                  <a:gd name="T68" fmla="*/ 964 w 997"/>
                  <a:gd name="T69" fmla="*/ 299 h 497"/>
                  <a:gd name="T70" fmla="*/ 996 w 997"/>
                  <a:gd name="T71" fmla="*/ 269 h 497"/>
                  <a:gd name="T72" fmla="*/ 948 w 997"/>
                  <a:gd name="T73" fmla="*/ 201 h 497"/>
                  <a:gd name="T74" fmla="*/ 887 w 997"/>
                  <a:gd name="T75" fmla="*/ 169 h 497"/>
                  <a:gd name="T76" fmla="*/ 897 w 997"/>
                  <a:gd name="T77" fmla="*/ 115 h 497"/>
                  <a:gd name="T78" fmla="*/ 859 w 997"/>
                  <a:gd name="T79" fmla="*/ 104 h 497"/>
                  <a:gd name="T80" fmla="*/ 840 w 997"/>
                  <a:gd name="T81" fmla="*/ 123 h 497"/>
                  <a:gd name="T82" fmla="*/ 813 w 997"/>
                  <a:gd name="T83" fmla="*/ 125 h 497"/>
                  <a:gd name="T84" fmla="*/ 778 w 997"/>
                  <a:gd name="T85" fmla="*/ 122 h 497"/>
                  <a:gd name="T86" fmla="*/ 702 w 997"/>
                  <a:gd name="T87" fmla="*/ 82 h 497"/>
                  <a:gd name="T88" fmla="*/ 600 w 997"/>
                  <a:gd name="T89" fmla="*/ 17 h 497"/>
                  <a:gd name="T90" fmla="*/ 513 w 997"/>
                  <a:gd name="T91" fmla="*/ 4 h 497"/>
                  <a:gd name="T92" fmla="*/ 434 w 997"/>
                  <a:gd name="T93" fmla="*/ 27 h 497"/>
                  <a:gd name="T94" fmla="*/ 372 w 997"/>
                  <a:gd name="T95" fmla="*/ 73 h 497"/>
                  <a:gd name="T96" fmla="*/ 343 w 997"/>
                  <a:gd name="T97" fmla="*/ 127 h 497"/>
                  <a:gd name="T98" fmla="*/ 281 w 997"/>
                  <a:gd name="T99" fmla="*/ 142 h 497"/>
                  <a:gd name="T100" fmla="*/ 142 w 997"/>
                  <a:gd name="T101" fmla="*/ 120 h 497"/>
                  <a:gd name="T102" fmla="*/ 87 w 997"/>
                  <a:gd name="T103" fmla="*/ 129 h 497"/>
                  <a:gd name="T104" fmla="*/ 31 w 997"/>
                  <a:gd name="T105" fmla="*/ 171 h 497"/>
                  <a:gd name="T106" fmla="*/ 0 w 997"/>
                  <a:gd name="T107" fmla="*/ 223 h 497"/>
                  <a:gd name="T108" fmla="*/ 22 w 997"/>
                  <a:gd name="T109" fmla="*/ 291 h 497"/>
                  <a:gd name="T110" fmla="*/ 110 w 997"/>
                  <a:gd name="T111" fmla="*/ 357 h 497"/>
                  <a:gd name="T112" fmla="*/ 271 w 997"/>
                  <a:gd name="T113" fmla="*/ 398 h 497"/>
                  <a:gd name="T114" fmla="*/ 314 w 997"/>
                  <a:gd name="T115" fmla="*/ 426 h 497"/>
                  <a:gd name="T116" fmla="*/ 342 w 997"/>
                  <a:gd name="T117" fmla="*/ 49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97" h="497">
                    <a:moveTo>
                      <a:pt x="342" y="496"/>
                    </a:moveTo>
                    <a:cubicBezTo>
                      <a:pt x="344" y="496"/>
                      <a:pt x="346" y="491"/>
                      <a:pt x="346" y="484"/>
                    </a:cubicBezTo>
                    <a:cubicBezTo>
                      <a:pt x="346" y="477"/>
                      <a:pt x="340" y="458"/>
                      <a:pt x="333" y="441"/>
                    </a:cubicBezTo>
                    <a:lnTo>
                      <a:pt x="321" y="410"/>
                    </a:lnTo>
                    <a:lnTo>
                      <a:pt x="285" y="390"/>
                    </a:lnTo>
                    <a:lnTo>
                      <a:pt x="250" y="370"/>
                    </a:lnTo>
                    <a:lnTo>
                      <a:pt x="206" y="363"/>
                    </a:lnTo>
                    <a:lnTo>
                      <a:pt x="162" y="356"/>
                    </a:lnTo>
                    <a:lnTo>
                      <a:pt x="120" y="338"/>
                    </a:lnTo>
                    <a:lnTo>
                      <a:pt x="79" y="321"/>
                    </a:lnTo>
                    <a:lnTo>
                      <a:pt x="31" y="274"/>
                    </a:lnTo>
                    <a:lnTo>
                      <a:pt x="38" y="208"/>
                    </a:lnTo>
                    <a:lnTo>
                      <a:pt x="53" y="190"/>
                    </a:lnTo>
                    <a:lnTo>
                      <a:pt x="69" y="172"/>
                    </a:lnTo>
                    <a:lnTo>
                      <a:pt x="101" y="163"/>
                    </a:lnTo>
                    <a:lnTo>
                      <a:pt x="133" y="153"/>
                    </a:lnTo>
                    <a:lnTo>
                      <a:pt x="202" y="167"/>
                    </a:lnTo>
                    <a:cubicBezTo>
                      <a:pt x="240" y="175"/>
                      <a:pt x="284" y="186"/>
                      <a:pt x="300" y="191"/>
                    </a:cubicBezTo>
                    <a:lnTo>
                      <a:pt x="328" y="202"/>
                    </a:lnTo>
                    <a:lnTo>
                      <a:pt x="332" y="226"/>
                    </a:lnTo>
                    <a:lnTo>
                      <a:pt x="337" y="250"/>
                    </a:lnTo>
                    <a:lnTo>
                      <a:pt x="355" y="269"/>
                    </a:lnTo>
                    <a:cubicBezTo>
                      <a:pt x="365" y="279"/>
                      <a:pt x="380" y="298"/>
                      <a:pt x="388" y="310"/>
                    </a:cubicBezTo>
                    <a:cubicBezTo>
                      <a:pt x="396" y="323"/>
                      <a:pt x="403" y="339"/>
                      <a:pt x="404" y="346"/>
                    </a:cubicBezTo>
                    <a:lnTo>
                      <a:pt x="404" y="360"/>
                    </a:lnTo>
                    <a:lnTo>
                      <a:pt x="444" y="409"/>
                    </a:lnTo>
                    <a:lnTo>
                      <a:pt x="470" y="402"/>
                    </a:lnTo>
                    <a:lnTo>
                      <a:pt x="487" y="409"/>
                    </a:lnTo>
                    <a:lnTo>
                      <a:pt x="502" y="417"/>
                    </a:lnTo>
                    <a:lnTo>
                      <a:pt x="502" y="401"/>
                    </a:lnTo>
                    <a:lnTo>
                      <a:pt x="514" y="409"/>
                    </a:lnTo>
                    <a:lnTo>
                      <a:pt x="526" y="418"/>
                    </a:lnTo>
                    <a:lnTo>
                      <a:pt x="526" y="402"/>
                    </a:lnTo>
                    <a:lnTo>
                      <a:pt x="491" y="390"/>
                    </a:lnTo>
                    <a:lnTo>
                      <a:pt x="457" y="377"/>
                    </a:lnTo>
                    <a:lnTo>
                      <a:pt x="448" y="363"/>
                    </a:lnTo>
                    <a:lnTo>
                      <a:pt x="439" y="350"/>
                    </a:lnTo>
                    <a:lnTo>
                      <a:pt x="479" y="341"/>
                    </a:lnTo>
                    <a:lnTo>
                      <a:pt x="501" y="345"/>
                    </a:lnTo>
                    <a:cubicBezTo>
                      <a:pt x="512" y="347"/>
                      <a:pt x="532" y="351"/>
                      <a:pt x="544" y="353"/>
                    </a:cubicBezTo>
                    <a:lnTo>
                      <a:pt x="565" y="358"/>
                    </a:lnTo>
                    <a:lnTo>
                      <a:pt x="565" y="336"/>
                    </a:lnTo>
                    <a:lnTo>
                      <a:pt x="621" y="336"/>
                    </a:lnTo>
                    <a:lnTo>
                      <a:pt x="661" y="373"/>
                    </a:lnTo>
                    <a:cubicBezTo>
                      <a:pt x="684" y="394"/>
                      <a:pt x="710" y="422"/>
                      <a:pt x="718" y="435"/>
                    </a:cubicBezTo>
                    <a:lnTo>
                      <a:pt x="734" y="460"/>
                    </a:lnTo>
                    <a:lnTo>
                      <a:pt x="739" y="456"/>
                    </a:lnTo>
                    <a:lnTo>
                      <a:pt x="744" y="453"/>
                    </a:lnTo>
                    <a:lnTo>
                      <a:pt x="762" y="466"/>
                    </a:lnTo>
                    <a:lnTo>
                      <a:pt x="779" y="480"/>
                    </a:lnTo>
                    <a:lnTo>
                      <a:pt x="774" y="458"/>
                    </a:lnTo>
                    <a:lnTo>
                      <a:pt x="769" y="436"/>
                    </a:lnTo>
                    <a:lnTo>
                      <a:pt x="794" y="436"/>
                    </a:lnTo>
                    <a:lnTo>
                      <a:pt x="776" y="417"/>
                    </a:lnTo>
                    <a:lnTo>
                      <a:pt x="757" y="415"/>
                    </a:lnTo>
                    <a:lnTo>
                      <a:pt x="737" y="413"/>
                    </a:lnTo>
                    <a:lnTo>
                      <a:pt x="736" y="406"/>
                    </a:lnTo>
                    <a:lnTo>
                      <a:pt x="734" y="400"/>
                    </a:lnTo>
                    <a:lnTo>
                      <a:pt x="801" y="395"/>
                    </a:lnTo>
                    <a:lnTo>
                      <a:pt x="850" y="416"/>
                    </a:lnTo>
                    <a:lnTo>
                      <a:pt x="857" y="408"/>
                    </a:lnTo>
                    <a:cubicBezTo>
                      <a:pt x="860" y="403"/>
                      <a:pt x="863" y="396"/>
                      <a:pt x="863" y="392"/>
                    </a:cubicBezTo>
                    <a:lnTo>
                      <a:pt x="863" y="384"/>
                    </a:lnTo>
                    <a:lnTo>
                      <a:pt x="844" y="374"/>
                    </a:lnTo>
                    <a:cubicBezTo>
                      <a:pt x="833" y="368"/>
                      <a:pt x="821" y="357"/>
                      <a:pt x="816" y="350"/>
                    </a:cubicBezTo>
                    <a:lnTo>
                      <a:pt x="808" y="337"/>
                    </a:lnTo>
                    <a:lnTo>
                      <a:pt x="827" y="319"/>
                    </a:lnTo>
                    <a:lnTo>
                      <a:pt x="845" y="300"/>
                    </a:lnTo>
                    <a:lnTo>
                      <a:pt x="905" y="299"/>
                    </a:lnTo>
                    <a:lnTo>
                      <a:pt x="964" y="299"/>
                    </a:lnTo>
                    <a:lnTo>
                      <a:pt x="980" y="286"/>
                    </a:lnTo>
                    <a:cubicBezTo>
                      <a:pt x="989" y="280"/>
                      <a:pt x="996" y="271"/>
                      <a:pt x="996" y="269"/>
                    </a:cubicBezTo>
                    <a:cubicBezTo>
                      <a:pt x="996" y="266"/>
                      <a:pt x="986" y="249"/>
                      <a:pt x="972" y="232"/>
                    </a:cubicBezTo>
                    <a:lnTo>
                      <a:pt x="948" y="201"/>
                    </a:lnTo>
                    <a:lnTo>
                      <a:pt x="917" y="185"/>
                    </a:lnTo>
                    <a:lnTo>
                      <a:pt x="887" y="169"/>
                    </a:lnTo>
                    <a:lnTo>
                      <a:pt x="892" y="142"/>
                    </a:lnTo>
                    <a:lnTo>
                      <a:pt x="897" y="115"/>
                    </a:lnTo>
                    <a:lnTo>
                      <a:pt x="878" y="110"/>
                    </a:lnTo>
                    <a:lnTo>
                      <a:pt x="859" y="104"/>
                    </a:lnTo>
                    <a:lnTo>
                      <a:pt x="840" y="110"/>
                    </a:lnTo>
                    <a:lnTo>
                      <a:pt x="840" y="123"/>
                    </a:lnTo>
                    <a:cubicBezTo>
                      <a:pt x="840" y="130"/>
                      <a:pt x="838" y="135"/>
                      <a:pt x="836" y="135"/>
                    </a:cubicBezTo>
                    <a:cubicBezTo>
                      <a:pt x="833" y="135"/>
                      <a:pt x="823" y="131"/>
                      <a:pt x="813" y="125"/>
                    </a:cubicBezTo>
                    <a:lnTo>
                      <a:pt x="794" y="114"/>
                    </a:lnTo>
                    <a:lnTo>
                      <a:pt x="778" y="122"/>
                    </a:lnTo>
                    <a:lnTo>
                      <a:pt x="761" y="129"/>
                    </a:lnTo>
                    <a:lnTo>
                      <a:pt x="702" y="82"/>
                    </a:lnTo>
                    <a:lnTo>
                      <a:pt x="644" y="34"/>
                    </a:lnTo>
                    <a:lnTo>
                      <a:pt x="600" y="17"/>
                    </a:lnTo>
                    <a:lnTo>
                      <a:pt x="556" y="0"/>
                    </a:lnTo>
                    <a:lnTo>
                      <a:pt x="513" y="4"/>
                    </a:lnTo>
                    <a:lnTo>
                      <a:pt x="471" y="8"/>
                    </a:lnTo>
                    <a:lnTo>
                      <a:pt x="434" y="27"/>
                    </a:lnTo>
                    <a:lnTo>
                      <a:pt x="397" y="46"/>
                    </a:lnTo>
                    <a:lnTo>
                      <a:pt x="372" y="73"/>
                    </a:lnTo>
                    <a:lnTo>
                      <a:pt x="348" y="101"/>
                    </a:lnTo>
                    <a:lnTo>
                      <a:pt x="343" y="127"/>
                    </a:lnTo>
                    <a:lnTo>
                      <a:pt x="338" y="154"/>
                    </a:lnTo>
                    <a:lnTo>
                      <a:pt x="281" y="142"/>
                    </a:lnTo>
                    <a:cubicBezTo>
                      <a:pt x="250" y="135"/>
                      <a:pt x="206" y="127"/>
                      <a:pt x="184" y="125"/>
                    </a:cubicBezTo>
                    <a:lnTo>
                      <a:pt x="142" y="120"/>
                    </a:lnTo>
                    <a:lnTo>
                      <a:pt x="114" y="125"/>
                    </a:lnTo>
                    <a:lnTo>
                      <a:pt x="87" y="129"/>
                    </a:lnTo>
                    <a:lnTo>
                      <a:pt x="59" y="150"/>
                    </a:lnTo>
                    <a:lnTo>
                      <a:pt x="31" y="171"/>
                    </a:lnTo>
                    <a:lnTo>
                      <a:pt x="16" y="197"/>
                    </a:lnTo>
                    <a:lnTo>
                      <a:pt x="0" y="223"/>
                    </a:lnTo>
                    <a:lnTo>
                      <a:pt x="6" y="248"/>
                    </a:lnTo>
                    <a:cubicBezTo>
                      <a:pt x="8" y="262"/>
                      <a:pt x="16" y="281"/>
                      <a:pt x="22" y="291"/>
                    </a:cubicBezTo>
                    <a:cubicBezTo>
                      <a:pt x="28" y="301"/>
                      <a:pt x="42" y="316"/>
                      <a:pt x="54" y="326"/>
                    </a:cubicBezTo>
                    <a:cubicBezTo>
                      <a:pt x="66" y="335"/>
                      <a:pt x="91" y="349"/>
                      <a:pt x="110" y="357"/>
                    </a:cubicBezTo>
                    <a:cubicBezTo>
                      <a:pt x="129" y="365"/>
                      <a:pt x="174" y="377"/>
                      <a:pt x="208" y="384"/>
                    </a:cubicBezTo>
                    <a:lnTo>
                      <a:pt x="271" y="398"/>
                    </a:lnTo>
                    <a:lnTo>
                      <a:pt x="293" y="412"/>
                    </a:lnTo>
                    <a:lnTo>
                      <a:pt x="314" y="426"/>
                    </a:lnTo>
                    <a:lnTo>
                      <a:pt x="326" y="461"/>
                    </a:lnTo>
                    <a:cubicBezTo>
                      <a:pt x="333" y="481"/>
                      <a:pt x="340" y="496"/>
                      <a:pt x="342" y="496"/>
                    </a:cubicBezTo>
                  </a:path>
                </a:pathLst>
              </a:custGeom>
              <a:solidFill>
                <a:srgbClr val="2E2E2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5" name="Freeform 35"/>
              <p:cNvSpPr>
                <a:spLocks noChangeArrowheads="1"/>
              </p:cNvSpPr>
              <p:nvPr/>
            </p:nvSpPr>
            <p:spPr bwMode="auto">
              <a:xfrm>
                <a:off x="186" y="1066"/>
                <a:ext cx="376" cy="184"/>
              </a:xfrm>
              <a:custGeom>
                <a:avLst/>
                <a:gdLst>
                  <a:gd name="T0" fmla="*/ 325 w 992"/>
                  <a:gd name="T1" fmla="*/ 443 h 485"/>
                  <a:gd name="T2" fmla="*/ 254 w 992"/>
                  <a:gd name="T3" fmla="*/ 374 h 485"/>
                  <a:gd name="T4" fmla="*/ 98 w 992"/>
                  <a:gd name="T5" fmla="*/ 330 h 485"/>
                  <a:gd name="T6" fmla="*/ 21 w 992"/>
                  <a:gd name="T7" fmla="*/ 220 h 485"/>
                  <a:gd name="T8" fmla="*/ 79 w 992"/>
                  <a:gd name="T9" fmla="*/ 157 h 485"/>
                  <a:gd name="T10" fmla="*/ 300 w 992"/>
                  <a:gd name="T11" fmla="*/ 186 h 485"/>
                  <a:gd name="T12" fmla="*/ 345 w 992"/>
                  <a:gd name="T13" fmla="*/ 257 h 485"/>
                  <a:gd name="T14" fmla="*/ 395 w 992"/>
                  <a:gd name="T15" fmla="*/ 337 h 485"/>
                  <a:gd name="T16" fmla="*/ 436 w 992"/>
                  <a:gd name="T17" fmla="*/ 392 h 485"/>
                  <a:gd name="T18" fmla="*/ 486 w 992"/>
                  <a:gd name="T19" fmla="*/ 384 h 485"/>
                  <a:gd name="T20" fmla="*/ 427 w 992"/>
                  <a:gd name="T21" fmla="*/ 349 h 485"/>
                  <a:gd name="T22" fmla="*/ 472 w 992"/>
                  <a:gd name="T23" fmla="*/ 330 h 485"/>
                  <a:gd name="T24" fmla="*/ 549 w 992"/>
                  <a:gd name="T25" fmla="*/ 346 h 485"/>
                  <a:gd name="T26" fmla="*/ 548 w 992"/>
                  <a:gd name="T27" fmla="*/ 330 h 485"/>
                  <a:gd name="T28" fmla="*/ 702 w 992"/>
                  <a:gd name="T29" fmla="*/ 407 h 485"/>
                  <a:gd name="T30" fmla="*/ 730 w 992"/>
                  <a:gd name="T31" fmla="*/ 450 h 485"/>
                  <a:gd name="T32" fmla="*/ 753 w 992"/>
                  <a:gd name="T33" fmla="*/ 451 h 485"/>
                  <a:gd name="T34" fmla="*/ 754 w 992"/>
                  <a:gd name="T35" fmla="*/ 431 h 485"/>
                  <a:gd name="T36" fmla="*/ 771 w 992"/>
                  <a:gd name="T37" fmla="*/ 414 h 485"/>
                  <a:gd name="T38" fmla="*/ 727 w 992"/>
                  <a:gd name="T39" fmla="*/ 401 h 485"/>
                  <a:gd name="T40" fmla="*/ 790 w 992"/>
                  <a:gd name="T41" fmla="*/ 378 h 485"/>
                  <a:gd name="T42" fmla="*/ 831 w 992"/>
                  <a:gd name="T43" fmla="*/ 397 h 485"/>
                  <a:gd name="T44" fmla="*/ 857 w 992"/>
                  <a:gd name="T45" fmla="*/ 391 h 485"/>
                  <a:gd name="T46" fmla="*/ 812 w 992"/>
                  <a:gd name="T47" fmla="*/ 377 h 485"/>
                  <a:gd name="T48" fmla="*/ 799 w 992"/>
                  <a:gd name="T49" fmla="*/ 336 h 485"/>
                  <a:gd name="T50" fmla="*/ 832 w 992"/>
                  <a:gd name="T51" fmla="*/ 299 h 485"/>
                  <a:gd name="T52" fmla="*/ 937 w 992"/>
                  <a:gd name="T53" fmla="*/ 291 h 485"/>
                  <a:gd name="T54" fmla="*/ 991 w 992"/>
                  <a:gd name="T55" fmla="*/ 264 h 485"/>
                  <a:gd name="T56" fmla="*/ 903 w 992"/>
                  <a:gd name="T57" fmla="*/ 179 h 485"/>
                  <a:gd name="T58" fmla="*/ 888 w 992"/>
                  <a:gd name="T59" fmla="*/ 123 h 485"/>
                  <a:gd name="T60" fmla="*/ 833 w 992"/>
                  <a:gd name="T61" fmla="*/ 116 h 485"/>
                  <a:gd name="T62" fmla="*/ 805 w 992"/>
                  <a:gd name="T63" fmla="*/ 114 h 485"/>
                  <a:gd name="T64" fmla="*/ 646 w 992"/>
                  <a:gd name="T65" fmla="*/ 38 h 485"/>
                  <a:gd name="T66" fmla="*/ 517 w 992"/>
                  <a:gd name="T67" fmla="*/ 0 h 485"/>
                  <a:gd name="T68" fmla="*/ 411 w 992"/>
                  <a:gd name="T69" fmla="*/ 28 h 485"/>
                  <a:gd name="T70" fmla="*/ 340 w 992"/>
                  <a:gd name="T71" fmla="*/ 109 h 485"/>
                  <a:gd name="T72" fmla="*/ 268 w 992"/>
                  <a:gd name="T73" fmla="*/ 136 h 485"/>
                  <a:gd name="T74" fmla="*/ 89 w 992"/>
                  <a:gd name="T75" fmla="*/ 126 h 485"/>
                  <a:gd name="T76" fmla="*/ 11 w 992"/>
                  <a:gd name="T77" fmla="*/ 189 h 485"/>
                  <a:gd name="T78" fmla="*/ 12 w 992"/>
                  <a:gd name="T79" fmla="*/ 281 h 485"/>
                  <a:gd name="T80" fmla="*/ 107 w 992"/>
                  <a:gd name="T81" fmla="*/ 352 h 485"/>
                  <a:gd name="T82" fmla="*/ 275 w 992"/>
                  <a:gd name="T83" fmla="*/ 393 h 485"/>
                  <a:gd name="T84" fmla="*/ 322 w 992"/>
                  <a:gd name="T85" fmla="*/ 456 h 485"/>
                  <a:gd name="T86" fmla="*/ 513 w 992"/>
                  <a:gd name="T87" fmla="*/ 397 h 485"/>
                  <a:gd name="T88" fmla="*/ 497 w 992"/>
                  <a:gd name="T89" fmla="*/ 397 h 485"/>
                  <a:gd name="T90" fmla="*/ 493 w 992"/>
                  <a:gd name="T91" fmla="*/ 394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2" h="485">
                    <a:moveTo>
                      <a:pt x="322" y="456"/>
                    </a:moveTo>
                    <a:cubicBezTo>
                      <a:pt x="330" y="473"/>
                      <a:pt x="336" y="484"/>
                      <a:pt x="336" y="479"/>
                    </a:cubicBezTo>
                    <a:cubicBezTo>
                      <a:pt x="336" y="475"/>
                      <a:pt x="331" y="459"/>
                      <a:pt x="325" y="443"/>
                    </a:cubicBezTo>
                    <a:lnTo>
                      <a:pt x="313" y="414"/>
                    </a:lnTo>
                    <a:lnTo>
                      <a:pt x="296" y="399"/>
                    </a:lnTo>
                    <a:cubicBezTo>
                      <a:pt x="287" y="391"/>
                      <a:pt x="268" y="380"/>
                      <a:pt x="254" y="374"/>
                    </a:cubicBezTo>
                    <a:cubicBezTo>
                      <a:pt x="240" y="368"/>
                      <a:pt x="207" y="360"/>
                      <a:pt x="182" y="356"/>
                    </a:cubicBezTo>
                    <a:lnTo>
                      <a:pt x="137" y="349"/>
                    </a:lnTo>
                    <a:lnTo>
                      <a:pt x="98" y="330"/>
                    </a:lnTo>
                    <a:lnTo>
                      <a:pt x="58" y="311"/>
                    </a:lnTo>
                    <a:lnTo>
                      <a:pt x="21" y="268"/>
                    </a:lnTo>
                    <a:lnTo>
                      <a:pt x="21" y="220"/>
                    </a:lnTo>
                    <a:lnTo>
                      <a:pt x="37" y="192"/>
                    </a:lnTo>
                    <a:lnTo>
                      <a:pt x="54" y="164"/>
                    </a:lnTo>
                    <a:lnTo>
                      <a:pt x="79" y="157"/>
                    </a:lnTo>
                    <a:cubicBezTo>
                      <a:pt x="93" y="153"/>
                      <a:pt x="114" y="149"/>
                      <a:pt x="127" y="149"/>
                    </a:cubicBezTo>
                    <a:cubicBezTo>
                      <a:pt x="140" y="149"/>
                      <a:pt x="177" y="155"/>
                      <a:pt x="210" y="163"/>
                    </a:cubicBezTo>
                    <a:cubicBezTo>
                      <a:pt x="244" y="170"/>
                      <a:pt x="284" y="181"/>
                      <a:pt x="300" y="186"/>
                    </a:cubicBezTo>
                    <a:lnTo>
                      <a:pt x="329" y="196"/>
                    </a:lnTo>
                    <a:lnTo>
                      <a:pt x="329" y="241"/>
                    </a:lnTo>
                    <a:lnTo>
                      <a:pt x="345" y="257"/>
                    </a:lnTo>
                    <a:cubicBezTo>
                      <a:pt x="354" y="266"/>
                      <a:pt x="370" y="285"/>
                      <a:pt x="380" y="299"/>
                    </a:cubicBezTo>
                    <a:lnTo>
                      <a:pt x="400" y="325"/>
                    </a:lnTo>
                    <a:lnTo>
                      <a:pt x="395" y="337"/>
                    </a:lnTo>
                    <a:lnTo>
                      <a:pt x="390" y="350"/>
                    </a:lnTo>
                    <a:lnTo>
                      <a:pt x="412" y="372"/>
                    </a:lnTo>
                    <a:cubicBezTo>
                      <a:pt x="423" y="384"/>
                      <a:pt x="434" y="393"/>
                      <a:pt x="436" y="392"/>
                    </a:cubicBezTo>
                    <a:cubicBezTo>
                      <a:pt x="437" y="392"/>
                      <a:pt x="449" y="394"/>
                      <a:pt x="462" y="397"/>
                    </a:cubicBezTo>
                    <a:lnTo>
                      <a:pt x="486" y="403"/>
                    </a:lnTo>
                    <a:lnTo>
                      <a:pt x="486" y="384"/>
                    </a:lnTo>
                    <a:lnTo>
                      <a:pt x="465" y="384"/>
                    </a:lnTo>
                    <a:lnTo>
                      <a:pt x="446" y="366"/>
                    </a:lnTo>
                    <a:lnTo>
                      <a:pt x="427" y="349"/>
                    </a:lnTo>
                    <a:lnTo>
                      <a:pt x="442" y="340"/>
                    </a:lnTo>
                    <a:lnTo>
                      <a:pt x="457" y="330"/>
                    </a:lnTo>
                    <a:lnTo>
                      <a:pt x="472" y="330"/>
                    </a:lnTo>
                    <a:cubicBezTo>
                      <a:pt x="479" y="330"/>
                      <a:pt x="499" y="335"/>
                      <a:pt x="514" y="340"/>
                    </a:cubicBezTo>
                    <a:lnTo>
                      <a:pt x="542" y="350"/>
                    </a:lnTo>
                    <a:lnTo>
                      <a:pt x="549" y="346"/>
                    </a:lnTo>
                    <a:lnTo>
                      <a:pt x="557" y="342"/>
                    </a:lnTo>
                    <a:lnTo>
                      <a:pt x="552" y="336"/>
                    </a:lnTo>
                    <a:lnTo>
                      <a:pt x="548" y="330"/>
                    </a:lnTo>
                    <a:lnTo>
                      <a:pt x="616" y="330"/>
                    </a:lnTo>
                    <a:lnTo>
                      <a:pt x="659" y="368"/>
                    </a:lnTo>
                    <a:lnTo>
                      <a:pt x="702" y="407"/>
                    </a:lnTo>
                    <a:lnTo>
                      <a:pt x="712" y="429"/>
                    </a:lnTo>
                    <a:lnTo>
                      <a:pt x="723" y="450"/>
                    </a:lnTo>
                    <a:lnTo>
                      <a:pt x="730" y="450"/>
                    </a:lnTo>
                    <a:cubicBezTo>
                      <a:pt x="734" y="450"/>
                      <a:pt x="737" y="447"/>
                      <a:pt x="737" y="443"/>
                    </a:cubicBezTo>
                    <a:lnTo>
                      <a:pt x="737" y="435"/>
                    </a:lnTo>
                    <a:lnTo>
                      <a:pt x="753" y="451"/>
                    </a:lnTo>
                    <a:lnTo>
                      <a:pt x="769" y="467"/>
                    </a:lnTo>
                    <a:lnTo>
                      <a:pt x="764" y="454"/>
                    </a:lnTo>
                    <a:cubicBezTo>
                      <a:pt x="761" y="446"/>
                      <a:pt x="757" y="436"/>
                      <a:pt x="754" y="431"/>
                    </a:cubicBezTo>
                    <a:lnTo>
                      <a:pt x="750" y="421"/>
                    </a:lnTo>
                    <a:lnTo>
                      <a:pt x="777" y="430"/>
                    </a:lnTo>
                    <a:lnTo>
                      <a:pt x="771" y="414"/>
                    </a:lnTo>
                    <a:lnTo>
                      <a:pt x="748" y="410"/>
                    </a:lnTo>
                    <a:lnTo>
                      <a:pt x="726" y="407"/>
                    </a:lnTo>
                    <a:lnTo>
                      <a:pt x="727" y="401"/>
                    </a:lnTo>
                    <a:lnTo>
                      <a:pt x="728" y="394"/>
                    </a:lnTo>
                    <a:lnTo>
                      <a:pt x="759" y="386"/>
                    </a:lnTo>
                    <a:lnTo>
                      <a:pt x="790" y="378"/>
                    </a:lnTo>
                    <a:lnTo>
                      <a:pt x="795" y="388"/>
                    </a:lnTo>
                    <a:lnTo>
                      <a:pt x="799" y="397"/>
                    </a:lnTo>
                    <a:lnTo>
                      <a:pt x="831" y="397"/>
                    </a:lnTo>
                    <a:lnTo>
                      <a:pt x="831" y="413"/>
                    </a:lnTo>
                    <a:lnTo>
                      <a:pt x="844" y="402"/>
                    </a:lnTo>
                    <a:lnTo>
                      <a:pt x="857" y="391"/>
                    </a:lnTo>
                    <a:lnTo>
                      <a:pt x="836" y="370"/>
                    </a:lnTo>
                    <a:lnTo>
                      <a:pt x="824" y="373"/>
                    </a:lnTo>
                    <a:lnTo>
                      <a:pt x="812" y="377"/>
                    </a:lnTo>
                    <a:lnTo>
                      <a:pt x="823" y="368"/>
                    </a:lnTo>
                    <a:lnTo>
                      <a:pt x="811" y="352"/>
                    </a:lnTo>
                    <a:lnTo>
                      <a:pt x="799" y="336"/>
                    </a:lnTo>
                    <a:lnTo>
                      <a:pt x="803" y="323"/>
                    </a:lnTo>
                    <a:lnTo>
                      <a:pt x="808" y="310"/>
                    </a:lnTo>
                    <a:lnTo>
                      <a:pt x="832" y="299"/>
                    </a:lnTo>
                    <a:lnTo>
                      <a:pt x="856" y="289"/>
                    </a:lnTo>
                    <a:lnTo>
                      <a:pt x="888" y="290"/>
                    </a:lnTo>
                    <a:cubicBezTo>
                      <a:pt x="906" y="291"/>
                      <a:pt x="928" y="291"/>
                      <a:pt x="937" y="291"/>
                    </a:cubicBezTo>
                    <a:lnTo>
                      <a:pt x="952" y="290"/>
                    </a:lnTo>
                    <a:lnTo>
                      <a:pt x="972" y="277"/>
                    </a:lnTo>
                    <a:lnTo>
                      <a:pt x="991" y="264"/>
                    </a:lnTo>
                    <a:lnTo>
                      <a:pt x="964" y="230"/>
                    </a:lnTo>
                    <a:lnTo>
                      <a:pt x="937" y="196"/>
                    </a:lnTo>
                    <a:lnTo>
                      <a:pt x="903" y="179"/>
                    </a:lnTo>
                    <a:cubicBezTo>
                      <a:pt x="885" y="170"/>
                      <a:pt x="870" y="161"/>
                      <a:pt x="870" y="159"/>
                    </a:cubicBezTo>
                    <a:cubicBezTo>
                      <a:pt x="870" y="158"/>
                      <a:pt x="874" y="149"/>
                      <a:pt x="879" y="140"/>
                    </a:cubicBezTo>
                    <a:lnTo>
                      <a:pt x="888" y="123"/>
                    </a:lnTo>
                    <a:lnTo>
                      <a:pt x="868" y="103"/>
                    </a:lnTo>
                    <a:lnTo>
                      <a:pt x="837" y="103"/>
                    </a:lnTo>
                    <a:lnTo>
                      <a:pt x="833" y="116"/>
                    </a:lnTo>
                    <a:cubicBezTo>
                      <a:pt x="831" y="123"/>
                      <a:pt x="826" y="129"/>
                      <a:pt x="822" y="129"/>
                    </a:cubicBezTo>
                    <a:cubicBezTo>
                      <a:pt x="819" y="129"/>
                      <a:pt x="814" y="126"/>
                      <a:pt x="810" y="122"/>
                    </a:cubicBezTo>
                    <a:lnTo>
                      <a:pt x="805" y="114"/>
                    </a:lnTo>
                    <a:lnTo>
                      <a:pt x="749" y="122"/>
                    </a:lnTo>
                    <a:lnTo>
                      <a:pt x="698" y="80"/>
                    </a:lnTo>
                    <a:lnTo>
                      <a:pt x="646" y="38"/>
                    </a:lnTo>
                    <a:lnTo>
                      <a:pt x="603" y="19"/>
                    </a:lnTo>
                    <a:lnTo>
                      <a:pt x="560" y="0"/>
                    </a:lnTo>
                    <a:lnTo>
                      <a:pt x="517" y="0"/>
                    </a:lnTo>
                    <a:lnTo>
                      <a:pt x="474" y="0"/>
                    </a:lnTo>
                    <a:lnTo>
                      <a:pt x="443" y="14"/>
                    </a:lnTo>
                    <a:lnTo>
                      <a:pt x="411" y="28"/>
                    </a:lnTo>
                    <a:lnTo>
                      <a:pt x="378" y="56"/>
                    </a:lnTo>
                    <a:lnTo>
                      <a:pt x="344" y="85"/>
                    </a:lnTo>
                    <a:lnTo>
                      <a:pt x="340" y="109"/>
                    </a:lnTo>
                    <a:cubicBezTo>
                      <a:pt x="337" y="123"/>
                      <a:pt x="333" y="137"/>
                      <a:pt x="330" y="141"/>
                    </a:cubicBezTo>
                    <a:lnTo>
                      <a:pt x="325" y="149"/>
                    </a:lnTo>
                    <a:lnTo>
                      <a:pt x="268" y="136"/>
                    </a:lnTo>
                    <a:cubicBezTo>
                      <a:pt x="237" y="130"/>
                      <a:pt x="191" y="122"/>
                      <a:pt x="165" y="119"/>
                    </a:cubicBezTo>
                    <a:lnTo>
                      <a:pt x="120" y="115"/>
                    </a:lnTo>
                    <a:lnTo>
                      <a:pt x="89" y="126"/>
                    </a:lnTo>
                    <a:cubicBezTo>
                      <a:pt x="72" y="132"/>
                      <a:pt x="50" y="143"/>
                      <a:pt x="40" y="151"/>
                    </a:cubicBezTo>
                    <a:lnTo>
                      <a:pt x="22" y="166"/>
                    </a:lnTo>
                    <a:lnTo>
                      <a:pt x="11" y="189"/>
                    </a:lnTo>
                    <a:lnTo>
                      <a:pt x="0" y="212"/>
                    </a:lnTo>
                    <a:lnTo>
                      <a:pt x="0" y="258"/>
                    </a:lnTo>
                    <a:lnTo>
                      <a:pt x="12" y="281"/>
                    </a:lnTo>
                    <a:lnTo>
                      <a:pt x="25" y="303"/>
                    </a:lnTo>
                    <a:lnTo>
                      <a:pt x="54" y="323"/>
                    </a:lnTo>
                    <a:cubicBezTo>
                      <a:pt x="69" y="333"/>
                      <a:pt x="93" y="346"/>
                      <a:pt x="107" y="352"/>
                    </a:cubicBezTo>
                    <a:cubicBezTo>
                      <a:pt x="120" y="358"/>
                      <a:pt x="148" y="366"/>
                      <a:pt x="169" y="370"/>
                    </a:cubicBezTo>
                    <a:cubicBezTo>
                      <a:pt x="190" y="374"/>
                      <a:pt x="223" y="381"/>
                      <a:pt x="241" y="385"/>
                    </a:cubicBezTo>
                    <a:lnTo>
                      <a:pt x="275" y="393"/>
                    </a:lnTo>
                    <a:lnTo>
                      <a:pt x="292" y="409"/>
                    </a:lnTo>
                    <a:lnTo>
                      <a:pt x="309" y="425"/>
                    </a:lnTo>
                    <a:lnTo>
                      <a:pt x="322" y="456"/>
                    </a:lnTo>
                    <a:close/>
                    <a:moveTo>
                      <a:pt x="513" y="403"/>
                    </a:moveTo>
                    <a:cubicBezTo>
                      <a:pt x="515" y="403"/>
                      <a:pt x="517" y="402"/>
                      <a:pt x="517" y="400"/>
                    </a:cubicBezTo>
                    <a:cubicBezTo>
                      <a:pt x="517" y="398"/>
                      <a:pt x="515" y="397"/>
                      <a:pt x="513" y="397"/>
                    </a:cubicBezTo>
                    <a:cubicBezTo>
                      <a:pt x="511" y="397"/>
                      <a:pt x="509" y="398"/>
                      <a:pt x="509" y="400"/>
                    </a:cubicBezTo>
                    <a:cubicBezTo>
                      <a:pt x="509" y="402"/>
                      <a:pt x="511" y="403"/>
                      <a:pt x="513" y="403"/>
                    </a:cubicBezTo>
                    <a:close/>
                    <a:moveTo>
                      <a:pt x="497" y="397"/>
                    </a:moveTo>
                    <a:cubicBezTo>
                      <a:pt x="499" y="397"/>
                      <a:pt x="501" y="395"/>
                      <a:pt x="501" y="394"/>
                    </a:cubicBezTo>
                    <a:cubicBezTo>
                      <a:pt x="501" y="392"/>
                      <a:pt x="499" y="390"/>
                      <a:pt x="497" y="390"/>
                    </a:cubicBezTo>
                    <a:cubicBezTo>
                      <a:pt x="495" y="390"/>
                      <a:pt x="493" y="392"/>
                      <a:pt x="493" y="394"/>
                    </a:cubicBezTo>
                    <a:cubicBezTo>
                      <a:pt x="493" y="395"/>
                      <a:pt x="495" y="397"/>
                      <a:pt x="497" y="397"/>
                    </a:cubicBezTo>
                    <a:close/>
                  </a:path>
                </a:pathLst>
              </a:custGeom>
              <a:solidFill>
                <a:srgbClr val="01010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157" name="Group 37"/>
            <p:cNvGrpSpPr>
              <a:grpSpLocks/>
            </p:cNvGrpSpPr>
            <p:nvPr/>
          </p:nvGrpSpPr>
          <p:grpSpPr bwMode="auto">
            <a:xfrm>
              <a:off x="2303850" y="3513130"/>
              <a:ext cx="510474" cy="694150"/>
              <a:chOff x="835" y="788"/>
              <a:chExt cx="214" cy="291"/>
            </a:xfrm>
          </p:grpSpPr>
          <p:sp>
            <p:nvSpPr>
              <p:cNvPr id="176" name="Freeform 38"/>
              <p:cNvSpPr>
                <a:spLocks noChangeArrowheads="1"/>
              </p:cNvSpPr>
              <p:nvPr/>
            </p:nvSpPr>
            <p:spPr bwMode="auto">
              <a:xfrm>
                <a:off x="835" y="788"/>
                <a:ext cx="214" cy="291"/>
              </a:xfrm>
              <a:custGeom>
                <a:avLst/>
                <a:gdLst>
                  <a:gd name="G0" fmla="+- 1 0 0"/>
                  <a:gd name="G1" fmla="*/ 1 39693 55456"/>
                  <a:gd name="G2" fmla="*/ 1 35987 55552"/>
                  <a:gd name="G3" fmla="*/ G2 1 180"/>
                  <a:gd name="G4" fmla="*/ G1 1 G3"/>
                  <a:gd name="G5" fmla="+- 1 0 0"/>
                  <a:gd name="G6" fmla="+- 1 0 0"/>
                  <a:gd name="G7" fmla="+- 1 0 0"/>
                  <a:gd name="G8" fmla="+- 1 0 0"/>
                  <a:gd name="G9" fmla="*/ 1 25611 45568"/>
                  <a:gd name="G10" fmla="*/ 1 35987 55552"/>
                  <a:gd name="G11" fmla="*/ G10 1 180"/>
                  <a:gd name="G12" fmla="*/ G9 1 G11"/>
                  <a:gd name="G13" fmla="+- 1 0 0"/>
                  <a:gd name="G14" fmla="+- 1 0 0"/>
                  <a:gd name="G15" fmla="+- 1 0 0"/>
                  <a:gd name="G16" fmla="+- 1 0 0"/>
                  <a:gd name="G17" fmla="+- 340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T0" fmla="*/ 8 256 1"/>
                  <a:gd name="T1" fmla="*/ 0 256 1"/>
                  <a:gd name="G30" fmla="+- 0 T0 T1"/>
                  <a:gd name="G31" fmla="cos 753 G30"/>
                  <a:gd name="G32" fmla="+- 755 0 0"/>
                  <a:gd name="G33" fmla="+- 0 0 0"/>
                  <a:gd name="G34" fmla="+- 2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24577 2"/>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84 0 0"/>
                  <a:gd name="G84" fmla="+- 0 0 0"/>
                  <a:gd name="G85" fmla="+- 169 0 0"/>
                  <a:gd name="G86" fmla="+- 148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1 0 0"/>
                  <a:gd name="G105" fmla="+- 1 0 0"/>
                  <a:gd name="T2" fmla="*/ 443 w 570"/>
                  <a:gd name="T3" fmla="*/ 3 h 758"/>
                  <a:gd name="T4" fmla="*/ 548 w 570"/>
                  <a:gd name="T5" fmla="*/ 55 h 758"/>
                  <a:gd name="T6" fmla="*/ 566 w 570"/>
                  <a:gd name="T7" fmla="*/ 84 h 758"/>
                  <a:gd name="T8" fmla="*/ 568 w 570"/>
                  <a:gd name="T9" fmla="*/ 101 h 758"/>
                  <a:gd name="T10" fmla="*/ 520 w 570"/>
                  <a:gd name="T11" fmla="*/ 108 h 758"/>
                  <a:gd name="T12" fmla="*/ 511 w 570"/>
                  <a:gd name="T13" fmla="*/ 106 h 758"/>
                  <a:gd name="T14" fmla="*/ 500 w 570"/>
                  <a:gd name="T15" fmla="*/ 119 h 758"/>
                  <a:gd name="T16" fmla="*/ 497 w 570"/>
                  <a:gd name="T17" fmla="*/ 143 h 758"/>
                  <a:gd name="T18" fmla="*/ 504 w 570"/>
                  <a:gd name="T19" fmla="*/ 190 h 758"/>
                  <a:gd name="T20" fmla="*/ 471 w 570"/>
                  <a:gd name="T21" fmla="*/ 192 h 758"/>
                  <a:gd name="T22" fmla="*/ 464 w 570"/>
                  <a:gd name="T23" fmla="*/ 191 h 758"/>
                  <a:gd name="T24" fmla="*/ 327 w 570"/>
                  <a:gd name="T25" fmla="*/ 384 h 758"/>
                  <a:gd name="T26" fmla="*/ 186 w 570"/>
                  <a:gd name="T27" fmla="*/ 580 h 758"/>
                  <a:gd name="T28" fmla="*/ 147 w 570"/>
                  <a:gd name="T29" fmla="*/ 587 h 758"/>
                  <a:gd name="T30" fmla="*/ 139 w 570"/>
                  <a:gd name="T31" fmla="*/ 587 h 758"/>
                  <a:gd name="T32" fmla="*/ 75 w 570"/>
                  <a:gd name="T33" fmla="*/ 670 h 758"/>
                  <a:gd name="T34" fmla="*/ 10 w 570"/>
                  <a:gd name="T35" fmla="*/ 753 h 758"/>
                  <a:gd name="T36" fmla="*/ 3 w 570"/>
                  <a:gd name="T37" fmla="*/ 756 h 758"/>
                  <a:gd name="T38" fmla="*/ 0 w 570"/>
                  <a:gd name="T39" fmla="*/ 756 h 758"/>
                  <a:gd name="T40" fmla="*/ 61 w 570"/>
                  <a:gd name="T41" fmla="*/ 666 h 758"/>
                  <a:gd name="T42" fmla="*/ 121 w 570"/>
                  <a:gd name="T43" fmla="*/ 576 h 758"/>
                  <a:gd name="T44" fmla="*/ 115 w 570"/>
                  <a:gd name="T45" fmla="*/ 569 h 758"/>
                  <a:gd name="T46" fmla="*/ 101 w 570"/>
                  <a:gd name="T47" fmla="*/ 544 h 758"/>
                  <a:gd name="T48" fmla="*/ 106 w 570"/>
                  <a:gd name="T49" fmla="*/ 519 h 758"/>
                  <a:gd name="T50" fmla="*/ 243 w 570"/>
                  <a:gd name="T51" fmla="*/ 324 h 758"/>
                  <a:gd name="T52" fmla="*/ 377 w 570"/>
                  <a:gd name="T53" fmla="*/ 134 h 758"/>
                  <a:gd name="T54" fmla="*/ 374 w 570"/>
                  <a:gd name="T55" fmla="*/ 125 h 758"/>
                  <a:gd name="T56" fmla="*/ 365 w 570"/>
                  <a:gd name="T57" fmla="*/ 97 h 758"/>
                  <a:gd name="T58" fmla="*/ 409 w 570"/>
                  <a:gd name="T59" fmla="*/ 86 h 758"/>
                  <a:gd name="T60" fmla="*/ 420 w 570"/>
                  <a:gd name="T61" fmla="*/ 89 h 758"/>
                  <a:gd name="T62" fmla="*/ 429 w 570"/>
                  <a:gd name="T63" fmla="*/ 74 h 758"/>
                  <a:gd name="T64" fmla="*/ 438 w 570"/>
                  <a:gd name="T65" fmla="*/ 57 h 758"/>
                  <a:gd name="T66" fmla="*/ 433 w 570"/>
                  <a:gd name="T67" fmla="*/ 48 h 758"/>
                  <a:gd name="T68" fmla="*/ 424 w 570"/>
                  <a:gd name="T69" fmla="*/ 11 h 758"/>
                  <a:gd name="T70" fmla="*/ 443 w 570"/>
                  <a:gd name="T71" fmla="*/ 3 h 758"/>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758">
                    <a:moveTo>
                      <a:pt x="443" y="3"/>
                    </a:moveTo>
                    <a:cubicBezTo>
                      <a:pt x="471" y="0"/>
                      <a:pt x="520" y="25"/>
                      <a:pt x="548" y="55"/>
                    </a:cubicBezTo>
                    <a:cubicBezTo>
                      <a:pt x="555" y="64"/>
                      <a:pt x="564" y="76"/>
                      <a:pt x="566" y="84"/>
                    </a:cubicBezTo>
                    <a:cubicBezTo>
                      <a:pt x="568" y="89"/>
                      <a:pt x="569" y="97"/>
                      <a:pt x="568" y="101"/>
                    </a:cubicBezTo>
                    <a:cubicBezTo>
                      <a:pt x="563" y="113"/>
                      <a:pt x="544" y="116"/>
                      <a:pt x="520" y="108"/>
                    </a:cubicBezTo>
                    <a:cubicBezTo>
                      <a:pt x="516" y="107"/>
                      <a:pt x="511" y="106"/>
                      <a:pt x="511" y="106"/>
                    </a:cubicBezTo>
                    <a:cubicBezTo>
                      <a:pt x="511" y="106"/>
                      <a:pt x="506" y="112"/>
                      <a:pt x="500" y="119"/>
                    </a:cubicBezTo>
                    <a:cubicBezTo>
                      <a:pt x="487" y="133"/>
                      <a:pt x="487" y="132"/>
                      <a:pt x="497" y="143"/>
                    </a:cubicBezTo>
                    <a:cubicBezTo>
                      <a:pt x="514" y="163"/>
                      <a:pt x="517" y="183"/>
                      <a:pt x="504" y="190"/>
                    </a:cubicBezTo>
                    <a:cubicBezTo>
                      <a:pt x="497" y="194"/>
                      <a:pt x="484" y="195"/>
                      <a:pt x="471" y="192"/>
                    </a:cubicBezTo>
                    <a:cubicBezTo>
                      <a:pt x="468" y="191"/>
                      <a:pt x="465" y="190"/>
                      <a:pt x="464" y="191"/>
                    </a:cubicBezTo>
                    <a:cubicBezTo>
                      <a:pt x="464" y="191"/>
                      <a:pt x="402" y="278"/>
                      <a:pt x="327" y="384"/>
                    </a:cubicBezTo>
                    <a:cubicBezTo>
                      <a:pt x="251" y="490"/>
                      <a:pt x="188" y="578"/>
                      <a:pt x="186" y="580"/>
                    </a:cubicBezTo>
                    <a:cubicBezTo>
                      <a:pt x="177" y="587"/>
                      <a:pt x="162" y="590"/>
                      <a:pt x="147" y="587"/>
                    </a:cubicBezTo>
                    <a:cubicBezTo>
                      <a:pt x="144" y="586"/>
                      <a:pt x="140" y="586"/>
                      <a:pt x="139" y="587"/>
                    </a:cubicBezTo>
                    <a:cubicBezTo>
                      <a:pt x="138" y="588"/>
                      <a:pt x="109" y="625"/>
                      <a:pt x="75" y="670"/>
                    </a:cubicBezTo>
                    <a:cubicBezTo>
                      <a:pt x="30" y="729"/>
                      <a:pt x="12" y="752"/>
                      <a:pt x="10" y="753"/>
                    </a:cubicBezTo>
                    <a:cubicBezTo>
                      <a:pt x="8" y="753"/>
                      <a:pt x="5" y="755"/>
                      <a:pt x="3" y="756"/>
                    </a:cubicBezTo>
                    <a:cubicBezTo>
                      <a:pt x="1" y="757"/>
                      <a:pt x="0" y="757"/>
                      <a:pt x="0" y="756"/>
                    </a:cubicBezTo>
                    <a:cubicBezTo>
                      <a:pt x="1" y="755"/>
                      <a:pt x="28" y="715"/>
                      <a:pt x="61" y="666"/>
                    </a:cubicBezTo>
                    <a:cubicBezTo>
                      <a:pt x="94" y="617"/>
                      <a:pt x="121" y="577"/>
                      <a:pt x="121" y="576"/>
                    </a:cubicBezTo>
                    <a:cubicBezTo>
                      <a:pt x="121" y="575"/>
                      <a:pt x="118" y="572"/>
                      <a:pt x="115" y="569"/>
                    </a:cubicBezTo>
                    <a:cubicBezTo>
                      <a:pt x="107" y="560"/>
                      <a:pt x="103" y="552"/>
                      <a:pt x="101" y="544"/>
                    </a:cubicBezTo>
                    <a:cubicBezTo>
                      <a:pt x="100" y="534"/>
                      <a:pt x="101" y="529"/>
                      <a:pt x="106" y="519"/>
                    </a:cubicBezTo>
                    <a:cubicBezTo>
                      <a:pt x="108" y="515"/>
                      <a:pt x="170" y="427"/>
                      <a:pt x="243" y="324"/>
                    </a:cubicBezTo>
                    <a:cubicBezTo>
                      <a:pt x="316" y="220"/>
                      <a:pt x="377" y="135"/>
                      <a:pt x="377" y="134"/>
                    </a:cubicBezTo>
                    <a:cubicBezTo>
                      <a:pt x="378" y="132"/>
                      <a:pt x="377" y="130"/>
                      <a:pt x="374" y="125"/>
                    </a:cubicBezTo>
                    <a:cubicBezTo>
                      <a:pt x="368" y="117"/>
                      <a:pt x="364" y="104"/>
                      <a:pt x="365" y="97"/>
                    </a:cubicBezTo>
                    <a:cubicBezTo>
                      <a:pt x="368" y="84"/>
                      <a:pt x="385" y="80"/>
                      <a:pt x="409" y="86"/>
                    </a:cubicBezTo>
                    <a:lnTo>
                      <a:pt x="420" y="89"/>
                    </a:lnTo>
                    <a:lnTo>
                      <a:pt x="429" y="74"/>
                    </a:lnTo>
                    <a:cubicBezTo>
                      <a:pt x="434" y="65"/>
                      <a:pt x="438" y="58"/>
                      <a:pt x="438" y="57"/>
                    </a:cubicBezTo>
                    <a:cubicBezTo>
                      <a:pt x="438" y="56"/>
                      <a:pt x="436" y="52"/>
                      <a:pt x="433" y="48"/>
                    </a:cubicBezTo>
                    <a:cubicBezTo>
                      <a:pt x="422" y="33"/>
                      <a:pt x="419" y="19"/>
                      <a:pt x="424" y="11"/>
                    </a:cubicBezTo>
                    <a:cubicBezTo>
                      <a:pt x="427" y="7"/>
                      <a:pt x="435" y="3"/>
                      <a:pt x="443" y="3"/>
                    </a:cubicBezTo>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7" name="Freeform 39"/>
              <p:cNvSpPr>
                <a:spLocks noChangeArrowheads="1"/>
              </p:cNvSpPr>
              <p:nvPr/>
            </p:nvSpPr>
            <p:spPr bwMode="auto">
              <a:xfrm>
                <a:off x="835" y="789"/>
                <a:ext cx="214" cy="28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522 0 0"/>
                  <a:gd name="G16" fmla="+- 103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0 0 0"/>
                  <a:gd name="G37" fmla="*/ 1 54239 35328"/>
                  <a:gd name="T0" fmla="*/ 5 256 1"/>
                  <a:gd name="T1" fmla="*/ 0 256 1"/>
                  <a:gd name="G38" fmla="+- 0 T0 T1"/>
                  <a:gd name="G39" fmla="sin 750 G38"/>
                  <a:gd name="G40" fmla="+- 376 0 0"/>
                  <a:gd name="G41" fmla="*/ 1 46283 55552"/>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24577 2"/>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63 0 0"/>
                  <a:gd name="G101" fmla="*/ 1 167 2"/>
                  <a:gd name="G102" fmla="+- 0 0 0"/>
                  <a:gd name="G103" fmla="+- 168 0 0"/>
                  <a:gd name="G104" fmla="+- 1 0 0"/>
                  <a:gd name="G105" fmla="+- 1 0 0"/>
                  <a:gd name="G106" fmla="+- 1 0 0"/>
                  <a:gd name="G107" fmla="+- 1 0 0"/>
                  <a:gd name="G108" fmla="+- 1 0 0"/>
                  <a:gd name="G109" fmla="+- 1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T2" fmla="*/ 437 w 569"/>
                  <a:gd name="T3" fmla="*/ 0 h 753"/>
                  <a:gd name="T4" fmla="*/ 441 w 569"/>
                  <a:gd name="T5" fmla="*/ 0 h 753"/>
                  <a:gd name="T6" fmla="*/ 450 w 569"/>
                  <a:gd name="T7" fmla="*/ 2 h 753"/>
                  <a:gd name="T8" fmla="*/ 490 w 569"/>
                  <a:gd name="T9" fmla="*/ 14 h 753"/>
                  <a:gd name="T10" fmla="*/ 536 w 569"/>
                  <a:gd name="T11" fmla="*/ 44 h 753"/>
                  <a:gd name="T12" fmla="*/ 557 w 569"/>
                  <a:gd name="T13" fmla="*/ 69 h 753"/>
                  <a:gd name="T14" fmla="*/ 559 w 569"/>
                  <a:gd name="T15" fmla="*/ 70 h 753"/>
                  <a:gd name="T16" fmla="*/ 562 w 569"/>
                  <a:gd name="T17" fmla="*/ 75 h 753"/>
                  <a:gd name="T18" fmla="*/ 566 w 569"/>
                  <a:gd name="T19" fmla="*/ 90 h 753"/>
                  <a:gd name="T20" fmla="*/ 565 w 569"/>
                  <a:gd name="T21" fmla="*/ 94 h 753"/>
                  <a:gd name="T22" fmla="*/ 526 w 569"/>
                  <a:gd name="T23" fmla="*/ 105 h 753"/>
                  <a:gd name="T24" fmla="*/ 513 w 569"/>
                  <a:gd name="T25" fmla="*/ 102 h 753"/>
                  <a:gd name="T26" fmla="*/ 509 w 569"/>
                  <a:gd name="T27" fmla="*/ 101 h 753"/>
                  <a:gd name="T28" fmla="*/ 497 w 569"/>
                  <a:gd name="T29" fmla="*/ 114 h 753"/>
                  <a:gd name="T30" fmla="*/ 485 w 569"/>
                  <a:gd name="T31" fmla="*/ 129 h 753"/>
                  <a:gd name="T32" fmla="*/ 494 w 569"/>
                  <a:gd name="T33" fmla="*/ 141 h 753"/>
                  <a:gd name="T34" fmla="*/ 506 w 569"/>
                  <a:gd name="T35" fmla="*/ 160 h 753"/>
                  <a:gd name="T36" fmla="*/ 505 w 569"/>
                  <a:gd name="T37" fmla="*/ 183 h 753"/>
                  <a:gd name="T38" fmla="*/ 470 w 569"/>
                  <a:gd name="T39" fmla="*/ 187 h 753"/>
                  <a:gd name="T40" fmla="*/ 463 w 569"/>
                  <a:gd name="T41" fmla="*/ 186 h 753"/>
                  <a:gd name="T42" fmla="*/ 325 w 569"/>
                  <a:gd name="T43" fmla="*/ 378 h 753"/>
                  <a:gd name="T44" fmla="*/ 185 w 569"/>
                  <a:gd name="T45" fmla="*/ 574 h 753"/>
                  <a:gd name="T46" fmla="*/ 146 w 569"/>
                  <a:gd name="T47" fmla="*/ 582 h 753"/>
                  <a:gd name="T48" fmla="*/ 137 w 569"/>
                  <a:gd name="T49" fmla="*/ 582 h 753"/>
                  <a:gd name="T50" fmla="*/ 85 w 569"/>
                  <a:gd name="T51" fmla="*/ 650 h 753"/>
                  <a:gd name="T52" fmla="*/ 22 w 569"/>
                  <a:gd name="T53" fmla="*/ 732 h 753"/>
                  <a:gd name="T54" fmla="*/ 11 w 569"/>
                  <a:gd name="T55" fmla="*/ 748 h 753"/>
                  <a:gd name="T56" fmla="*/ 5 w 569"/>
                  <a:gd name="T57" fmla="*/ 751 h 753"/>
                  <a:gd name="T58" fmla="*/ 1 w 569"/>
                  <a:gd name="T59" fmla="*/ 751 h 753"/>
                  <a:gd name="T60" fmla="*/ 122 w 569"/>
                  <a:gd name="T61" fmla="*/ 572 h 753"/>
                  <a:gd name="T62" fmla="*/ 117 w 569"/>
                  <a:gd name="T63" fmla="*/ 565 h 753"/>
                  <a:gd name="T64" fmla="*/ 106 w 569"/>
                  <a:gd name="T65" fmla="*/ 519 h 753"/>
                  <a:gd name="T66" fmla="*/ 243 w 569"/>
                  <a:gd name="T67" fmla="*/ 323 h 753"/>
                  <a:gd name="T68" fmla="*/ 379 w 569"/>
                  <a:gd name="T69" fmla="*/ 131 h 753"/>
                  <a:gd name="T70" fmla="*/ 376 w 569"/>
                  <a:gd name="T71" fmla="*/ 123 h 753"/>
                  <a:gd name="T72" fmla="*/ 366 w 569"/>
                  <a:gd name="T73" fmla="*/ 97 h 753"/>
                  <a:gd name="T74" fmla="*/ 377 w 569"/>
                  <a:gd name="T75" fmla="*/ 85 h 753"/>
                  <a:gd name="T76" fmla="*/ 410 w 569"/>
                  <a:gd name="T77" fmla="*/ 86 h 753"/>
                  <a:gd name="T78" fmla="*/ 421 w 569"/>
                  <a:gd name="T79" fmla="*/ 86 h 753"/>
                  <a:gd name="T80" fmla="*/ 440 w 569"/>
                  <a:gd name="T81" fmla="*/ 53 h 753"/>
                  <a:gd name="T82" fmla="*/ 434 w 569"/>
                  <a:gd name="T83" fmla="*/ 45 h 753"/>
                  <a:gd name="T84" fmla="*/ 422 w 569"/>
                  <a:gd name="T85" fmla="*/ 20 h 753"/>
                  <a:gd name="T86" fmla="*/ 437 w 569"/>
                  <a:gd name="T87" fmla="*/ 0 h 753"/>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9" h="753">
                    <a:moveTo>
                      <a:pt x="437" y="0"/>
                    </a:moveTo>
                    <a:cubicBezTo>
                      <a:pt x="439" y="0"/>
                      <a:pt x="440" y="0"/>
                      <a:pt x="441" y="0"/>
                    </a:cubicBezTo>
                    <a:cubicBezTo>
                      <a:pt x="441" y="1"/>
                      <a:pt x="445" y="1"/>
                      <a:pt x="450" y="2"/>
                    </a:cubicBezTo>
                    <a:cubicBezTo>
                      <a:pt x="462" y="3"/>
                      <a:pt x="473" y="6"/>
                      <a:pt x="490" y="14"/>
                    </a:cubicBezTo>
                    <a:cubicBezTo>
                      <a:pt x="505" y="21"/>
                      <a:pt x="525" y="34"/>
                      <a:pt x="536" y="44"/>
                    </a:cubicBezTo>
                    <a:cubicBezTo>
                      <a:pt x="543" y="51"/>
                      <a:pt x="556" y="66"/>
                      <a:pt x="557" y="69"/>
                    </a:cubicBezTo>
                    <a:cubicBezTo>
                      <a:pt x="558" y="70"/>
                      <a:pt x="558" y="71"/>
                      <a:pt x="559" y="70"/>
                    </a:cubicBezTo>
                    <a:cubicBezTo>
                      <a:pt x="559" y="70"/>
                      <a:pt x="561" y="72"/>
                      <a:pt x="562" y="75"/>
                    </a:cubicBezTo>
                    <a:cubicBezTo>
                      <a:pt x="565" y="81"/>
                      <a:pt x="568" y="90"/>
                      <a:pt x="566" y="90"/>
                    </a:cubicBezTo>
                    <a:cubicBezTo>
                      <a:pt x="566" y="90"/>
                      <a:pt x="565" y="92"/>
                      <a:pt x="565" y="94"/>
                    </a:cubicBezTo>
                    <a:cubicBezTo>
                      <a:pt x="564" y="106"/>
                      <a:pt x="548" y="111"/>
                      <a:pt x="526" y="105"/>
                    </a:cubicBezTo>
                    <a:cubicBezTo>
                      <a:pt x="521" y="104"/>
                      <a:pt x="515" y="103"/>
                      <a:pt x="513" y="102"/>
                    </a:cubicBezTo>
                    <a:lnTo>
                      <a:pt x="509" y="101"/>
                    </a:lnTo>
                    <a:lnTo>
                      <a:pt x="497" y="114"/>
                    </a:lnTo>
                    <a:cubicBezTo>
                      <a:pt x="491" y="121"/>
                      <a:pt x="486" y="128"/>
                      <a:pt x="485" y="129"/>
                    </a:cubicBezTo>
                    <a:cubicBezTo>
                      <a:pt x="485" y="130"/>
                      <a:pt x="489" y="135"/>
                      <a:pt x="494" y="141"/>
                    </a:cubicBezTo>
                    <a:cubicBezTo>
                      <a:pt x="501" y="149"/>
                      <a:pt x="503" y="152"/>
                      <a:pt x="506" y="160"/>
                    </a:cubicBezTo>
                    <a:cubicBezTo>
                      <a:pt x="510" y="172"/>
                      <a:pt x="510" y="178"/>
                      <a:pt x="505" y="183"/>
                    </a:cubicBezTo>
                    <a:cubicBezTo>
                      <a:pt x="499" y="189"/>
                      <a:pt x="485" y="190"/>
                      <a:pt x="470" y="187"/>
                    </a:cubicBezTo>
                    <a:cubicBezTo>
                      <a:pt x="467" y="186"/>
                      <a:pt x="463" y="185"/>
                      <a:pt x="463" y="186"/>
                    </a:cubicBezTo>
                    <a:cubicBezTo>
                      <a:pt x="462" y="186"/>
                      <a:pt x="400" y="272"/>
                      <a:pt x="325" y="378"/>
                    </a:cubicBezTo>
                    <a:cubicBezTo>
                      <a:pt x="250" y="483"/>
                      <a:pt x="187" y="572"/>
                      <a:pt x="185" y="574"/>
                    </a:cubicBezTo>
                    <a:cubicBezTo>
                      <a:pt x="177" y="582"/>
                      <a:pt x="162" y="586"/>
                      <a:pt x="146" y="582"/>
                    </a:cubicBezTo>
                    <a:cubicBezTo>
                      <a:pt x="142" y="581"/>
                      <a:pt x="138" y="581"/>
                      <a:pt x="137" y="582"/>
                    </a:cubicBezTo>
                    <a:cubicBezTo>
                      <a:pt x="136" y="582"/>
                      <a:pt x="113" y="613"/>
                      <a:pt x="85" y="650"/>
                    </a:cubicBezTo>
                    <a:cubicBezTo>
                      <a:pt x="57" y="686"/>
                      <a:pt x="29" y="723"/>
                      <a:pt x="22" y="732"/>
                    </a:cubicBezTo>
                    <a:cubicBezTo>
                      <a:pt x="15" y="741"/>
                      <a:pt x="10" y="748"/>
                      <a:pt x="11" y="748"/>
                    </a:cubicBezTo>
                    <a:cubicBezTo>
                      <a:pt x="11" y="748"/>
                      <a:pt x="9" y="750"/>
                      <a:pt x="5" y="751"/>
                    </a:cubicBezTo>
                    <a:cubicBezTo>
                      <a:pt x="2" y="752"/>
                      <a:pt x="0" y="752"/>
                      <a:pt x="1" y="751"/>
                    </a:cubicBezTo>
                    <a:cubicBezTo>
                      <a:pt x="5" y="749"/>
                      <a:pt x="123" y="574"/>
                      <a:pt x="122" y="572"/>
                    </a:cubicBezTo>
                    <a:cubicBezTo>
                      <a:pt x="122" y="571"/>
                      <a:pt x="119" y="568"/>
                      <a:pt x="117" y="565"/>
                    </a:cubicBezTo>
                    <a:cubicBezTo>
                      <a:pt x="102" y="551"/>
                      <a:pt x="98" y="534"/>
                      <a:pt x="106" y="519"/>
                    </a:cubicBezTo>
                    <a:cubicBezTo>
                      <a:pt x="107" y="515"/>
                      <a:pt x="169" y="427"/>
                      <a:pt x="243" y="323"/>
                    </a:cubicBezTo>
                    <a:cubicBezTo>
                      <a:pt x="317" y="219"/>
                      <a:pt x="378" y="133"/>
                      <a:pt x="379" y="131"/>
                    </a:cubicBezTo>
                    <a:cubicBezTo>
                      <a:pt x="380" y="129"/>
                      <a:pt x="380" y="129"/>
                      <a:pt x="376" y="123"/>
                    </a:cubicBezTo>
                    <a:cubicBezTo>
                      <a:pt x="371" y="116"/>
                      <a:pt x="366" y="103"/>
                      <a:pt x="366" y="97"/>
                    </a:cubicBezTo>
                    <a:cubicBezTo>
                      <a:pt x="367" y="90"/>
                      <a:pt x="369" y="88"/>
                      <a:pt x="377" y="85"/>
                    </a:cubicBezTo>
                    <a:cubicBezTo>
                      <a:pt x="386" y="81"/>
                      <a:pt x="395" y="82"/>
                      <a:pt x="410" y="86"/>
                    </a:cubicBezTo>
                    <a:cubicBezTo>
                      <a:pt x="418" y="88"/>
                      <a:pt x="420" y="88"/>
                      <a:pt x="421" y="86"/>
                    </a:cubicBezTo>
                    <a:cubicBezTo>
                      <a:pt x="427" y="78"/>
                      <a:pt x="440" y="54"/>
                      <a:pt x="440" y="53"/>
                    </a:cubicBezTo>
                    <a:cubicBezTo>
                      <a:pt x="439" y="52"/>
                      <a:pt x="437" y="48"/>
                      <a:pt x="434" y="45"/>
                    </a:cubicBezTo>
                    <a:cubicBezTo>
                      <a:pt x="428" y="37"/>
                      <a:pt x="423" y="26"/>
                      <a:pt x="422" y="20"/>
                    </a:cubicBezTo>
                    <a:cubicBezTo>
                      <a:pt x="422" y="10"/>
                      <a:pt x="428" y="2"/>
                      <a:pt x="437" y="0"/>
                    </a:cubicBezTo>
                  </a:path>
                </a:pathLst>
              </a:custGeom>
              <a:solidFill>
                <a:srgbClr val="BCBCB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162" name="Group 52"/>
            <p:cNvGrpSpPr>
              <a:grpSpLocks/>
            </p:cNvGrpSpPr>
            <p:nvPr/>
          </p:nvGrpSpPr>
          <p:grpSpPr bwMode="auto">
            <a:xfrm>
              <a:off x="2928822" y="3513130"/>
              <a:ext cx="510474" cy="694150"/>
              <a:chOff x="1097" y="788"/>
              <a:chExt cx="214" cy="291"/>
            </a:xfrm>
          </p:grpSpPr>
          <p:sp>
            <p:nvSpPr>
              <p:cNvPr id="166" name="Freeform 53"/>
              <p:cNvSpPr>
                <a:spLocks noChangeArrowheads="1"/>
              </p:cNvSpPr>
              <p:nvPr/>
            </p:nvSpPr>
            <p:spPr bwMode="auto">
              <a:xfrm>
                <a:off x="1097" y="788"/>
                <a:ext cx="214" cy="291"/>
              </a:xfrm>
              <a:custGeom>
                <a:avLst/>
                <a:gdLst>
                  <a:gd name="G0" fmla="+- 1 0 0"/>
                  <a:gd name="G1" fmla="*/ 1 39693 55456"/>
                  <a:gd name="G2" fmla="*/ 1 35987 55552"/>
                  <a:gd name="G3" fmla="*/ G2 1 180"/>
                  <a:gd name="G4" fmla="*/ G1 1 G3"/>
                  <a:gd name="G5" fmla="+- 1 0 0"/>
                  <a:gd name="G6" fmla="+- 1 0 0"/>
                  <a:gd name="G7" fmla="+- 1 0 0"/>
                  <a:gd name="G8" fmla="+- 1 0 0"/>
                  <a:gd name="G9" fmla="*/ 1 25611 45568"/>
                  <a:gd name="G10" fmla="*/ 1 35987 55552"/>
                  <a:gd name="G11" fmla="*/ G10 1 180"/>
                  <a:gd name="G12" fmla="*/ G9 1 G11"/>
                  <a:gd name="G13" fmla="+- 1 0 0"/>
                  <a:gd name="G14" fmla="+- 1 0 0"/>
                  <a:gd name="G15" fmla="+- 1 0 0"/>
                  <a:gd name="G16" fmla="+- 1 0 0"/>
                  <a:gd name="G17" fmla="+- 340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T0" fmla="*/ 8 256 1"/>
                  <a:gd name="T1" fmla="*/ 0 256 1"/>
                  <a:gd name="G30" fmla="+- 0 T0 T1"/>
                  <a:gd name="G31" fmla="cos 753 G30"/>
                  <a:gd name="G32" fmla="+- 755 0 0"/>
                  <a:gd name="G33" fmla="+- 0 0 0"/>
                  <a:gd name="G34" fmla="+- 2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24577 2"/>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84 0 0"/>
                  <a:gd name="G84" fmla="+- 0 0 0"/>
                  <a:gd name="G85" fmla="+- 169 0 0"/>
                  <a:gd name="G86" fmla="+- 148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1 0 0"/>
                  <a:gd name="G105" fmla="+- 1 0 0"/>
                  <a:gd name="T2" fmla="*/ 443 w 570"/>
                  <a:gd name="T3" fmla="*/ 3 h 758"/>
                  <a:gd name="T4" fmla="*/ 548 w 570"/>
                  <a:gd name="T5" fmla="*/ 55 h 758"/>
                  <a:gd name="T6" fmla="*/ 566 w 570"/>
                  <a:gd name="T7" fmla="*/ 84 h 758"/>
                  <a:gd name="T8" fmla="*/ 568 w 570"/>
                  <a:gd name="T9" fmla="*/ 101 h 758"/>
                  <a:gd name="T10" fmla="*/ 520 w 570"/>
                  <a:gd name="T11" fmla="*/ 108 h 758"/>
                  <a:gd name="T12" fmla="*/ 511 w 570"/>
                  <a:gd name="T13" fmla="*/ 106 h 758"/>
                  <a:gd name="T14" fmla="*/ 500 w 570"/>
                  <a:gd name="T15" fmla="*/ 119 h 758"/>
                  <a:gd name="T16" fmla="*/ 497 w 570"/>
                  <a:gd name="T17" fmla="*/ 143 h 758"/>
                  <a:gd name="T18" fmla="*/ 504 w 570"/>
                  <a:gd name="T19" fmla="*/ 190 h 758"/>
                  <a:gd name="T20" fmla="*/ 471 w 570"/>
                  <a:gd name="T21" fmla="*/ 192 h 758"/>
                  <a:gd name="T22" fmla="*/ 464 w 570"/>
                  <a:gd name="T23" fmla="*/ 191 h 758"/>
                  <a:gd name="T24" fmla="*/ 327 w 570"/>
                  <a:gd name="T25" fmla="*/ 384 h 758"/>
                  <a:gd name="T26" fmla="*/ 186 w 570"/>
                  <a:gd name="T27" fmla="*/ 580 h 758"/>
                  <a:gd name="T28" fmla="*/ 147 w 570"/>
                  <a:gd name="T29" fmla="*/ 587 h 758"/>
                  <a:gd name="T30" fmla="*/ 139 w 570"/>
                  <a:gd name="T31" fmla="*/ 587 h 758"/>
                  <a:gd name="T32" fmla="*/ 75 w 570"/>
                  <a:gd name="T33" fmla="*/ 670 h 758"/>
                  <a:gd name="T34" fmla="*/ 10 w 570"/>
                  <a:gd name="T35" fmla="*/ 753 h 758"/>
                  <a:gd name="T36" fmla="*/ 3 w 570"/>
                  <a:gd name="T37" fmla="*/ 756 h 758"/>
                  <a:gd name="T38" fmla="*/ 0 w 570"/>
                  <a:gd name="T39" fmla="*/ 756 h 758"/>
                  <a:gd name="T40" fmla="*/ 61 w 570"/>
                  <a:gd name="T41" fmla="*/ 666 h 758"/>
                  <a:gd name="T42" fmla="*/ 121 w 570"/>
                  <a:gd name="T43" fmla="*/ 576 h 758"/>
                  <a:gd name="T44" fmla="*/ 115 w 570"/>
                  <a:gd name="T45" fmla="*/ 569 h 758"/>
                  <a:gd name="T46" fmla="*/ 101 w 570"/>
                  <a:gd name="T47" fmla="*/ 544 h 758"/>
                  <a:gd name="T48" fmla="*/ 106 w 570"/>
                  <a:gd name="T49" fmla="*/ 519 h 758"/>
                  <a:gd name="T50" fmla="*/ 243 w 570"/>
                  <a:gd name="T51" fmla="*/ 324 h 758"/>
                  <a:gd name="T52" fmla="*/ 377 w 570"/>
                  <a:gd name="T53" fmla="*/ 134 h 758"/>
                  <a:gd name="T54" fmla="*/ 374 w 570"/>
                  <a:gd name="T55" fmla="*/ 125 h 758"/>
                  <a:gd name="T56" fmla="*/ 365 w 570"/>
                  <a:gd name="T57" fmla="*/ 97 h 758"/>
                  <a:gd name="T58" fmla="*/ 409 w 570"/>
                  <a:gd name="T59" fmla="*/ 86 h 758"/>
                  <a:gd name="T60" fmla="*/ 420 w 570"/>
                  <a:gd name="T61" fmla="*/ 89 h 758"/>
                  <a:gd name="T62" fmla="*/ 429 w 570"/>
                  <a:gd name="T63" fmla="*/ 74 h 758"/>
                  <a:gd name="T64" fmla="*/ 438 w 570"/>
                  <a:gd name="T65" fmla="*/ 57 h 758"/>
                  <a:gd name="T66" fmla="*/ 433 w 570"/>
                  <a:gd name="T67" fmla="*/ 48 h 758"/>
                  <a:gd name="T68" fmla="*/ 424 w 570"/>
                  <a:gd name="T69" fmla="*/ 11 h 758"/>
                  <a:gd name="T70" fmla="*/ 443 w 570"/>
                  <a:gd name="T71" fmla="*/ 3 h 758"/>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758">
                    <a:moveTo>
                      <a:pt x="443" y="3"/>
                    </a:moveTo>
                    <a:cubicBezTo>
                      <a:pt x="471" y="0"/>
                      <a:pt x="520" y="25"/>
                      <a:pt x="548" y="55"/>
                    </a:cubicBezTo>
                    <a:cubicBezTo>
                      <a:pt x="555" y="64"/>
                      <a:pt x="564" y="76"/>
                      <a:pt x="566" y="84"/>
                    </a:cubicBezTo>
                    <a:cubicBezTo>
                      <a:pt x="568" y="89"/>
                      <a:pt x="569" y="97"/>
                      <a:pt x="568" y="101"/>
                    </a:cubicBezTo>
                    <a:cubicBezTo>
                      <a:pt x="563" y="113"/>
                      <a:pt x="544" y="116"/>
                      <a:pt x="520" y="108"/>
                    </a:cubicBezTo>
                    <a:cubicBezTo>
                      <a:pt x="516" y="107"/>
                      <a:pt x="511" y="106"/>
                      <a:pt x="511" y="106"/>
                    </a:cubicBezTo>
                    <a:cubicBezTo>
                      <a:pt x="511" y="106"/>
                      <a:pt x="506" y="112"/>
                      <a:pt x="500" y="119"/>
                    </a:cubicBezTo>
                    <a:cubicBezTo>
                      <a:pt x="487" y="133"/>
                      <a:pt x="487" y="132"/>
                      <a:pt x="497" y="143"/>
                    </a:cubicBezTo>
                    <a:cubicBezTo>
                      <a:pt x="514" y="163"/>
                      <a:pt x="517" y="183"/>
                      <a:pt x="504" y="190"/>
                    </a:cubicBezTo>
                    <a:cubicBezTo>
                      <a:pt x="497" y="194"/>
                      <a:pt x="484" y="195"/>
                      <a:pt x="471" y="192"/>
                    </a:cubicBezTo>
                    <a:cubicBezTo>
                      <a:pt x="468" y="191"/>
                      <a:pt x="465" y="190"/>
                      <a:pt x="464" y="191"/>
                    </a:cubicBezTo>
                    <a:cubicBezTo>
                      <a:pt x="464" y="191"/>
                      <a:pt x="402" y="278"/>
                      <a:pt x="327" y="384"/>
                    </a:cubicBezTo>
                    <a:cubicBezTo>
                      <a:pt x="251" y="490"/>
                      <a:pt x="188" y="578"/>
                      <a:pt x="186" y="580"/>
                    </a:cubicBezTo>
                    <a:cubicBezTo>
                      <a:pt x="177" y="587"/>
                      <a:pt x="162" y="590"/>
                      <a:pt x="147" y="587"/>
                    </a:cubicBezTo>
                    <a:cubicBezTo>
                      <a:pt x="144" y="586"/>
                      <a:pt x="140" y="586"/>
                      <a:pt x="139" y="587"/>
                    </a:cubicBezTo>
                    <a:cubicBezTo>
                      <a:pt x="138" y="588"/>
                      <a:pt x="109" y="625"/>
                      <a:pt x="75" y="670"/>
                    </a:cubicBezTo>
                    <a:cubicBezTo>
                      <a:pt x="30" y="729"/>
                      <a:pt x="12" y="752"/>
                      <a:pt x="10" y="753"/>
                    </a:cubicBezTo>
                    <a:cubicBezTo>
                      <a:pt x="8" y="753"/>
                      <a:pt x="5" y="755"/>
                      <a:pt x="3" y="756"/>
                    </a:cubicBezTo>
                    <a:cubicBezTo>
                      <a:pt x="1" y="757"/>
                      <a:pt x="0" y="757"/>
                      <a:pt x="0" y="756"/>
                    </a:cubicBezTo>
                    <a:cubicBezTo>
                      <a:pt x="1" y="755"/>
                      <a:pt x="28" y="715"/>
                      <a:pt x="61" y="666"/>
                    </a:cubicBezTo>
                    <a:cubicBezTo>
                      <a:pt x="94" y="617"/>
                      <a:pt x="121" y="577"/>
                      <a:pt x="121" y="576"/>
                    </a:cubicBezTo>
                    <a:cubicBezTo>
                      <a:pt x="121" y="575"/>
                      <a:pt x="118" y="572"/>
                      <a:pt x="115" y="569"/>
                    </a:cubicBezTo>
                    <a:cubicBezTo>
                      <a:pt x="107" y="560"/>
                      <a:pt x="103" y="552"/>
                      <a:pt x="101" y="544"/>
                    </a:cubicBezTo>
                    <a:cubicBezTo>
                      <a:pt x="100" y="534"/>
                      <a:pt x="101" y="529"/>
                      <a:pt x="106" y="519"/>
                    </a:cubicBezTo>
                    <a:cubicBezTo>
                      <a:pt x="108" y="515"/>
                      <a:pt x="170" y="427"/>
                      <a:pt x="243" y="324"/>
                    </a:cubicBezTo>
                    <a:cubicBezTo>
                      <a:pt x="316" y="220"/>
                      <a:pt x="377" y="135"/>
                      <a:pt x="377" y="134"/>
                    </a:cubicBezTo>
                    <a:cubicBezTo>
                      <a:pt x="378" y="132"/>
                      <a:pt x="377" y="130"/>
                      <a:pt x="374" y="125"/>
                    </a:cubicBezTo>
                    <a:cubicBezTo>
                      <a:pt x="368" y="117"/>
                      <a:pt x="364" y="104"/>
                      <a:pt x="365" y="97"/>
                    </a:cubicBezTo>
                    <a:cubicBezTo>
                      <a:pt x="368" y="84"/>
                      <a:pt x="385" y="80"/>
                      <a:pt x="409" y="86"/>
                    </a:cubicBezTo>
                    <a:lnTo>
                      <a:pt x="420" y="89"/>
                    </a:lnTo>
                    <a:lnTo>
                      <a:pt x="429" y="74"/>
                    </a:lnTo>
                    <a:cubicBezTo>
                      <a:pt x="434" y="65"/>
                      <a:pt x="438" y="58"/>
                      <a:pt x="438" y="57"/>
                    </a:cubicBezTo>
                    <a:cubicBezTo>
                      <a:pt x="438" y="56"/>
                      <a:pt x="436" y="52"/>
                      <a:pt x="433" y="48"/>
                    </a:cubicBezTo>
                    <a:cubicBezTo>
                      <a:pt x="422" y="33"/>
                      <a:pt x="419" y="19"/>
                      <a:pt x="424" y="11"/>
                    </a:cubicBezTo>
                    <a:cubicBezTo>
                      <a:pt x="427" y="7"/>
                      <a:pt x="435" y="3"/>
                      <a:pt x="443" y="3"/>
                    </a:cubicBezTo>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7" name="Freeform 54"/>
              <p:cNvSpPr>
                <a:spLocks noChangeArrowheads="1"/>
              </p:cNvSpPr>
              <p:nvPr/>
            </p:nvSpPr>
            <p:spPr bwMode="auto">
              <a:xfrm>
                <a:off x="1097" y="789"/>
                <a:ext cx="214" cy="28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522 0 0"/>
                  <a:gd name="G16" fmla="+- 103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0 0 0"/>
                  <a:gd name="G37" fmla="*/ 1 54239 35328"/>
                  <a:gd name="T0" fmla="*/ 5 256 1"/>
                  <a:gd name="T1" fmla="*/ 0 256 1"/>
                  <a:gd name="G38" fmla="+- 0 T0 T1"/>
                  <a:gd name="G39" fmla="sin 750 G38"/>
                  <a:gd name="G40" fmla="+- 376 0 0"/>
                  <a:gd name="G41" fmla="*/ 1 46283 55552"/>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24577 2"/>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63 0 0"/>
                  <a:gd name="G101" fmla="*/ 1 167 2"/>
                  <a:gd name="G102" fmla="+- 0 0 0"/>
                  <a:gd name="G103" fmla="+- 168 0 0"/>
                  <a:gd name="G104" fmla="+- 1 0 0"/>
                  <a:gd name="G105" fmla="+- 1 0 0"/>
                  <a:gd name="G106" fmla="+- 1 0 0"/>
                  <a:gd name="G107" fmla="+- 1 0 0"/>
                  <a:gd name="G108" fmla="+- 1 0 0"/>
                  <a:gd name="G109" fmla="+- 1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T2" fmla="*/ 437 w 569"/>
                  <a:gd name="T3" fmla="*/ 0 h 753"/>
                  <a:gd name="T4" fmla="*/ 441 w 569"/>
                  <a:gd name="T5" fmla="*/ 0 h 753"/>
                  <a:gd name="T6" fmla="*/ 450 w 569"/>
                  <a:gd name="T7" fmla="*/ 2 h 753"/>
                  <a:gd name="T8" fmla="*/ 490 w 569"/>
                  <a:gd name="T9" fmla="*/ 14 h 753"/>
                  <a:gd name="T10" fmla="*/ 536 w 569"/>
                  <a:gd name="T11" fmla="*/ 44 h 753"/>
                  <a:gd name="T12" fmla="*/ 557 w 569"/>
                  <a:gd name="T13" fmla="*/ 69 h 753"/>
                  <a:gd name="T14" fmla="*/ 559 w 569"/>
                  <a:gd name="T15" fmla="*/ 70 h 753"/>
                  <a:gd name="T16" fmla="*/ 562 w 569"/>
                  <a:gd name="T17" fmla="*/ 75 h 753"/>
                  <a:gd name="T18" fmla="*/ 566 w 569"/>
                  <a:gd name="T19" fmla="*/ 90 h 753"/>
                  <a:gd name="T20" fmla="*/ 565 w 569"/>
                  <a:gd name="T21" fmla="*/ 94 h 753"/>
                  <a:gd name="T22" fmla="*/ 526 w 569"/>
                  <a:gd name="T23" fmla="*/ 105 h 753"/>
                  <a:gd name="T24" fmla="*/ 513 w 569"/>
                  <a:gd name="T25" fmla="*/ 102 h 753"/>
                  <a:gd name="T26" fmla="*/ 509 w 569"/>
                  <a:gd name="T27" fmla="*/ 101 h 753"/>
                  <a:gd name="T28" fmla="*/ 497 w 569"/>
                  <a:gd name="T29" fmla="*/ 114 h 753"/>
                  <a:gd name="T30" fmla="*/ 485 w 569"/>
                  <a:gd name="T31" fmla="*/ 129 h 753"/>
                  <a:gd name="T32" fmla="*/ 494 w 569"/>
                  <a:gd name="T33" fmla="*/ 141 h 753"/>
                  <a:gd name="T34" fmla="*/ 506 w 569"/>
                  <a:gd name="T35" fmla="*/ 160 h 753"/>
                  <a:gd name="T36" fmla="*/ 505 w 569"/>
                  <a:gd name="T37" fmla="*/ 183 h 753"/>
                  <a:gd name="T38" fmla="*/ 470 w 569"/>
                  <a:gd name="T39" fmla="*/ 187 h 753"/>
                  <a:gd name="T40" fmla="*/ 463 w 569"/>
                  <a:gd name="T41" fmla="*/ 186 h 753"/>
                  <a:gd name="T42" fmla="*/ 325 w 569"/>
                  <a:gd name="T43" fmla="*/ 378 h 753"/>
                  <a:gd name="T44" fmla="*/ 185 w 569"/>
                  <a:gd name="T45" fmla="*/ 574 h 753"/>
                  <a:gd name="T46" fmla="*/ 146 w 569"/>
                  <a:gd name="T47" fmla="*/ 582 h 753"/>
                  <a:gd name="T48" fmla="*/ 137 w 569"/>
                  <a:gd name="T49" fmla="*/ 582 h 753"/>
                  <a:gd name="T50" fmla="*/ 85 w 569"/>
                  <a:gd name="T51" fmla="*/ 650 h 753"/>
                  <a:gd name="T52" fmla="*/ 22 w 569"/>
                  <a:gd name="T53" fmla="*/ 732 h 753"/>
                  <a:gd name="T54" fmla="*/ 11 w 569"/>
                  <a:gd name="T55" fmla="*/ 748 h 753"/>
                  <a:gd name="T56" fmla="*/ 5 w 569"/>
                  <a:gd name="T57" fmla="*/ 751 h 753"/>
                  <a:gd name="T58" fmla="*/ 1 w 569"/>
                  <a:gd name="T59" fmla="*/ 751 h 753"/>
                  <a:gd name="T60" fmla="*/ 122 w 569"/>
                  <a:gd name="T61" fmla="*/ 572 h 753"/>
                  <a:gd name="T62" fmla="*/ 117 w 569"/>
                  <a:gd name="T63" fmla="*/ 565 h 753"/>
                  <a:gd name="T64" fmla="*/ 106 w 569"/>
                  <a:gd name="T65" fmla="*/ 519 h 753"/>
                  <a:gd name="T66" fmla="*/ 243 w 569"/>
                  <a:gd name="T67" fmla="*/ 323 h 753"/>
                  <a:gd name="T68" fmla="*/ 379 w 569"/>
                  <a:gd name="T69" fmla="*/ 131 h 753"/>
                  <a:gd name="T70" fmla="*/ 376 w 569"/>
                  <a:gd name="T71" fmla="*/ 123 h 753"/>
                  <a:gd name="T72" fmla="*/ 366 w 569"/>
                  <a:gd name="T73" fmla="*/ 97 h 753"/>
                  <a:gd name="T74" fmla="*/ 377 w 569"/>
                  <a:gd name="T75" fmla="*/ 85 h 753"/>
                  <a:gd name="T76" fmla="*/ 410 w 569"/>
                  <a:gd name="T77" fmla="*/ 86 h 753"/>
                  <a:gd name="T78" fmla="*/ 421 w 569"/>
                  <a:gd name="T79" fmla="*/ 86 h 753"/>
                  <a:gd name="T80" fmla="*/ 440 w 569"/>
                  <a:gd name="T81" fmla="*/ 53 h 753"/>
                  <a:gd name="T82" fmla="*/ 434 w 569"/>
                  <a:gd name="T83" fmla="*/ 45 h 753"/>
                  <a:gd name="T84" fmla="*/ 422 w 569"/>
                  <a:gd name="T85" fmla="*/ 20 h 753"/>
                  <a:gd name="T86" fmla="*/ 437 w 569"/>
                  <a:gd name="T87" fmla="*/ 0 h 753"/>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9" h="753">
                    <a:moveTo>
                      <a:pt x="437" y="0"/>
                    </a:moveTo>
                    <a:cubicBezTo>
                      <a:pt x="439" y="0"/>
                      <a:pt x="440" y="0"/>
                      <a:pt x="441" y="0"/>
                    </a:cubicBezTo>
                    <a:cubicBezTo>
                      <a:pt x="441" y="1"/>
                      <a:pt x="445" y="1"/>
                      <a:pt x="450" y="2"/>
                    </a:cubicBezTo>
                    <a:cubicBezTo>
                      <a:pt x="462" y="3"/>
                      <a:pt x="473" y="6"/>
                      <a:pt x="490" y="14"/>
                    </a:cubicBezTo>
                    <a:cubicBezTo>
                      <a:pt x="505" y="21"/>
                      <a:pt x="525" y="34"/>
                      <a:pt x="536" y="44"/>
                    </a:cubicBezTo>
                    <a:cubicBezTo>
                      <a:pt x="543" y="51"/>
                      <a:pt x="556" y="66"/>
                      <a:pt x="557" y="69"/>
                    </a:cubicBezTo>
                    <a:cubicBezTo>
                      <a:pt x="558" y="70"/>
                      <a:pt x="558" y="71"/>
                      <a:pt x="559" y="70"/>
                    </a:cubicBezTo>
                    <a:cubicBezTo>
                      <a:pt x="559" y="70"/>
                      <a:pt x="561" y="72"/>
                      <a:pt x="562" y="75"/>
                    </a:cubicBezTo>
                    <a:cubicBezTo>
                      <a:pt x="565" y="81"/>
                      <a:pt x="568" y="90"/>
                      <a:pt x="566" y="90"/>
                    </a:cubicBezTo>
                    <a:cubicBezTo>
                      <a:pt x="566" y="90"/>
                      <a:pt x="565" y="92"/>
                      <a:pt x="565" y="94"/>
                    </a:cubicBezTo>
                    <a:cubicBezTo>
                      <a:pt x="564" y="106"/>
                      <a:pt x="548" y="111"/>
                      <a:pt x="526" y="105"/>
                    </a:cubicBezTo>
                    <a:cubicBezTo>
                      <a:pt x="521" y="104"/>
                      <a:pt x="515" y="103"/>
                      <a:pt x="513" y="102"/>
                    </a:cubicBezTo>
                    <a:lnTo>
                      <a:pt x="509" y="101"/>
                    </a:lnTo>
                    <a:lnTo>
                      <a:pt x="497" y="114"/>
                    </a:lnTo>
                    <a:cubicBezTo>
                      <a:pt x="491" y="121"/>
                      <a:pt x="486" y="128"/>
                      <a:pt x="485" y="129"/>
                    </a:cubicBezTo>
                    <a:cubicBezTo>
                      <a:pt x="485" y="130"/>
                      <a:pt x="489" y="135"/>
                      <a:pt x="494" y="141"/>
                    </a:cubicBezTo>
                    <a:cubicBezTo>
                      <a:pt x="501" y="149"/>
                      <a:pt x="503" y="152"/>
                      <a:pt x="506" y="160"/>
                    </a:cubicBezTo>
                    <a:cubicBezTo>
                      <a:pt x="510" y="172"/>
                      <a:pt x="510" y="178"/>
                      <a:pt x="505" y="183"/>
                    </a:cubicBezTo>
                    <a:cubicBezTo>
                      <a:pt x="499" y="189"/>
                      <a:pt x="485" y="190"/>
                      <a:pt x="470" y="187"/>
                    </a:cubicBezTo>
                    <a:cubicBezTo>
                      <a:pt x="467" y="186"/>
                      <a:pt x="463" y="185"/>
                      <a:pt x="463" y="186"/>
                    </a:cubicBezTo>
                    <a:cubicBezTo>
                      <a:pt x="462" y="186"/>
                      <a:pt x="400" y="272"/>
                      <a:pt x="325" y="378"/>
                    </a:cubicBezTo>
                    <a:cubicBezTo>
                      <a:pt x="250" y="483"/>
                      <a:pt x="187" y="572"/>
                      <a:pt x="185" y="574"/>
                    </a:cubicBezTo>
                    <a:cubicBezTo>
                      <a:pt x="177" y="582"/>
                      <a:pt x="162" y="586"/>
                      <a:pt x="146" y="582"/>
                    </a:cubicBezTo>
                    <a:cubicBezTo>
                      <a:pt x="142" y="581"/>
                      <a:pt x="138" y="581"/>
                      <a:pt x="137" y="582"/>
                    </a:cubicBezTo>
                    <a:cubicBezTo>
                      <a:pt x="136" y="582"/>
                      <a:pt x="113" y="613"/>
                      <a:pt x="85" y="650"/>
                    </a:cubicBezTo>
                    <a:cubicBezTo>
                      <a:pt x="57" y="686"/>
                      <a:pt x="29" y="723"/>
                      <a:pt x="22" y="732"/>
                    </a:cubicBezTo>
                    <a:cubicBezTo>
                      <a:pt x="15" y="741"/>
                      <a:pt x="10" y="748"/>
                      <a:pt x="11" y="748"/>
                    </a:cubicBezTo>
                    <a:cubicBezTo>
                      <a:pt x="11" y="748"/>
                      <a:pt x="9" y="750"/>
                      <a:pt x="5" y="751"/>
                    </a:cubicBezTo>
                    <a:cubicBezTo>
                      <a:pt x="2" y="752"/>
                      <a:pt x="0" y="752"/>
                      <a:pt x="1" y="751"/>
                    </a:cubicBezTo>
                    <a:cubicBezTo>
                      <a:pt x="5" y="749"/>
                      <a:pt x="123" y="574"/>
                      <a:pt x="122" y="572"/>
                    </a:cubicBezTo>
                    <a:cubicBezTo>
                      <a:pt x="122" y="571"/>
                      <a:pt x="119" y="568"/>
                      <a:pt x="117" y="565"/>
                    </a:cubicBezTo>
                    <a:cubicBezTo>
                      <a:pt x="102" y="551"/>
                      <a:pt x="98" y="534"/>
                      <a:pt x="106" y="519"/>
                    </a:cubicBezTo>
                    <a:cubicBezTo>
                      <a:pt x="107" y="515"/>
                      <a:pt x="169" y="427"/>
                      <a:pt x="243" y="323"/>
                    </a:cubicBezTo>
                    <a:cubicBezTo>
                      <a:pt x="317" y="219"/>
                      <a:pt x="378" y="133"/>
                      <a:pt x="379" y="131"/>
                    </a:cubicBezTo>
                    <a:cubicBezTo>
                      <a:pt x="380" y="129"/>
                      <a:pt x="380" y="129"/>
                      <a:pt x="376" y="123"/>
                    </a:cubicBezTo>
                    <a:cubicBezTo>
                      <a:pt x="371" y="116"/>
                      <a:pt x="366" y="103"/>
                      <a:pt x="366" y="97"/>
                    </a:cubicBezTo>
                    <a:cubicBezTo>
                      <a:pt x="367" y="90"/>
                      <a:pt x="369" y="88"/>
                      <a:pt x="377" y="85"/>
                    </a:cubicBezTo>
                    <a:cubicBezTo>
                      <a:pt x="386" y="81"/>
                      <a:pt x="395" y="82"/>
                      <a:pt x="410" y="86"/>
                    </a:cubicBezTo>
                    <a:cubicBezTo>
                      <a:pt x="418" y="88"/>
                      <a:pt x="420" y="88"/>
                      <a:pt x="421" y="86"/>
                    </a:cubicBezTo>
                    <a:cubicBezTo>
                      <a:pt x="427" y="78"/>
                      <a:pt x="440" y="54"/>
                      <a:pt x="440" y="53"/>
                    </a:cubicBezTo>
                    <a:cubicBezTo>
                      <a:pt x="439" y="52"/>
                      <a:pt x="437" y="48"/>
                      <a:pt x="434" y="45"/>
                    </a:cubicBezTo>
                    <a:cubicBezTo>
                      <a:pt x="428" y="37"/>
                      <a:pt x="423" y="26"/>
                      <a:pt x="422" y="20"/>
                    </a:cubicBezTo>
                    <a:cubicBezTo>
                      <a:pt x="422" y="10"/>
                      <a:pt x="428" y="2"/>
                      <a:pt x="437" y="0"/>
                    </a:cubicBezTo>
                  </a:path>
                </a:pathLst>
              </a:custGeom>
              <a:solidFill>
                <a:srgbClr val="BCBCB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163" name="Group 55"/>
            <p:cNvGrpSpPr>
              <a:grpSpLocks/>
            </p:cNvGrpSpPr>
            <p:nvPr/>
          </p:nvGrpSpPr>
          <p:grpSpPr bwMode="auto">
            <a:xfrm>
              <a:off x="3551410" y="3513130"/>
              <a:ext cx="510474" cy="694150"/>
              <a:chOff x="1358" y="788"/>
              <a:chExt cx="214" cy="291"/>
            </a:xfrm>
          </p:grpSpPr>
          <p:sp>
            <p:nvSpPr>
              <p:cNvPr id="164" name="Freeform 56"/>
              <p:cNvSpPr>
                <a:spLocks noChangeArrowheads="1"/>
              </p:cNvSpPr>
              <p:nvPr/>
            </p:nvSpPr>
            <p:spPr bwMode="auto">
              <a:xfrm>
                <a:off x="1358" y="788"/>
                <a:ext cx="214" cy="291"/>
              </a:xfrm>
              <a:custGeom>
                <a:avLst/>
                <a:gdLst>
                  <a:gd name="G0" fmla="+- 1 0 0"/>
                  <a:gd name="G1" fmla="*/ 1 39693 55456"/>
                  <a:gd name="G2" fmla="*/ 1 35987 55552"/>
                  <a:gd name="G3" fmla="*/ G2 1 180"/>
                  <a:gd name="G4" fmla="*/ G1 1 G3"/>
                  <a:gd name="G5" fmla="+- 1 0 0"/>
                  <a:gd name="G6" fmla="+- 1 0 0"/>
                  <a:gd name="G7" fmla="+- 1 0 0"/>
                  <a:gd name="G8" fmla="+- 1 0 0"/>
                  <a:gd name="G9" fmla="*/ 1 25611 45568"/>
                  <a:gd name="G10" fmla="*/ 1 35987 55552"/>
                  <a:gd name="G11" fmla="*/ G10 1 180"/>
                  <a:gd name="G12" fmla="*/ G9 1 G11"/>
                  <a:gd name="G13" fmla="+- 1 0 0"/>
                  <a:gd name="G14" fmla="+- 1 0 0"/>
                  <a:gd name="G15" fmla="+- 1 0 0"/>
                  <a:gd name="G16" fmla="+- 1 0 0"/>
                  <a:gd name="G17" fmla="+- 340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T0" fmla="*/ 8 256 1"/>
                  <a:gd name="T1" fmla="*/ 0 256 1"/>
                  <a:gd name="G30" fmla="+- 0 T0 T1"/>
                  <a:gd name="G31" fmla="cos 753 G30"/>
                  <a:gd name="G32" fmla="+- 755 0 0"/>
                  <a:gd name="G33" fmla="+- 0 0 0"/>
                  <a:gd name="G34" fmla="+- 2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24577 2"/>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84 0 0"/>
                  <a:gd name="G84" fmla="+- 0 0 0"/>
                  <a:gd name="G85" fmla="+- 169 0 0"/>
                  <a:gd name="G86" fmla="+- 148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1 0 0"/>
                  <a:gd name="G105" fmla="+- 1 0 0"/>
                  <a:gd name="T2" fmla="*/ 443 w 570"/>
                  <a:gd name="T3" fmla="*/ 3 h 758"/>
                  <a:gd name="T4" fmla="*/ 548 w 570"/>
                  <a:gd name="T5" fmla="*/ 55 h 758"/>
                  <a:gd name="T6" fmla="*/ 566 w 570"/>
                  <a:gd name="T7" fmla="*/ 84 h 758"/>
                  <a:gd name="T8" fmla="*/ 568 w 570"/>
                  <a:gd name="T9" fmla="*/ 101 h 758"/>
                  <a:gd name="T10" fmla="*/ 520 w 570"/>
                  <a:gd name="T11" fmla="*/ 108 h 758"/>
                  <a:gd name="T12" fmla="*/ 511 w 570"/>
                  <a:gd name="T13" fmla="*/ 106 h 758"/>
                  <a:gd name="T14" fmla="*/ 500 w 570"/>
                  <a:gd name="T15" fmla="*/ 119 h 758"/>
                  <a:gd name="T16" fmla="*/ 497 w 570"/>
                  <a:gd name="T17" fmla="*/ 143 h 758"/>
                  <a:gd name="T18" fmla="*/ 504 w 570"/>
                  <a:gd name="T19" fmla="*/ 190 h 758"/>
                  <a:gd name="T20" fmla="*/ 471 w 570"/>
                  <a:gd name="T21" fmla="*/ 192 h 758"/>
                  <a:gd name="T22" fmla="*/ 464 w 570"/>
                  <a:gd name="T23" fmla="*/ 191 h 758"/>
                  <a:gd name="T24" fmla="*/ 327 w 570"/>
                  <a:gd name="T25" fmla="*/ 384 h 758"/>
                  <a:gd name="T26" fmla="*/ 186 w 570"/>
                  <a:gd name="T27" fmla="*/ 580 h 758"/>
                  <a:gd name="T28" fmla="*/ 147 w 570"/>
                  <a:gd name="T29" fmla="*/ 587 h 758"/>
                  <a:gd name="T30" fmla="*/ 139 w 570"/>
                  <a:gd name="T31" fmla="*/ 587 h 758"/>
                  <a:gd name="T32" fmla="*/ 75 w 570"/>
                  <a:gd name="T33" fmla="*/ 670 h 758"/>
                  <a:gd name="T34" fmla="*/ 10 w 570"/>
                  <a:gd name="T35" fmla="*/ 753 h 758"/>
                  <a:gd name="T36" fmla="*/ 3 w 570"/>
                  <a:gd name="T37" fmla="*/ 756 h 758"/>
                  <a:gd name="T38" fmla="*/ 0 w 570"/>
                  <a:gd name="T39" fmla="*/ 756 h 758"/>
                  <a:gd name="T40" fmla="*/ 61 w 570"/>
                  <a:gd name="T41" fmla="*/ 666 h 758"/>
                  <a:gd name="T42" fmla="*/ 121 w 570"/>
                  <a:gd name="T43" fmla="*/ 576 h 758"/>
                  <a:gd name="T44" fmla="*/ 115 w 570"/>
                  <a:gd name="T45" fmla="*/ 569 h 758"/>
                  <a:gd name="T46" fmla="*/ 101 w 570"/>
                  <a:gd name="T47" fmla="*/ 544 h 758"/>
                  <a:gd name="T48" fmla="*/ 106 w 570"/>
                  <a:gd name="T49" fmla="*/ 519 h 758"/>
                  <a:gd name="T50" fmla="*/ 243 w 570"/>
                  <a:gd name="T51" fmla="*/ 324 h 758"/>
                  <a:gd name="T52" fmla="*/ 377 w 570"/>
                  <a:gd name="T53" fmla="*/ 134 h 758"/>
                  <a:gd name="T54" fmla="*/ 374 w 570"/>
                  <a:gd name="T55" fmla="*/ 125 h 758"/>
                  <a:gd name="T56" fmla="*/ 365 w 570"/>
                  <a:gd name="T57" fmla="*/ 97 h 758"/>
                  <a:gd name="T58" fmla="*/ 409 w 570"/>
                  <a:gd name="T59" fmla="*/ 86 h 758"/>
                  <a:gd name="T60" fmla="*/ 420 w 570"/>
                  <a:gd name="T61" fmla="*/ 89 h 758"/>
                  <a:gd name="T62" fmla="*/ 429 w 570"/>
                  <a:gd name="T63" fmla="*/ 74 h 758"/>
                  <a:gd name="T64" fmla="*/ 438 w 570"/>
                  <a:gd name="T65" fmla="*/ 57 h 758"/>
                  <a:gd name="T66" fmla="*/ 433 w 570"/>
                  <a:gd name="T67" fmla="*/ 48 h 758"/>
                  <a:gd name="T68" fmla="*/ 424 w 570"/>
                  <a:gd name="T69" fmla="*/ 11 h 758"/>
                  <a:gd name="T70" fmla="*/ 443 w 570"/>
                  <a:gd name="T71" fmla="*/ 3 h 758"/>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758">
                    <a:moveTo>
                      <a:pt x="443" y="3"/>
                    </a:moveTo>
                    <a:cubicBezTo>
                      <a:pt x="471" y="0"/>
                      <a:pt x="520" y="25"/>
                      <a:pt x="548" y="55"/>
                    </a:cubicBezTo>
                    <a:cubicBezTo>
                      <a:pt x="555" y="64"/>
                      <a:pt x="564" y="76"/>
                      <a:pt x="566" y="84"/>
                    </a:cubicBezTo>
                    <a:cubicBezTo>
                      <a:pt x="568" y="89"/>
                      <a:pt x="569" y="97"/>
                      <a:pt x="568" y="101"/>
                    </a:cubicBezTo>
                    <a:cubicBezTo>
                      <a:pt x="563" y="113"/>
                      <a:pt x="544" y="116"/>
                      <a:pt x="520" y="108"/>
                    </a:cubicBezTo>
                    <a:cubicBezTo>
                      <a:pt x="516" y="107"/>
                      <a:pt x="511" y="106"/>
                      <a:pt x="511" y="106"/>
                    </a:cubicBezTo>
                    <a:cubicBezTo>
                      <a:pt x="511" y="106"/>
                      <a:pt x="506" y="112"/>
                      <a:pt x="500" y="119"/>
                    </a:cubicBezTo>
                    <a:cubicBezTo>
                      <a:pt x="487" y="133"/>
                      <a:pt x="487" y="132"/>
                      <a:pt x="497" y="143"/>
                    </a:cubicBezTo>
                    <a:cubicBezTo>
                      <a:pt x="514" y="163"/>
                      <a:pt x="517" y="183"/>
                      <a:pt x="504" y="190"/>
                    </a:cubicBezTo>
                    <a:cubicBezTo>
                      <a:pt x="497" y="194"/>
                      <a:pt x="484" y="195"/>
                      <a:pt x="471" y="192"/>
                    </a:cubicBezTo>
                    <a:cubicBezTo>
                      <a:pt x="468" y="191"/>
                      <a:pt x="465" y="190"/>
                      <a:pt x="464" y="191"/>
                    </a:cubicBezTo>
                    <a:cubicBezTo>
                      <a:pt x="464" y="191"/>
                      <a:pt x="402" y="278"/>
                      <a:pt x="327" y="384"/>
                    </a:cubicBezTo>
                    <a:cubicBezTo>
                      <a:pt x="251" y="490"/>
                      <a:pt x="188" y="578"/>
                      <a:pt x="186" y="580"/>
                    </a:cubicBezTo>
                    <a:cubicBezTo>
                      <a:pt x="177" y="587"/>
                      <a:pt x="162" y="590"/>
                      <a:pt x="147" y="587"/>
                    </a:cubicBezTo>
                    <a:cubicBezTo>
                      <a:pt x="144" y="586"/>
                      <a:pt x="140" y="586"/>
                      <a:pt x="139" y="587"/>
                    </a:cubicBezTo>
                    <a:cubicBezTo>
                      <a:pt x="138" y="588"/>
                      <a:pt x="109" y="625"/>
                      <a:pt x="75" y="670"/>
                    </a:cubicBezTo>
                    <a:cubicBezTo>
                      <a:pt x="30" y="729"/>
                      <a:pt x="12" y="752"/>
                      <a:pt x="10" y="753"/>
                    </a:cubicBezTo>
                    <a:cubicBezTo>
                      <a:pt x="8" y="753"/>
                      <a:pt x="5" y="755"/>
                      <a:pt x="3" y="756"/>
                    </a:cubicBezTo>
                    <a:cubicBezTo>
                      <a:pt x="1" y="757"/>
                      <a:pt x="0" y="757"/>
                      <a:pt x="0" y="756"/>
                    </a:cubicBezTo>
                    <a:cubicBezTo>
                      <a:pt x="1" y="755"/>
                      <a:pt x="28" y="715"/>
                      <a:pt x="61" y="666"/>
                    </a:cubicBezTo>
                    <a:cubicBezTo>
                      <a:pt x="94" y="617"/>
                      <a:pt x="121" y="577"/>
                      <a:pt x="121" y="576"/>
                    </a:cubicBezTo>
                    <a:cubicBezTo>
                      <a:pt x="121" y="575"/>
                      <a:pt x="118" y="572"/>
                      <a:pt x="115" y="569"/>
                    </a:cubicBezTo>
                    <a:cubicBezTo>
                      <a:pt x="107" y="560"/>
                      <a:pt x="103" y="552"/>
                      <a:pt x="101" y="544"/>
                    </a:cubicBezTo>
                    <a:cubicBezTo>
                      <a:pt x="100" y="534"/>
                      <a:pt x="101" y="529"/>
                      <a:pt x="106" y="519"/>
                    </a:cubicBezTo>
                    <a:cubicBezTo>
                      <a:pt x="108" y="515"/>
                      <a:pt x="170" y="427"/>
                      <a:pt x="243" y="324"/>
                    </a:cubicBezTo>
                    <a:cubicBezTo>
                      <a:pt x="316" y="220"/>
                      <a:pt x="377" y="135"/>
                      <a:pt x="377" y="134"/>
                    </a:cubicBezTo>
                    <a:cubicBezTo>
                      <a:pt x="378" y="132"/>
                      <a:pt x="377" y="130"/>
                      <a:pt x="374" y="125"/>
                    </a:cubicBezTo>
                    <a:cubicBezTo>
                      <a:pt x="368" y="117"/>
                      <a:pt x="364" y="104"/>
                      <a:pt x="365" y="97"/>
                    </a:cubicBezTo>
                    <a:cubicBezTo>
                      <a:pt x="368" y="84"/>
                      <a:pt x="385" y="80"/>
                      <a:pt x="409" y="86"/>
                    </a:cubicBezTo>
                    <a:lnTo>
                      <a:pt x="420" y="89"/>
                    </a:lnTo>
                    <a:lnTo>
                      <a:pt x="429" y="74"/>
                    </a:lnTo>
                    <a:cubicBezTo>
                      <a:pt x="434" y="65"/>
                      <a:pt x="438" y="58"/>
                      <a:pt x="438" y="57"/>
                    </a:cubicBezTo>
                    <a:cubicBezTo>
                      <a:pt x="438" y="56"/>
                      <a:pt x="436" y="52"/>
                      <a:pt x="433" y="48"/>
                    </a:cubicBezTo>
                    <a:cubicBezTo>
                      <a:pt x="422" y="33"/>
                      <a:pt x="419" y="19"/>
                      <a:pt x="424" y="11"/>
                    </a:cubicBezTo>
                    <a:cubicBezTo>
                      <a:pt x="427" y="7"/>
                      <a:pt x="435" y="3"/>
                      <a:pt x="443" y="3"/>
                    </a:cubicBezTo>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5" name="Freeform 57"/>
              <p:cNvSpPr>
                <a:spLocks noChangeArrowheads="1"/>
              </p:cNvSpPr>
              <p:nvPr/>
            </p:nvSpPr>
            <p:spPr bwMode="auto">
              <a:xfrm>
                <a:off x="1358" y="789"/>
                <a:ext cx="214" cy="28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522 0 0"/>
                  <a:gd name="G16" fmla="+- 103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0 0 0"/>
                  <a:gd name="G37" fmla="*/ 1 54239 35328"/>
                  <a:gd name="T0" fmla="*/ 5 256 1"/>
                  <a:gd name="T1" fmla="*/ 0 256 1"/>
                  <a:gd name="G38" fmla="+- 0 T0 T1"/>
                  <a:gd name="G39" fmla="sin 750 G38"/>
                  <a:gd name="G40" fmla="+- 376 0 0"/>
                  <a:gd name="G41" fmla="*/ 1 46283 55552"/>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24577 2"/>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63 0 0"/>
                  <a:gd name="G101" fmla="*/ 1 167 2"/>
                  <a:gd name="G102" fmla="+- 0 0 0"/>
                  <a:gd name="G103" fmla="+- 168 0 0"/>
                  <a:gd name="G104" fmla="+- 1 0 0"/>
                  <a:gd name="G105" fmla="+- 1 0 0"/>
                  <a:gd name="G106" fmla="+- 1 0 0"/>
                  <a:gd name="G107" fmla="+- 1 0 0"/>
                  <a:gd name="G108" fmla="+- 1 0 0"/>
                  <a:gd name="G109" fmla="+- 1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T2" fmla="*/ 437 w 569"/>
                  <a:gd name="T3" fmla="*/ 0 h 753"/>
                  <a:gd name="T4" fmla="*/ 441 w 569"/>
                  <a:gd name="T5" fmla="*/ 0 h 753"/>
                  <a:gd name="T6" fmla="*/ 450 w 569"/>
                  <a:gd name="T7" fmla="*/ 2 h 753"/>
                  <a:gd name="T8" fmla="*/ 490 w 569"/>
                  <a:gd name="T9" fmla="*/ 14 h 753"/>
                  <a:gd name="T10" fmla="*/ 536 w 569"/>
                  <a:gd name="T11" fmla="*/ 44 h 753"/>
                  <a:gd name="T12" fmla="*/ 557 w 569"/>
                  <a:gd name="T13" fmla="*/ 69 h 753"/>
                  <a:gd name="T14" fmla="*/ 559 w 569"/>
                  <a:gd name="T15" fmla="*/ 70 h 753"/>
                  <a:gd name="T16" fmla="*/ 562 w 569"/>
                  <a:gd name="T17" fmla="*/ 75 h 753"/>
                  <a:gd name="T18" fmla="*/ 566 w 569"/>
                  <a:gd name="T19" fmla="*/ 90 h 753"/>
                  <a:gd name="T20" fmla="*/ 565 w 569"/>
                  <a:gd name="T21" fmla="*/ 94 h 753"/>
                  <a:gd name="T22" fmla="*/ 526 w 569"/>
                  <a:gd name="T23" fmla="*/ 105 h 753"/>
                  <a:gd name="T24" fmla="*/ 513 w 569"/>
                  <a:gd name="T25" fmla="*/ 102 h 753"/>
                  <a:gd name="T26" fmla="*/ 509 w 569"/>
                  <a:gd name="T27" fmla="*/ 101 h 753"/>
                  <a:gd name="T28" fmla="*/ 497 w 569"/>
                  <a:gd name="T29" fmla="*/ 114 h 753"/>
                  <a:gd name="T30" fmla="*/ 485 w 569"/>
                  <a:gd name="T31" fmla="*/ 129 h 753"/>
                  <a:gd name="T32" fmla="*/ 494 w 569"/>
                  <a:gd name="T33" fmla="*/ 141 h 753"/>
                  <a:gd name="T34" fmla="*/ 506 w 569"/>
                  <a:gd name="T35" fmla="*/ 160 h 753"/>
                  <a:gd name="T36" fmla="*/ 505 w 569"/>
                  <a:gd name="T37" fmla="*/ 183 h 753"/>
                  <a:gd name="T38" fmla="*/ 470 w 569"/>
                  <a:gd name="T39" fmla="*/ 187 h 753"/>
                  <a:gd name="T40" fmla="*/ 463 w 569"/>
                  <a:gd name="T41" fmla="*/ 186 h 753"/>
                  <a:gd name="T42" fmla="*/ 325 w 569"/>
                  <a:gd name="T43" fmla="*/ 378 h 753"/>
                  <a:gd name="T44" fmla="*/ 185 w 569"/>
                  <a:gd name="T45" fmla="*/ 574 h 753"/>
                  <a:gd name="T46" fmla="*/ 146 w 569"/>
                  <a:gd name="T47" fmla="*/ 582 h 753"/>
                  <a:gd name="T48" fmla="*/ 137 w 569"/>
                  <a:gd name="T49" fmla="*/ 582 h 753"/>
                  <a:gd name="T50" fmla="*/ 85 w 569"/>
                  <a:gd name="T51" fmla="*/ 650 h 753"/>
                  <a:gd name="T52" fmla="*/ 22 w 569"/>
                  <a:gd name="T53" fmla="*/ 732 h 753"/>
                  <a:gd name="T54" fmla="*/ 11 w 569"/>
                  <a:gd name="T55" fmla="*/ 748 h 753"/>
                  <a:gd name="T56" fmla="*/ 5 w 569"/>
                  <a:gd name="T57" fmla="*/ 751 h 753"/>
                  <a:gd name="T58" fmla="*/ 1 w 569"/>
                  <a:gd name="T59" fmla="*/ 751 h 753"/>
                  <a:gd name="T60" fmla="*/ 122 w 569"/>
                  <a:gd name="T61" fmla="*/ 572 h 753"/>
                  <a:gd name="T62" fmla="*/ 117 w 569"/>
                  <a:gd name="T63" fmla="*/ 565 h 753"/>
                  <a:gd name="T64" fmla="*/ 106 w 569"/>
                  <a:gd name="T65" fmla="*/ 519 h 753"/>
                  <a:gd name="T66" fmla="*/ 243 w 569"/>
                  <a:gd name="T67" fmla="*/ 323 h 753"/>
                  <a:gd name="T68" fmla="*/ 379 w 569"/>
                  <a:gd name="T69" fmla="*/ 131 h 753"/>
                  <a:gd name="T70" fmla="*/ 376 w 569"/>
                  <a:gd name="T71" fmla="*/ 123 h 753"/>
                  <a:gd name="T72" fmla="*/ 366 w 569"/>
                  <a:gd name="T73" fmla="*/ 97 h 753"/>
                  <a:gd name="T74" fmla="*/ 377 w 569"/>
                  <a:gd name="T75" fmla="*/ 85 h 753"/>
                  <a:gd name="T76" fmla="*/ 410 w 569"/>
                  <a:gd name="T77" fmla="*/ 86 h 753"/>
                  <a:gd name="T78" fmla="*/ 421 w 569"/>
                  <a:gd name="T79" fmla="*/ 86 h 753"/>
                  <a:gd name="T80" fmla="*/ 440 w 569"/>
                  <a:gd name="T81" fmla="*/ 53 h 753"/>
                  <a:gd name="T82" fmla="*/ 434 w 569"/>
                  <a:gd name="T83" fmla="*/ 45 h 753"/>
                  <a:gd name="T84" fmla="*/ 422 w 569"/>
                  <a:gd name="T85" fmla="*/ 20 h 753"/>
                  <a:gd name="T86" fmla="*/ 437 w 569"/>
                  <a:gd name="T87" fmla="*/ 0 h 753"/>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9" h="753">
                    <a:moveTo>
                      <a:pt x="437" y="0"/>
                    </a:moveTo>
                    <a:cubicBezTo>
                      <a:pt x="439" y="0"/>
                      <a:pt x="440" y="0"/>
                      <a:pt x="441" y="0"/>
                    </a:cubicBezTo>
                    <a:cubicBezTo>
                      <a:pt x="441" y="1"/>
                      <a:pt x="445" y="1"/>
                      <a:pt x="450" y="2"/>
                    </a:cubicBezTo>
                    <a:cubicBezTo>
                      <a:pt x="462" y="3"/>
                      <a:pt x="473" y="6"/>
                      <a:pt x="490" y="14"/>
                    </a:cubicBezTo>
                    <a:cubicBezTo>
                      <a:pt x="505" y="21"/>
                      <a:pt x="525" y="34"/>
                      <a:pt x="536" y="44"/>
                    </a:cubicBezTo>
                    <a:cubicBezTo>
                      <a:pt x="543" y="51"/>
                      <a:pt x="556" y="66"/>
                      <a:pt x="557" y="69"/>
                    </a:cubicBezTo>
                    <a:cubicBezTo>
                      <a:pt x="558" y="70"/>
                      <a:pt x="558" y="71"/>
                      <a:pt x="559" y="70"/>
                    </a:cubicBezTo>
                    <a:cubicBezTo>
                      <a:pt x="559" y="70"/>
                      <a:pt x="561" y="72"/>
                      <a:pt x="562" y="75"/>
                    </a:cubicBezTo>
                    <a:cubicBezTo>
                      <a:pt x="565" y="81"/>
                      <a:pt x="568" y="90"/>
                      <a:pt x="566" y="90"/>
                    </a:cubicBezTo>
                    <a:cubicBezTo>
                      <a:pt x="566" y="90"/>
                      <a:pt x="565" y="92"/>
                      <a:pt x="565" y="94"/>
                    </a:cubicBezTo>
                    <a:cubicBezTo>
                      <a:pt x="564" y="106"/>
                      <a:pt x="548" y="111"/>
                      <a:pt x="526" y="105"/>
                    </a:cubicBezTo>
                    <a:cubicBezTo>
                      <a:pt x="521" y="104"/>
                      <a:pt x="515" y="103"/>
                      <a:pt x="513" y="102"/>
                    </a:cubicBezTo>
                    <a:lnTo>
                      <a:pt x="509" y="101"/>
                    </a:lnTo>
                    <a:lnTo>
                      <a:pt x="497" y="114"/>
                    </a:lnTo>
                    <a:cubicBezTo>
                      <a:pt x="491" y="121"/>
                      <a:pt x="486" y="128"/>
                      <a:pt x="485" y="129"/>
                    </a:cubicBezTo>
                    <a:cubicBezTo>
                      <a:pt x="485" y="130"/>
                      <a:pt x="489" y="135"/>
                      <a:pt x="494" y="141"/>
                    </a:cubicBezTo>
                    <a:cubicBezTo>
                      <a:pt x="501" y="149"/>
                      <a:pt x="503" y="152"/>
                      <a:pt x="506" y="160"/>
                    </a:cubicBezTo>
                    <a:cubicBezTo>
                      <a:pt x="510" y="172"/>
                      <a:pt x="510" y="178"/>
                      <a:pt x="505" y="183"/>
                    </a:cubicBezTo>
                    <a:cubicBezTo>
                      <a:pt x="499" y="189"/>
                      <a:pt x="485" y="190"/>
                      <a:pt x="470" y="187"/>
                    </a:cubicBezTo>
                    <a:cubicBezTo>
                      <a:pt x="467" y="186"/>
                      <a:pt x="463" y="185"/>
                      <a:pt x="463" y="186"/>
                    </a:cubicBezTo>
                    <a:cubicBezTo>
                      <a:pt x="462" y="186"/>
                      <a:pt x="400" y="272"/>
                      <a:pt x="325" y="378"/>
                    </a:cubicBezTo>
                    <a:cubicBezTo>
                      <a:pt x="250" y="483"/>
                      <a:pt x="187" y="572"/>
                      <a:pt x="185" y="574"/>
                    </a:cubicBezTo>
                    <a:cubicBezTo>
                      <a:pt x="177" y="582"/>
                      <a:pt x="162" y="586"/>
                      <a:pt x="146" y="582"/>
                    </a:cubicBezTo>
                    <a:cubicBezTo>
                      <a:pt x="142" y="581"/>
                      <a:pt x="138" y="581"/>
                      <a:pt x="137" y="582"/>
                    </a:cubicBezTo>
                    <a:cubicBezTo>
                      <a:pt x="136" y="582"/>
                      <a:pt x="113" y="613"/>
                      <a:pt x="85" y="650"/>
                    </a:cubicBezTo>
                    <a:cubicBezTo>
                      <a:pt x="57" y="686"/>
                      <a:pt x="29" y="723"/>
                      <a:pt x="22" y="732"/>
                    </a:cubicBezTo>
                    <a:cubicBezTo>
                      <a:pt x="15" y="741"/>
                      <a:pt x="10" y="748"/>
                      <a:pt x="11" y="748"/>
                    </a:cubicBezTo>
                    <a:cubicBezTo>
                      <a:pt x="11" y="748"/>
                      <a:pt x="9" y="750"/>
                      <a:pt x="5" y="751"/>
                    </a:cubicBezTo>
                    <a:cubicBezTo>
                      <a:pt x="2" y="752"/>
                      <a:pt x="0" y="752"/>
                      <a:pt x="1" y="751"/>
                    </a:cubicBezTo>
                    <a:cubicBezTo>
                      <a:pt x="5" y="749"/>
                      <a:pt x="123" y="574"/>
                      <a:pt x="122" y="572"/>
                    </a:cubicBezTo>
                    <a:cubicBezTo>
                      <a:pt x="122" y="571"/>
                      <a:pt x="119" y="568"/>
                      <a:pt x="117" y="565"/>
                    </a:cubicBezTo>
                    <a:cubicBezTo>
                      <a:pt x="102" y="551"/>
                      <a:pt x="98" y="534"/>
                      <a:pt x="106" y="519"/>
                    </a:cubicBezTo>
                    <a:cubicBezTo>
                      <a:pt x="107" y="515"/>
                      <a:pt x="169" y="427"/>
                      <a:pt x="243" y="323"/>
                    </a:cubicBezTo>
                    <a:cubicBezTo>
                      <a:pt x="317" y="219"/>
                      <a:pt x="378" y="133"/>
                      <a:pt x="379" y="131"/>
                    </a:cubicBezTo>
                    <a:cubicBezTo>
                      <a:pt x="380" y="129"/>
                      <a:pt x="380" y="129"/>
                      <a:pt x="376" y="123"/>
                    </a:cubicBezTo>
                    <a:cubicBezTo>
                      <a:pt x="371" y="116"/>
                      <a:pt x="366" y="103"/>
                      <a:pt x="366" y="97"/>
                    </a:cubicBezTo>
                    <a:cubicBezTo>
                      <a:pt x="367" y="90"/>
                      <a:pt x="369" y="88"/>
                      <a:pt x="377" y="85"/>
                    </a:cubicBezTo>
                    <a:cubicBezTo>
                      <a:pt x="386" y="81"/>
                      <a:pt x="395" y="82"/>
                      <a:pt x="410" y="86"/>
                    </a:cubicBezTo>
                    <a:cubicBezTo>
                      <a:pt x="418" y="88"/>
                      <a:pt x="420" y="88"/>
                      <a:pt x="421" y="86"/>
                    </a:cubicBezTo>
                    <a:cubicBezTo>
                      <a:pt x="427" y="78"/>
                      <a:pt x="440" y="54"/>
                      <a:pt x="440" y="53"/>
                    </a:cubicBezTo>
                    <a:cubicBezTo>
                      <a:pt x="439" y="52"/>
                      <a:pt x="437" y="48"/>
                      <a:pt x="434" y="45"/>
                    </a:cubicBezTo>
                    <a:cubicBezTo>
                      <a:pt x="428" y="37"/>
                      <a:pt x="423" y="26"/>
                      <a:pt x="422" y="20"/>
                    </a:cubicBezTo>
                    <a:cubicBezTo>
                      <a:pt x="422" y="10"/>
                      <a:pt x="428" y="2"/>
                      <a:pt x="437" y="0"/>
                    </a:cubicBezTo>
                  </a:path>
                </a:pathLst>
              </a:custGeom>
              <a:solidFill>
                <a:srgbClr val="BCBCB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178" name="Rectangle 109"/>
            <p:cNvSpPr>
              <a:spLocks noChangeArrowheads="1"/>
            </p:cNvSpPr>
            <p:nvPr/>
          </p:nvSpPr>
          <p:spPr bwMode="auto">
            <a:xfrm>
              <a:off x="316066" y="3669851"/>
              <a:ext cx="478269" cy="369332"/>
            </a:xfrm>
            <a:prstGeom prst="rect">
              <a:avLst/>
            </a:prstGeom>
            <a:noFill/>
            <a:ln w="9525" cap="flat">
              <a:no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9pPr>
            </a:lstStyle>
            <a:p>
              <a:pPr algn="r">
                <a:lnSpc>
                  <a:spcPct val="100000"/>
                </a:lnSpc>
                <a:buClrTx/>
                <a:buFontTx/>
                <a:buNone/>
              </a:pPr>
              <a:r>
                <a:rPr lang="en-US" altLang="en-US" sz="2400" dirty="0" smtClean="0">
                  <a:solidFill>
                    <a:schemeClr val="tx1"/>
                  </a:solidFill>
                  <a:latin typeface="+mn-lt"/>
                </a:rPr>
                <a:t>V</a:t>
              </a:r>
              <a:endParaRPr lang="en-US" altLang="en-US" sz="2400" dirty="0">
                <a:solidFill>
                  <a:schemeClr val="tx1"/>
                </a:solidFill>
                <a:latin typeface="+mn-lt"/>
              </a:endParaRPr>
            </a:p>
          </p:txBody>
        </p:sp>
        <p:sp>
          <p:nvSpPr>
            <p:cNvPr id="179" name="Rectangle 109"/>
            <p:cNvSpPr>
              <a:spLocks noChangeArrowheads="1"/>
            </p:cNvSpPr>
            <p:nvPr/>
          </p:nvSpPr>
          <p:spPr bwMode="auto">
            <a:xfrm>
              <a:off x="407304" y="4187205"/>
              <a:ext cx="38703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9pPr>
            </a:lstStyle>
            <a:p>
              <a:pPr algn="r">
                <a:lnSpc>
                  <a:spcPct val="100000"/>
                </a:lnSpc>
                <a:buClrTx/>
                <a:buFontTx/>
                <a:buNone/>
              </a:pPr>
              <a:r>
                <a:rPr lang="en-US" altLang="en-US" sz="2400" dirty="0" smtClean="0">
                  <a:solidFill>
                    <a:srgbClr val="FF0000"/>
                  </a:solidFill>
                  <a:latin typeface="+mn-lt"/>
                </a:rPr>
                <a:t>D</a:t>
              </a:r>
              <a:endParaRPr lang="en-US" altLang="en-US" sz="1600" dirty="0">
                <a:solidFill>
                  <a:srgbClr val="FF0000"/>
                </a:solidFill>
                <a:latin typeface="+mn-lt"/>
              </a:endParaRPr>
            </a:p>
          </p:txBody>
        </p:sp>
        <p:sp>
          <p:nvSpPr>
            <p:cNvPr id="180" name="Rectangle 109"/>
            <p:cNvSpPr>
              <a:spLocks noChangeArrowheads="1"/>
            </p:cNvSpPr>
            <p:nvPr/>
          </p:nvSpPr>
          <p:spPr bwMode="auto">
            <a:xfrm>
              <a:off x="33395" y="4678594"/>
              <a:ext cx="76094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9pPr>
            </a:lstStyle>
            <a:p>
              <a:pPr algn="r">
                <a:lnSpc>
                  <a:spcPct val="100000"/>
                </a:lnSpc>
                <a:buClrTx/>
                <a:buFontTx/>
                <a:buNone/>
              </a:pPr>
              <a:r>
                <a:rPr lang="en-US" altLang="en-US" sz="2400" dirty="0" smtClean="0">
                  <a:solidFill>
                    <a:schemeClr val="accent6">
                      <a:lumMod val="75000"/>
                    </a:schemeClr>
                  </a:solidFill>
                  <a:latin typeface="+mn-lt"/>
                </a:rPr>
                <a:t>D+T</a:t>
              </a:r>
              <a:endParaRPr lang="en-US" altLang="en-US" sz="2400" dirty="0">
                <a:solidFill>
                  <a:schemeClr val="accent6">
                    <a:lumMod val="75000"/>
                  </a:schemeClr>
                </a:solidFill>
                <a:latin typeface="+mn-lt"/>
              </a:endParaRPr>
            </a:p>
          </p:txBody>
        </p:sp>
        <p:grpSp>
          <p:nvGrpSpPr>
            <p:cNvPr id="244" name="Group 243"/>
            <p:cNvGrpSpPr/>
            <p:nvPr/>
          </p:nvGrpSpPr>
          <p:grpSpPr>
            <a:xfrm>
              <a:off x="4192277" y="3680651"/>
              <a:ext cx="2263737" cy="481719"/>
              <a:chOff x="6423063" y="2377812"/>
              <a:chExt cx="2263737" cy="1118749"/>
            </a:xfrm>
          </p:grpSpPr>
          <p:sp>
            <p:nvSpPr>
              <p:cNvPr id="245" name="Rectangle 107"/>
              <p:cNvSpPr>
                <a:spLocks noChangeArrowheads="1"/>
              </p:cNvSpPr>
              <p:nvPr/>
            </p:nvSpPr>
            <p:spPr bwMode="auto">
              <a:xfrm>
                <a:off x="6473157" y="2377812"/>
                <a:ext cx="2213643" cy="1066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9pPr>
              </a:lstStyle>
              <a:p>
                <a:pPr>
                  <a:lnSpc>
                    <a:spcPct val="100000"/>
                  </a:lnSpc>
                  <a:buClrTx/>
                  <a:buFontTx/>
                  <a:buNone/>
                </a:pPr>
                <a:r>
                  <a:rPr lang="en-US" altLang="en-US" sz="1600" dirty="0">
                    <a:latin typeface="+mn-lt"/>
                  </a:rPr>
                  <a:t>Tissue collection</a:t>
                </a:r>
              </a:p>
            </p:txBody>
          </p:sp>
          <p:sp>
            <p:nvSpPr>
              <p:cNvPr id="246" name="Line 108"/>
              <p:cNvSpPr>
                <a:spLocks noChangeShapeType="1"/>
              </p:cNvSpPr>
              <p:nvPr/>
            </p:nvSpPr>
            <p:spPr bwMode="auto">
              <a:xfrm>
                <a:off x="6423063" y="2425520"/>
                <a:ext cx="4771" cy="1071041"/>
              </a:xfrm>
              <a:prstGeom prst="line">
                <a:avLst/>
              </a:prstGeom>
              <a:noFill/>
              <a:ln w="12600" cap="sq">
                <a:solidFill>
                  <a:srgbClr val="000000"/>
                </a:solidFill>
                <a:miter lim="800000"/>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grpSp>
        <p:nvGrpSpPr>
          <p:cNvPr id="252" name="Group 251"/>
          <p:cNvGrpSpPr/>
          <p:nvPr/>
        </p:nvGrpSpPr>
        <p:grpSpPr>
          <a:xfrm>
            <a:off x="-16699" y="5149988"/>
            <a:ext cx="8894686" cy="1622066"/>
            <a:chOff x="-16699" y="5149988"/>
            <a:chExt cx="8894686" cy="1622066"/>
          </a:xfrm>
        </p:grpSpPr>
        <p:grpSp>
          <p:nvGrpSpPr>
            <p:cNvPr id="181" name="Group 1"/>
            <p:cNvGrpSpPr>
              <a:grpSpLocks/>
            </p:cNvGrpSpPr>
            <p:nvPr/>
          </p:nvGrpSpPr>
          <p:grpSpPr bwMode="auto">
            <a:xfrm>
              <a:off x="1726583" y="5937167"/>
              <a:ext cx="6445327" cy="212301"/>
              <a:chOff x="614" y="1118"/>
              <a:chExt cx="2702" cy="89"/>
            </a:xfrm>
          </p:grpSpPr>
          <p:sp>
            <p:nvSpPr>
              <p:cNvPr id="182" name="Line 2"/>
              <p:cNvSpPr>
                <a:spLocks noChangeShapeType="1"/>
              </p:cNvSpPr>
              <p:nvPr/>
            </p:nvSpPr>
            <p:spPr bwMode="auto">
              <a:xfrm>
                <a:off x="614" y="1170"/>
                <a:ext cx="2702" cy="0"/>
              </a:xfrm>
              <a:prstGeom prst="line">
                <a:avLst/>
              </a:prstGeom>
              <a:noFill/>
              <a:ln w="1260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3" name="Line 3"/>
              <p:cNvSpPr>
                <a:spLocks noChangeShapeType="1"/>
              </p:cNvSpPr>
              <p:nvPr/>
            </p:nvSpPr>
            <p:spPr bwMode="auto">
              <a:xfrm>
                <a:off x="828"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4" name="Line 4"/>
              <p:cNvSpPr>
                <a:spLocks noChangeShapeType="1"/>
              </p:cNvSpPr>
              <p:nvPr/>
            </p:nvSpPr>
            <p:spPr bwMode="auto">
              <a:xfrm>
                <a:off x="1089"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5" name="Line 5"/>
              <p:cNvSpPr>
                <a:spLocks noChangeShapeType="1"/>
              </p:cNvSpPr>
              <p:nvPr/>
            </p:nvSpPr>
            <p:spPr bwMode="auto">
              <a:xfrm>
                <a:off x="1612"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6" name="Line 6"/>
              <p:cNvSpPr>
                <a:spLocks noChangeShapeType="1"/>
              </p:cNvSpPr>
              <p:nvPr/>
            </p:nvSpPr>
            <p:spPr bwMode="auto">
              <a:xfrm>
                <a:off x="1873"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7" name="Line 7"/>
              <p:cNvSpPr>
                <a:spLocks noChangeShapeType="1"/>
              </p:cNvSpPr>
              <p:nvPr/>
            </p:nvSpPr>
            <p:spPr bwMode="auto">
              <a:xfrm>
                <a:off x="2135"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8" name="Line 8"/>
              <p:cNvSpPr>
                <a:spLocks noChangeShapeType="1"/>
              </p:cNvSpPr>
              <p:nvPr/>
            </p:nvSpPr>
            <p:spPr bwMode="auto">
              <a:xfrm>
                <a:off x="2397"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9" name="Line 9"/>
              <p:cNvSpPr>
                <a:spLocks noChangeShapeType="1"/>
              </p:cNvSpPr>
              <p:nvPr/>
            </p:nvSpPr>
            <p:spPr bwMode="auto">
              <a:xfrm>
                <a:off x="2657"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0" name="Line 10"/>
              <p:cNvSpPr>
                <a:spLocks noChangeShapeType="1"/>
              </p:cNvSpPr>
              <p:nvPr/>
            </p:nvSpPr>
            <p:spPr bwMode="auto">
              <a:xfrm>
                <a:off x="1350"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91" name="Rectangle 11"/>
            <p:cNvSpPr>
              <a:spLocks noChangeArrowheads="1"/>
            </p:cNvSpPr>
            <p:nvPr/>
          </p:nvSpPr>
          <p:spPr bwMode="auto">
            <a:xfrm>
              <a:off x="6537918" y="6132769"/>
              <a:ext cx="1641149" cy="3339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9pPr>
            </a:lstStyle>
            <a:p>
              <a:pPr algn="r">
                <a:lnSpc>
                  <a:spcPct val="100000"/>
                </a:lnSpc>
                <a:buClrTx/>
                <a:buFontTx/>
                <a:buNone/>
              </a:pPr>
              <a:r>
                <a:rPr lang="en-US" altLang="en-US" sz="1600" dirty="0">
                  <a:latin typeface="+mn-lt"/>
                </a:rPr>
                <a:t>Time (days)</a:t>
              </a:r>
            </a:p>
          </p:txBody>
        </p:sp>
        <p:grpSp>
          <p:nvGrpSpPr>
            <p:cNvPr id="192" name="Group 12"/>
            <p:cNvGrpSpPr>
              <a:grpSpLocks/>
            </p:cNvGrpSpPr>
            <p:nvPr/>
          </p:nvGrpSpPr>
          <p:grpSpPr bwMode="auto">
            <a:xfrm>
              <a:off x="765139" y="5293111"/>
              <a:ext cx="920761" cy="462766"/>
              <a:chOff x="179" y="848"/>
              <a:chExt cx="386" cy="194"/>
            </a:xfrm>
          </p:grpSpPr>
          <p:sp>
            <p:nvSpPr>
              <p:cNvPr id="193" name="Freeform 13"/>
              <p:cNvSpPr>
                <a:spLocks noChangeArrowheads="1"/>
              </p:cNvSpPr>
              <p:nvPr/>
            </p:nvSpPr>
            <p:spPr bwMode="auto">
              <a:xfrm>
                <a:off x="179" y="848"/>
                <a:ext cx="384" cy="192"/>
              </a:xfrm>
              <a:custGeom>
                <a:avLst/>
                <a:gdLst>
                  <a:gd name="T0" fmla="*/ 359 w 1013"/>
                  <a:gd name="T1" fmla="*/ 498 h 509"/>
                  <a:gd name="T2" fmla="*/ 344 w 1013"/>
                  <a:gd name="T3" fmla="*/ 422 h 509"/>
                  <a:gd name="T4" fmla="*/ 269 w 1013"/>
                  <a:gd name="T5" fmla="*/ 374 h 509"/>
                  <a:gd name="T6" fmla="*/ 162 w 1013"/>
                  <a:gd name="T7" fmla="*/ 353 h 509"/>
                  <a:gd name="T8" fmla="*/ 85 w 1013"/>
                  <a:gd name="T9" fmla="*/ 318 h 509"/>
                  <a:gd name="T10" fmla="*/ 48 w 1013"/>
                  <a:gd name="T11" fmla="*/ 276 h 509"/>
                  <a:gd name="T12" fmla="*/ 78 w 1013"/>
                  <a:gd name="T13" fmla="*/ 183 h 509"/>
                  <a:gd name="T14" fmla="*/ 137 w 1013"/>
                  <a:gd name="T15" fmla="*/ 167 h 509"/>
                  <a:gd name="T16" fmla="*/ 308 w 1013"/>
                  <a:gd name="T17" fmla="*/ 205 h 509"/>
                  <a:gd name="T18" fmla="*/ 330 w 1013"/>
                  <a:gd name="T19" fmla="*/ 246 h 509"/>
                  <a:gd name="T20" fmla="*/ 383 w 1013"/>
                  <a:gd name="T21" fmla="*/ 310 h 509"/>
                  <a:gd name="T22" fmla="*/ 401 w 1013"/>
                  <a:gd name="T23" fmla="*/ 369 h 509"/>
                  <a:gd name="T24" fmla="*/ 458 w 1013"/>
                  <a:gd name="T25" fmla="*/ 428 h 509"/>
                  <a:gd name="T26" fmla="*/ 491 w 1013"/>
                  <a:gd name="T27" fmla="*/ 423 h 509"/>
                  <a:gd name="T28" fmla="*/ 543 w 1013"/>
                  <a:gd name="T29" fmla="*/ 426 h 509"/>
                  <a:gd name="T30" fmla="*/ 538 w 1013"/>
                  <a:gd name="T31" fmla="*/ 398 h 509"/>
                  <a:gd name="T32" fmla="*/ 476 w 1013"/>
                  <a:gd name="T33" fmla="*/ 375 h 509"/>
                  <a:gd name="T34" fmla="*/ 463 w 1013"/>
                  <a:gd name="T35" fmla="*/ 354 h 509"/>
                  <a:gd name="T36" fmla="*/ 567 w 1013"/>
                  <a:gd name="T37" fmla="*/ 371 h 509"/>
                  <a:gd name="T38" fmla="*/ 587 w 1013"/>
                  <a:gd name="T39" fmla="*/ 348 h 509"/>
                  <a:gd name="T40" fmla="*/ 661 w 1013"/>
                  <a:gd name="T41" fmla="*/ 379 h 509"/>
                  <a:gd name="T42" fmla="*/ 738 w 1013"/>
                  <a:gd name="T43" fmla="*/ 468 h 509"/>
                  <a:gd name="T44" fmla="*/ 783 w 1013"/>
                  <a:gd name="T45" fmla="*/ 487 h 509"/>
                  <a:gd name="T46" fmla="*/ 793 w 1013"/>
                  <a:gd name="T47" fmla="*/ 464 h 509"/>
                  <a:gd name="T48" fmla="*/ 808 w 1013"/>
                  <a:gd name="T49" fmla="*/ 441 h 509"/>
                  <a:gd name="T50" fmla="*/ 782 w 1013"/>
                  <a:gd name="T51" fmla="*/ 414 h 509"/>
                  <a:gd name="T52" fmla="*/ 835 w 1013"/>
                  <a:gd name="T53" fmla="*/ 415 h 509"/>
                  <a:gd name="T54" fmla="*/ 856 w 1013"/>
                  <a:gd name="T55" fmla="*/ 438 h 509"/>
                  <a:gd name="T56" fmla="*/ 879 w 1013"/>
                  <a:gd name="T57" fmla="*/ 402 h 509"/>
                  <a:gd name="T58" fmla="*/ 852 w 1013"/>
                  <a:gd name="T59" fmla="*/ 370 h 509"/>
                  <a:gd name="T60" fmla="*/ 832 w 1013"/>
                  <a:gd name="T61" fmla="*/ 334 h 509"/>
                  <a:gd name="T62" fmla="*/ 862 w 1013"/>
                  <a:gd name="T63" fmla="*/ 314 h 509"/>
                  <a:gd name="T64" fmla="*/ 920 w 1013"/>
                  <a:gd name="T65" fmla="*/ 311 h 509"/>
                  <a:gd name="T66" fmla="*/ 1012 w 1013"/>
                  <a:gd name="T67" fmla="*/ 284 h 509"/>
                  <a:gd name="T68" fmla="*/ 950 w 1013"/>
                  <a:gd name="T69" fmla="*/ 195 h 509"/>
                  <a:gd name="T70" fmla="*/ 903 w 1013"/>
                  <a:gd name="T71" fmla="*/ 171 h 509"/>
                  <a:gd name="T72" fmla="*/ 912 w 1013"/>
                  <a:gd name="T73" fmla="*/ 122 h 509"/>
                  <a:gd name="T74" fmla="*/ 872 w 1013"/>
                  <a:gd name="T75" fmla="*/ 99 h 509"/>
                  <a:gd name="T76" fmla="*/ 836 w 1013"/>
                  <a:gd name="T77" fmla="*/ 116 h 509"/>
                  <a:gd name="T78" fmla="*/ 761 w 1013"/>
                  <a:gd name="T79" fmla="*/ 119 h 509"/>
                  <a:gd name="T80" fmla="*/ 681 w 1013"/>
                  <a:gd name="T81" fmla="*/ 47 h 509"/>
                  <a:gd name="T82" fmla="*/ 571 w 1013"/>
                  <a:gd name="T83" fmla="*/ 0 h 509"/>
                  <a:gd name="T84" fmla="*/ 499 w 1013"/>
                  <a:gd name="T85" fmla="*/ 0 h 509"/>
                  <a:gd name="T86" fmla="*/ 346 w 1013"/>
                  <a:gd name="T87" fmla="*/ 102 h 509"/>
                  <a:gd name="T88" fmla="*/ 339 w 1013"/>
                  <a:gd name="T89" fmla="*/ 139 h 509"/>
                  <a:gd name="T90" fmla="*/ 255 w 1013"/>
                  <a:gd name="T91" fmla="*/ 134 h 509"/>
                  <a:gd name="T92" fmla="*/ 136 w 1013"/>
                  <a:gd name="T93" fmla="*/ 122 h 509"/>
                  <a:gd name="T94" fmla="*/ 67 w 1013"/>
                  <a:gd name="T95" fmla="*/ 144 h 509"/>
                  <a:gd name="T96" fmla="*/ 20 w 1013"/>
                  <a:gd name="T97" fmla="*/ 195 h 509"/>
                  <a:gd name="T98" fmla="*/ 10 w 1013"/>
                  <a:gd name="T99" fmla="*/ 284 h 509"/>
                  <a:gd name="T100" fmla="*/ 70 w 1013"/>
                  <a:gd name="T101" fmla="*/ 346 h 509"/>
                  <a:gd name="T102" fmla="*/ 190 w 1013"/>
                  <a:gd name="T103" fmla="*/ 391 h 509"/>
                  <a:gd name="T104" fmla="*/ 289 w 1013"/>
                  <a:gd name="T105" fmla="*/ 415 h 509"/>
                  <a:gd name="T106" fmla="*/ 321 w 1013"/>
                  <a:gd name="T107" fmla="*/ 445 h 509"/>
                  <a:gd name="T108" fmla="*/ 340 w 1013"/>
                  <a:gd name="T109" fmla="*/ 508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13" h="509">
                    <a:moveTo>
                      <a:pt x="347" y="508"/>
                    </a:moveTo>
                    <a:cubicBezTo>
                      <a:pt x="351" y="508"/>
                      <a:pt x="356" y="504"/>
                      <a:pt x="359" y="498"/>
                    </a:cubicBezTo>
                    <a:lnTo>
                      <a:pt x="363" y="488"/>
                    </a:lnTo>
                    <a:lnTo>
                      <a:pt x="344" y="422"/>
                    </a:lnTo>
                    <a:lnTo>
                      <a:pt x="317" y="401"/>
                    </a:lnTo>
                    <a:cubicBezTo>
                      <a:pt x="302" y="390"/>
                      <a:pt x="280" y="377"/>
                      <a:pt x="269" y="374"/>
                    </a:cubicBezTo>
                    <a:cubicBezTo>
                      <a:pt x="257" y="370"/>
                      <a:pt x="229" y="364"/>
                      <a:pt x="205" y="360"/>
                    </a:cubicBezTo>
                    <a:lnTo>
                      <a:pt x="162" y="353"/>
                    </a:lnTo>
                    <a:lnTo>
                      <a:pt x="124" y="336"/>
                    </a:lnTo>
                    <a:lnTo>
                      <a:pt x="85" y="318"/>
                    </a:lnTo>
                    <a:lnTo>
                      <a:pt x="67" y="297"/>
                    </a:lnTo>
                    <a:lnTo>
                      <a:pt x="48" y="276"/>
                    </a:lnTo>
                    <a:lnTo>
                      <a:pt x="48" y="234"/>
                    </a:lnTo>
                    <a:lnTo>
                      <a:pt x="78" y="183"/>
                    </a:lnTo>
                    <a:lnTo>
                      <a:pt x="99" y="175"/>
                    </a:lnTo>
                    <a:cubicBezTo>
                      <a:pt x="110" y="171"/>
                      <a:pt x="127" y="167"/>
                      <a:pt x="137" y="167"/>
                    </a:cubicBezTo>
                    <a:cubicBezTo>
                      <a:pt x="147" y="167"/>
                      <a:pt x="185" y="173"/>
                      <a:pt x="221" y="181"/>
                    </a:cubicBezTo>
                    <a:cubicBezTo>
                      <a:pt x="257" y="189"/>
                      <a:pt x="296" y="199"/>
                      <a:pt x="308" y="205"/>
                    </a:cubicBezTo>
                    <a:lnTo>
                      <a:pt x="330" y="214"/>
                    </a:lnTo>
                    <a:lnTo>
                      <a:pt x="330" y="246"/>
                    </a:lnTo>
                    <a:lnTo>
                      <a:pt x="348" y="265"/>
                    </a:lnTo>
                    <a:cubicBezTo>
                      <a:pt x="358" y="276"/>
                      <a:pt x="374" y="296"/>
                      <a:pt x="383" y="310"/>
                    </a:cubicBezTo>
                    <a:lnTo>
                      <a:pt x="401" y="335"/>
                    </a:lnTo>
                    <a:lnTo>
                      <a:pt x="401" y="369"/>
                    </a:lnTo>
                    <a:lnTo>
                      <a:pt x="429" y="398"/>
                    </a:lnTo>
                    <a:lnTo>
                      <a:pt x="458" y="428"/>
                    </a:lnTo>
                    <a:lnTo>
                      <a:pt x="476" y="415"/>
                    </a:lnTo>
                    <a:lnTo>
                      <a:pt x="491" y="423"/>
                    </a:lnTo>
                    <a:lnTo>
                      <a:pt x="505" y="432"/>
                    </a:lnTo>
                    <a:lnTo>
                      <a:pt x="543" y="426"/>
                    </a:lnTo>
                    <a:lnTo>
                      <a:pt x="541" y="412"/>
                    </a:lnTo>
                    <a:lnTo>
                      <a:pt x="538" y="398"/>
                    </a:lnTo>
                    <a:lnTo>
                      <a:pt x="514" y="391"/>
                    </a:lnTo>
                    <a:cubicBezTo>
                      <a:pt x="500" y="388"/>
                      <a:pt x="483" y="380"/>
                      <a:pt x="476" y="375"/>
                    </a:cubicBezTo>
                    <a:cubicBezTo>
                      <a:pt x="469" y="370"/>
                      <a:pt x="463" y="364"/>
                      <a:pt x="463" y="360"/>
                    </a:cubicBezTo>
                    <a:lnTo>
                      <a:pt x="463" y="354"/>
                    </a:lnTo>
                    <a:lnTo>
                      <a:pt x="513" y="354"/>
                    </a:lnTo>
                    <a:lnTo>
                      <a:pt x="567" y="371"/>
                    </a:lnTo>
                    <a:lnTo>
                      <a:pt x="577" y="359"/>
                    </a:lnTo>
                    <a:lnTo>
                      <a:pt x="587" y="348"/>
                    </a:lnTo>
                    <a:lnTo>
                      <a:pt x="625" y="348"/>
                    </a:lnTo>
                    <a:lnTo>
                      <a:pt x="661" y="379"/>
                    </a:lnTo>
                    <a:cubicBezTo>
                      <a:pt x="681" y="397"/>
                      <a:pt x="706" y="424"/>
                      <a:pt x="718" y="439"/>
                    </a:cubicBezTo>
                    <a:lnTo>
                      <a:pt x="738" y="468"/>
                    </a:lnTo>
                    <a:lnTo>
                      <a:pt x="761" y="477"/>
                    </a:lnTo>
                    <a:lnTo>
                      <a:pt x="783" y="487"/>
                    </a:lnTo>
                    <a:lnTo>
                      <a:pt x="788" y="483"/>
                    </a:lnTo>
                    <a:cubicBezTo>
                      <a:pt x="791" y="481"/>
                      <a:pt x="793" y="472"/>
                      <a:pt x="793" y="464"/>
                    </a:cubicBezTo>
                    <a:lnTo>
                      <a:pt x="793" y="449"/>
                    </a:lnTo>
                    <a:lnTo>
                      <a:pt x="808" y="441"/>
                    </a:lnTo>
                    <a:lnTo>
                      <a:pt x="799" y="420"/>
                    </a:lnTo>
                    <a:lnTo>
                      <a:pt x="782" y="414"/>
                    </a:lnTo>
                    <a:lnTo>
                      <a:pt x="765" y="408"/>
                    </a:lnTo>
                    <a:lnTo>
                      <a:pt x="835" y="415"/>
                    </a:lnTo>
                    <a:lnTo>
                      <a:pt x="845" y="427"/>
                    </a:lnTo>
                    <a:lnTo>
                      <a:pt x="856" y="438"/>
                    </a:lnTo>
                    <a:lnTo>
                      <a:pt x="867" y="425"/>
                    </a:lnTo>
                    <a:cubicBezTo>
                      <a:pt x="874" y="418"/>
                      <a:pt x="879" y="408"/>
                      <a:pt x="879" y="402"/>
                    </a:cubicBezTo>
                    <a:lnTo>
                      <a:pt x="879" y="392"/>
                    </a:lnTo>
                    <a:lnTo>
                      <a:pt x="852" y="370"/>
                    </a:lnTo>
                    <a:lnTo>
                      <a:pt x="824" y="347"/>
                    </a:lnTo>
                    <a:lnTo>
                      <a:pt x="832" y="334"/>
                    </a:lnTo>
                    <a:lnTo>
                      <a:pt x="841" y="320"/>
                    </a:lnTo>
                    <a:lnTo>
                      <a:pt x="862" y="314"/>
                    </a:lnTo>
                    <a:lnTo>
                      <a:pt x="883" y="307"/>
                    </a:lnTo>
                    <a:lnTo>
                      <a:pt x="920" y="311"/>
                    </a:lnTo>
                    <a:lnTo>
                      <a:pt x="958" y="316"/>
                    </a:lnTo>
                    <a:lnTo>
                      <a:pt x="1012" y="284"/>
                    </a:lnTo>
                    <a:lnTo>
                      <a:pt x="1012" y="262"/>
                    </a:lnTo>
                    <a:lnTo>
                      <a:pt x="950" y="195"/>
                    </a:lnTo>
                    <a:lnTo>
                      <a:pt x="927" y="183"/>
                    </a:lnTo>
                    <a:lnTo>
                      <a:pt x="903" y="171"/>
                    </a:lnTo>
                    <a:lnTo>
                      <a:pt x="907" y="146"/>
                    </a:lnTo>
                    <a:lnTo>
                      <a:pt x="912" y="122"/>
                    </a:lnTo>
                    <a:lnTo>
                      <a:pt x="892" y="111"/>
                    </a:lnTo>
                    <a:lnTo>
                      <a:pt x="872" y="99"/>
                    </a:lnTo>
                    <a:lnTo>
                      <a:pt x="854" y="108"/>
                    </a:lnTo>
                    <a:lnTo>
                      <a:pt x="836" y="116"/>
                    </a:lnTo>
                    <a:lnTo>
                      <a:pt x="799" y="118"/>
                    </a:lnTo>
                    <a:lnTo>
                      <a:pt x="761" y="119"/>
                    </a:lnTo>
                    <a:lnTo>
                      <a:pt x="721" y="83"/>
                    </a:lnTo>
                    <a:lnTo>
                      <a:pt x="681" y="47"/>
                    </a:lnTo>
                    <a:lnTo>
                      <a:pt x="626" y="23"/>
                    </a:lnTo>
                    <a:lnTo>
                      <a:pt x="571" y="0"/>
                    </a:lnTo>
                    <a:lnTo>
                      <a:pt x="535" y="0"/>
                    </a:lnTo>
                    <a:lnTo>
                      <a:pt x="499" y="0"/>
                    </a:lnTo>
                    <a:lnTo>
                      <a:pt x="420" y="31"/>
                    </a:lnTo>
                    <a:lnTo>
                      <a:pt x="346" y="102"/>
                    </a:lnTo>
                    <a:lnTo>
                      <a:pt x="346" y="116"/>
                    </a:lnTo>
                    <a:cubicBezTo>
                      <a:pt x="346" y="124"/>
                      <a:pt x="343" y="134"/>
                      <a:pt x="339" y="139"/>
                    </a:cubicBezTo>
                    <a:lnTo>
                      <a:pt x="332" y="149"/>
                    </a:lnTo>
                    <a:lnTo>
                      <a:pt x="255" y="134"/>
                    </a:lnTo>
                    <a:lnTo>
                      <a:pt x="179" y="119"/>
                    </a:lnTo>
                    <a:lnTo>
                      <a:pt x="136" y="122"/>
                    </a:lnTo>
                    <a:lnTo>
                      <a:pt x="94" y="126"/>
                    </a:lnTo>
                    <a:lnTo>
                      <a:pt x="67" y="144"/>
                    </a:lnTo>
                    <a:lnTo>
                      <a:pt x="40" y="161"/>
                    </a:lnTo>
                    <a:lnTo>
                      <a:pt x="20" y="195"/>
                    </a:lnTo>
                    <a:lnTo>
                      <a:pt x="0" y="229"/>
                    </a:lnTo>
                    <a:lnTo>
                      <a:pt x="10" y="284"/>
                    </a:lnTo>
                    <a:lnTo>
                      <a:pt x="29" y="308"/>
                    </a:lnTo>
                    <a:cubicBezTo>
                      <a:pt x="40" y="321"/>
                      <a:pt x="58" y="338"/>
                      <a:pt x="70" y="346"/>
                    </a:cubicBezTo>
                    <a:cubicBezTo>
                      <a:pt x="82" y="353"/>
                      <a:pt x="107" y="365"/>
                      <a:pt x="128" y="373"/>
                    </a:cubicBezTo>
                    <a:cubicBezTo>
                      <a:pt x="148" y="380"/>
                      <a:pt x="176" y="388"/>
                      <a:pt x="190" y="391"/>
                    </a:cubicBezTo>
                    <a:cubicBezTo>
                      <a:pt x="205" y="393"/>
                      <a:pt x="233" y="400"/>
                      <a:pt x="253" y="405"/>
                    </a:cubicBezTo>
                    <a:lnTo>
                      <a:pt x="289" y="415"/>
                    </a:lnTo>
                    <a:lnTo>
                      <a:pt x="305" y="430"/>
                    </a:lnTo>
                    <a:lnTo>
                      <a:pt x="321" y="445"/>
                    </a:lnTo>
                    <a:lnTo>
                      <a:pt x="330" y="476"/>
                    </a:lnTo>
                    <a:lnTo>
                      <a:pt x="340" y="508"/>
                    </a:lnTo>
                    <a:lnTo>
                      <a:pt x="347" y="508"/>
                    </a:lnTo>
                  </a:path>
                </a:pathLst>
              </a:custGeom>
              <a:solidFill>
                <a:srgbClr val="CFCFC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4" name="Freeform 14"/>
              <p:cNvSpPr>
                <a:spLocks noChangeArrowheads="1"/>
              </p:cNvSpPr>
              <p:nvPr/>
            </p:nvSpPr>
            <p:spPr bwMode="auto">
              <a:xfrm>
                <a:off x="182" y="850"/>
                <a:ext cx="381" cy="192"/>
              </a:xfrm>
              <a:custGeom>
                <a:avLst/>
                <a:gdLst>
                  <a:gd name="T0" fmla="*/ 348 w 1004"/>
                  <a:gd name="T1" fmla="*/ 494 h 505"/>
                  <a:gd name="T2" fmla="*/ 340 w 1004"/>
                  <a:gd name="T3" fmla="*/ 447 h 505"/>
                  <a:gd name="T4" fmla="*/ 296 w 1004"/>
                  <a:gd name="T5" fmla="*/ 391 h 505"/>
                  <a:gd name="T6" fmla="*/ 220 w 1004"/>
                  <a:gd name="T7" fmla="*/ 363 h 505"/>
                  <a:gd name="T8" fmla="*/ 112 w 1004"/>
                  <a:gd name="T9" fmla="*/ 337 h 505"/>
                  <a:gd name="T10" fmla="*/ 48 w 1004"/>
                  <a:gd name="T11" fmla="*/ 290 h 505"/>
                  <a:gd name="T12" fmla="*/ 31 w 1004"/>
                  <a:gd name="T13" fmla="*/ 245 h 505"/>
                  <a:gd name="T14" fmla="*/ 57 w 1004"/>
                  <a:gd name="T15" fmla="*/ 190 h 505"/>
                  <a:gd name="T16" fmla="*/ 96 w 1004"/>
                  <a:gd name="T17" fmla="*/ 163 h 505"/>
                  <a:gd name="T18" fmla="*/ 221 w 1004"/>
                  <a:gd name="T19" fmla="*/ 177 h 505"/>
                  <a:gd name="T20" fmla="*/ 329 w 1004"/>
                  <a:gd name="T21" fmla="*/ 210 h 505"/>
                  <a:gd name="T22" fmla="*/ 346 w 1004"/>
                  <a:gd name="T23" fmla="*/ 268 h 505"/>
                  <a:gd name="T24" fmla="*/ 395 w 1004"/>
                  <a:gd name="T25" fmla="*/ 334 h 505"/>
                  <a:gd name="T26" fmla="*/ 391 w 1004"/>
                  <a:gd name="T27" fmla="*/ 356 h 505"/>
                  <a:gd name="T28" fmla="*/ 442 w 1004"/>
                  <a:gd name="T29" fmla="*/ 418 h 505"/>
                  <a:gd name="T30" fmla="*/ 473 w 1004"/>
                  <a:gd name="T31" fmla="*/ 411 h 505"/>
                  <a:gd name="T32" fmla="*/ 493 w 1004"/>
                  <a:gd name="T33" fmla="*/ 425 h 505"/>
                  <a:gd name="T34" fmla="*/ 529 w 1004"/>
                  <a:gd name="T35" fmla="*/ 401 h 505"/>
                  <a:gd name="T36" fmla="*/ 470 w 1004"/>
                  <a:gd name="T37" fmla="*/ 377 h 505"/>
                  <a:gd name="T38" fmla="*/ 456 w 1004"/>
                  <a:gd name="T39" fmla="*/ 361 h 505"/>
                  <a:gd name="T40" fmla="*/ 467 w 1004"/>
                  <a:gd name="T41" fmla="*/ 346 h 505"/>
                  <a:gd name="T42" fmla="*/ 519 w 1004"/>
                  <a:gd name="T43" fmla="*/ 354 h 505"/>
                  <a:gd name="T44" fmla="*/ 568 w 1004"/>
                  <a:gd name="T45" fmla="*/ 355 h 505"/>
                  <a:gd name="T46" fmla="*/ 621 w 1004"/>
                  <a:gd name="T47" fmla="*/ 344 h 505"/>
                  <a:gd name="T48" fmla="*/ 710 w 1004"/>
                  <a:gd name="T49" fmla="*/ 435 h 505"/>
                  <a:gd name="T50" fmla="*/ 748 w 1004"/>
                  <a:gd name="T51" fmla="*/ 468 h 505"/>
                  <a:gd name="T52" fmla="*/ 786 w 1004"/>
                  <a:gd name="T53" fmla="*/ 477 h 505"/>
                  <a:gd name="T54" fmla="*/ 778 w 1004"/>
                  <a:gd name="T55" fmla="*/ 444 h 505"/>
                  <a:gd name="T56" fmla="*/ 796 w 1004"/>
                  <a:gd name="T57" fmla="*/ 439 h 505"/>
                  <a:gd name="T58" fmla="*/ 778 w 1004"/>
                  <a:gd name="T59" fmla="*/ 414 h 505"/>
                  <a:gd name="T60" fmla="*/ 733 w 1004"/>
                  <a:gd name="T61" fmla="*/ 406 h 505"/>
                  <a:gd name="T62" fmla="*/ 787 w 1004"/>
                  <a:gd name="T63" fmla="*/ 403 h 505"/>
                  <a:gd name="T64" fmla="*/ 850 w 1004"/>
                  <a:gd name="T65" fmla="*/ 424 h 505"/>
                  <a:gd name="T66" fmla="*/ 870 w 1004"/>
                  <a:gd name="T67" fmla="*/ 393 h 505"/>
                  <a:gd name="T68" fmla="*/ 854 w 1004"/>
                  <a:gd name="T69" fmla="*/ 377 h 505"/>
                  <a:gd name="T70" fmla="*/ 812 w 1004"/>
                  <a:gd name="T71" fmla="*/ 335 h 505"/>
                  <a:gd name="T72" fmla="*/ 855 w 1004"/>
                  <a:gd name="T73" fmla="*/ 304 h 505"/>
                  <a:gd name="T74" fmla="*/ 983 w 1004"/>
                  <a:gd name="T75" fmla="*/ 290 h 505"/>
                  <a:gd name="T76" fmla="*/ 976 w 1004"/>
                  <a:gd name="T77" fmla="*/ 231 h 505"/>
                  <a:gd name="T78" fmla="*/ 917 w 1004"/>
                  <a:gd name="T79" fmla="*/ 181 h 505"/>
                  <a:gd name="T80" fmla="*/ 895 w 1004"/>
                  <a:gd name="T81" fmla="*/ 147 h 505"/>
                  <a:gd name="T82" fmla="*/ 894 w 1004"/>
                  <a:gd name="T83" fmla="*/ 117 h 505"/>
                  <a:gd name="T84" fmla="*/ 847 w 1004"/>
                  <a:gd name="T85" fmla="*/ 103 h 505"/>
                  <a:gd name="T86" fmla="*/ 825 w 1004"/>
                  <a:gd name="T87" fmla="*/ 131 h 505"/>
                  <a:gd name="T88" fmla="*/ 813 w 1004"/>
                  <a:gd name="T89" fmla="*/ 115 h 505"/>
                  <a:gd name="T90" fmla="*/ 757 w 1004"/>
                  <a:gd name="T91" fmla="*/ 123 h 505"/>
                  <a:gd name="T92" fmla="*/ 568 w 1004"/>
                  <a:gd name="T93" fmla="*/ 0 h 505"/>
                  <a:gd name="T94" fmla="*/ 481 w 1004"/>
                  <a:gd name="T95" fmla="*/ 1 h 505"/>
                  <a:gd name="T96" fmla="*/ 398 w 1004"/>
                  <a:gd name="T97" fmla="*/ 39 h 505"/>
                  <a:gd name="T98" fmla="*/ 345 w 1004"/>
                  <a:gd name="T99" fmla="*/ 92 h 505"/>
                  <a:gd name="T100" fmla="*/ 332 w 1004"/>
                  <a:gd name="T101" fmla="*/ 144 h 505"/>
                  <a:gd name="T102" fmla="*/ 284 w 1004"/>
                  <a:gd name="T103" fmla="*/ 139 h 505"/>
                  <a:gd name="T104" fmla="*/ 139 w 1004"/>
                  <a:gd name="T105" fmla="*/ 115 h 505"/>
                  <a:gd name="T106" fmla="*/ 74 w 1004"/>
                  <a:gd name="T107" fmla="*/ 131 h 505"/>
                  <a:gd name="T108" fmla="*/ 11 w 1004"/>
                  <a:gd name="T109" fmla="*/ 191 h 505"/>
                  <a:gd name="T110" fmla="*/ 0 w 1004"/>
                  <a:gd name="T111" fmla="*/ 264 h 505"/>
                  <a:gd name="T112" fmla="*/ 21 w 1004"/>
                  <a:gd name="T113" fmla="*/ 307 h 505"/>
                  <a:gd name="T114" fmla="*/ 109 w 1004"/>
                  <a:gd name="T115" fmla="*/ 363 h 505"/>
                  <a:gd name="T116" fmla="*/ 192 w 1004"/>
                  <a:gd name="T117" fmla="*/ 387 h 505"/>
                  <a:gd name="T118" fmla="*/ 300 w 1004"/>
                  <a:gd name="T119" fmla="*/ 419 h 505"/>
                  <a:gd name="T120" fmla="*/ 329 w 1004"/>
                  <a:gd name="T121" fmla="*/ 489 h 505"/>
                  <a:gd name="T122" fmla="*/ 336 w 1004"/>
                  <a:gd name="T123" fmla="*/ 50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04" h="505">
                    <a:moveTo>
                      <a:pt x="336" y="504"/>
                    </a:moveTo>
                    <a:cubicBezTo>
                      <a:pt x="340" y="504"/>
                      <a:pt x="345" y="499"/>
                      <a:pt x="348" y="494"/>
                    </a:cubicBezTo>
                    <a:lnTo>
                      <a:pt x="353" y="483"/>
                    </a:lnTo>
                    <a:lnTo>
                      <a:pt x="340" y="447"/>
                    </a:lnTo>
                    <a:lnTo>
                      <a:pt x="328" y="411"/>
                    </a:lnTo>
                    <a:lnTo>
                      <a:pt x="296" y="391"/>
                    </a:lnTo>
                    <a:lnTo>
                      <a:pt x="264" y="371"/>
                    </a:lnTo>
                    <a:lnTo>
                      <a:pt x="220" y="363"/>
                    </a:lnTo>
                    <a:cubicBezTo>
                      <a:pt x="196" y="359"/>
                      <a:pt x="162" y="352"/>
                      <a:pt x="144" y="346"/>
                    </a:cubicBezTo>
                    <a:lnTo>
                      <a:pt x="112" y="337"/>
                    </a:lnTo>
                    <a:lnTo>
                      <a:pt x="80" y="313"/>
                    </a:lnTo>
                    <a:lnTo>
                      <a:pt x="48" y="290"/>
                    </a:lnTo>
                    <a:lnTo>
                      <a:pt x="39" y="268"/>
                    </a:lnTo>
                    <a:lnTo>
                      <a:pt x="31" y="245"/>
                    </a:lnTo>
                    <a:lnTo>
                      <a:pt x="43" y="218"/>
                    </a:lnTo>
                    <a:lnTo>
                      <a:pt x="57" y="190"/>
                    </a:lnTo>
                    <a:lnTo>
                      <a:pt x="76" y="176"/>
                    </a:lnTo>
                    <a:lnTo>
                      <a:pt x="96" y="163"/>
                    </a:lnTo>
                    <a:lnTo>
                      <a:pt x="158" y="163"/>
                    </a:lnTo>
                    <a:lnTo>
                      <a:pt x="221" y="177"/>
                    </a:lnTo>
                    <a:cubicBezTo>
                      <a:pt x="256" y="184"/>
                      <a:pt x="295" y="195"/>
                      <a:pt x="307" y="201"/>
                    </a:cubicBezTo>
                    <a:lnTo>
                      <a:pt x="329" y="210"/>
                    </a:lnTo>
                    <a:lnTo>
                      <a:pt x="329" y="255"/>
                    </a:lnTo>
                    <a:lnTo>
                      <a:pt x="346" y="268"/>
                    </a:lnTo>
                    <a:cubicBezTo>
                      <a:pt x="354" y="275"/>
                      <a:pt x="369" y="292"/>
                      <a:pt x="378" y="307"/>
                    </a:cubicBezTo>
                    <a:lnTo>
                      <a:pt x="395" y="334"/>
                    </a:lnTo>
                    <a:lnTo>
                      <a:pt x="393" y="345"/>
                    </a:lnTo>
                    <a:lnTo>
                      <a:pt x="391" y="356"/>
                    </a:lnTo>
                    <a:lnTo>
                      <a:pt x="417" y="387"/>
                    </a:lnTo>
                    <a:lnTo>
                      <a:pt x="442" y="418"/>
                    </a:lnTo>
                    <a:lnTo>
                      <a:pt x="458" y="415"/>
                    </a:lnTo>
                    <a:lnTo>
                      <a:pt x="473" y="411"/>
                    </a:lnTo>
                    <a:lnTo>
                      <a:pt x="483" y="418"/>
                    </a:lnTo>
                    <a:lnTo>
                      <a:pt x="493" y="425"/>
                    </a:lnTo>
                    <a:lnTo>
                      <a:pt x="529" y="421"/>
                    </a:lnTo>
                    <a:lnTo>
                      <a:pt x="529" y="401"/>
                    </a:lnTo>
                    <a:lnTo>
                      <a:pt x="505" y="391"/>
                    </a:lnTo>
                    <a:cubicBezTo>
                      <a:pt x="492" y="386"/>
                      <a:pt x="477" y="379"/>
                      <a:pt x="470" y="377"/>
                    </a:cubicBezTo>
                    <a:lnTo>
                      <a:pt x="458" y="372"/>
                    </a:lnTo>
                    <a:lnTo>
                      <a:pt x="456" y="361"/>
                    </a:lnTo>
                    <a:lnTo>
                      <a:pt x="453" y="350"/>
                    </a:lnTo>
                    <a:lnTo>
                      <a:pt x="467" y="346"/>
                    </a:lnTo>
                    <a:lnTo>
                      <a:pt x="480" y="342"/>
                    </a:lnTo>
                    <a:lnTo>
                      <a:pt x="519" y="354"/>
                    </a:lnTo>
                    <a:lnTo>
                      <a:pt x="559" y="366"/>
                    </a:lnTo>
                    <a:lnTo>
                      <a:pt x="568" y="355"/>
                    </a:lnTo>
                    <a:lnTo>
                      <a:pt x="578" y="344"/>
                    </a:lnTo>
                    <a:lnTo>
                      <a:pt x="621" y="344"/>
                    </a:lnTo>
                    <a:lnTo>
                      <a:pt x="657" y="378"/>
                    </a:lnTo>
                    <a:cubicBezTo>
                      <a:pt x="677" y="397"/>
                      <a:pt x="701" y="423"/>
                      <a:pt x="710" y="435"/>
                    </a:cubicBezTo>
                    <a:lnTo>
                      <a:pt x="727" y="459"/>
                    </a:lnTo>
                    <a:lnTo>
                      <a:pt x="748" y="468"/>
                    </a:lnTo>
                    <a:cubicBezTo>
                      <a:pt x="760" y="473"/>
                      <a:pt x="773" y="477"/>
                      <a:pt x="778" y="477"/>
                    </a:cubicBezTo>
                    <a:lnTo>
                      <a:pt x="786" y="477"/>
                    </a:lnTo>
                    <a:lnTo>
                      <a:pt x="782" y="461"/>
                    </a:lnTo>
                    <a:lnTo>
                      <a:pt x="778" y="444"/>
                    </a:lnTo>
                    <a:lnTo>
                      <a:pt x="787" y="442"/>
                    </a:lnTo>
                    <a:lnTo>
                      <a:pt x="796" y="439"/>
                    </a:lnTo>
                    <a:lnTo>
                      <a:pt x="787" y="426"/>
                    </a:lnTo>
                    <a:lnTo>
                      <a:pt x="778" y="414"/>
                    </a:lnTo>
                    <a:lnTo>
                      <a:pt x="755" y="410"/>
                    </a:lnTo>
                    <a:lnTo>
                      <a:pt x="733" y="406"/>
                    </a:lnTo>
                    <a:lnTo>
                      <a:pt x="752" y="404"/>
                    </a:lnTo>
                    <a:cubicBezTo>
                      <a:pt x="763" y="403"/>
                      <a:pt x="779" y="402"/>
                      <a:pt x="787" y="403"/>
                    </a:cubicBezTo>
                    <a:cubicBezTo>
                      <a:pt x="796" y="404"/>
                      <a:pt x="813" y="409"/>
                      <a:pt x="826" y="414"/>
                    </a:cubicBezTo>
                    <a:lnTo>
                      <a:pt x="850" y="424"/>
                    </a:lnTo>
                    <a:lnTo>
                      <a:pt x="860" y="413"/>
                    </a:lnTo>
                    <a:cubicBezTo>
                      <a:pt x="866" y="406"/>
                      <a:pt x="870" y="397"/>
                      <a:pt x="870" y="393"/>
                    </a:cubicBezTo>
                    <a:lnTo>
                      <a:pt x="870" y="384"/>
                    </a:lnTo>
                    <a:lnTo>
                      <a:pt x="854" y="377"/>
                    </a:lnTo>
                    <a:cubicBezTo>
                      <a:pt x="846" y="373"/>
                      <a:pt x="833" y="362"/>
                      <a:pt x="825" y="353"/>
                    </a:cubicBezTo>
                    <a:lnTo>
                      <a:pt x="812" y="335"/>
                    </a:lnTo>
                    <a:lnTo>
                      <a:pt x="834" y="320"/>
                    </a:lnTo>
                    <a:lnTo>
                      <a:pt x="855" y="304"/>
                    </a:lnTo>
                    <a:lnTo>
                      <a:pt x="962" y="304"/>
                    </a:lnTo>
                    <a:lnTo>
                      <a:pt x="983" y="290"/>
                    </a:lnTo>
                    <a:cubicBezTo>
                      <a:pt x="994" y="282"/>
                      <a:pt x="1003" y="273"/>
                      <a:pt x="1003" y="270"/>
                    </a:cubicBezTo>
                    <a:cubicBezTo>
                      <a:pt x="1003" y="266"/>
                      <a:pt x="991" y="249"/>
                      <a:pt x="976" y="231"/>
                    </a:cubicBezTo>
                    <a:lnTo>
                      <a:pt x="948" y="198"/>
                    </a:lnTo>
                    <a:lnTo>
                      <a:pt x="917" y="181"/>
                    </a:lnTo>
                    <a:lnTo>
                      <a:pt x="886" y="163"/>
                    </a:lnTo>
                    <a:lnTo>
                      <a:pt x="895" y="147"/>
                    </a:lnTo>
                    <a:lnTo>
                      <a:pt x="903" y="131"/>
                    </a:lnTo>
                    <a:lnTo>
                      <a:pt x="894" y="117"/>
                    </a:lnTo>
                    <a:lnTo>
                      <a:pt x="885" y="103"/>
                    </a:lnTo>
                    <a:lnTo>
                      <a:pt x="847" y="103"/>
                    </a:lnTo>
                    <a:lnTo>
                      <a:pt x="836" y="117"/>
                    </a:lnTo>
                    <a:lnTo>
                      <a:pt x="825" y="131"/>
                    </a:lnTo>
                    <a:lnTo>
                      <a:pt x="819" y="123"/>
                    </a:lnTo>
                    <a:lnTo>
                      <a:pt x="813" y="115"/>
                    </a:lnTo>
                    <a:lnTo>
                      <a:pt x="785" y="119"/>
                    </a:lnTo>
                    <a:lnTo>
                      <a:pt x="757" y="123"/>
                    </a:lnTo>
                    <a:lnTo>
                      <a:pt x="647" y="32"/>
                    </a:lnTo>
                    <a:lnTo>
                      <a:pt x="568" y="0"/>
                    </a:lnTo>
                    <a:lnTo>
                      <a:pt x="525" y="0"/>
                    </a:lnTo>
                    <a:lnTo>
                      <a:pt x="481" y="1"/>
                    </a:lnTo>
                    <a:lnTo>
                      <a:pt x="439" y="20"/>
                    </a:lnTo>
                    <a:lnTo>
                      <a:pt x="398" y="39"/>
                    </a:lnTo>
                    <a:lnTo>
                      <a:pt x="371" y="65"/>
                    </a:lnTo>
                    <a:lnTo>
                      <a:pt x="345" y="92"/>
                    </a:lnTo>
                    <a:lnTo>
                      <a:pt x="340" y="116"/>
                    </a:lnTo>
                    <a:cubicBezTo>
                      <a:pt x="337" y="129"/>
                      <a:pt x="333" y="142"/>
                      <a:pt x="332" y="144"/>
                    </a:cubicBezTo>
                    <a:lnTo>
                      <a:pt x="329" y="148"/>
                    </a:lnTo>
                    <a:lnTo>
                      <a:pt x="284" y="139"/>
                    </a:lnTo>
                    <a:cubicBezTo>
                      <a:pt x="259" y="134"/>
                      <a:pt x="216" y="127"/>
                      <a:pt x="189" y="122"/>
                    </a:cubicBezTo>
                    <a:lnTo>
                      <a:pt x="139" y="115"/>
                    </a:lnTo>
                    <a:lnTo>
                      <a:pt x="107" y="123"/>
                    </a:lnTo>
                    <a:lnTo>
                      <a:pt x="74" y="131"/>
                    </a:lnTo>
                    <a:lnTo>
                      <a:pt x="48" y="152"/>
                    </a:lnTo>
                    <a:cubicBezTo>
                      <a:pt x="34" y="164"/>
                      <a:pt x="17" y="181"/>
                      <a:pt x="11" y="191"/>
                    </a:cubicBezTo>
                    <a:lnTo>
                      <a:pt x="0" y="209"/>
                    </a:lnTo>
                    <a:lnTo>
                      <a:pt x="0" y="264"/>
                    </a:lnTo>
                    <a:lnTo>
                      <a:pt x="10" y="286"/>
                    </a:lnTo>
                    <a:lnTo>
                      <a:pt x="21" y="307"/>
                    </a:lnTo>
                    <a:lnTo>
                      <a:pt x="50" y="329"/>
                    </a:lnTo>
                    <a:cubicBezTo>
                      <a:pt x="66" y="341"/>
                      <a:pt x="92" y="356"/>
                      <a:pt x="109" y="363"/>
                    </a:cubicBezTo>
                    <a:lnTo>
                      <a:pt x="138" y="376"/>
                    </a:lnTo>
                    <a:lnTo>
                      <a:pt x="192" y="387"/>
                    </a:lnTo>
                    <a:cubicBezTo>
                      <a:pt x="221" y="393"/>
                      <a:pt x="257" y="402"/>
                      <a:pt x="272" y="408"/>
                    </a:cubicBezTo>
                    <a:lnTo>
                      <a:pt x="300" y="419"/>
                    </a:lnTo>
                    <a:lnTo>
                      <a:pt x="314" y="447"/>
                    </a:lnTo>
                    <a:cubicBezTo>
                      <a:pt x="322" y="462"/>
                      <a:pt x="329" y="481"/>
                      <a:pt x="329" y="489"/>
                    </a:cubicBezTo>
                    <a:lnTo>
                      <a:pt x="329" y="504"/>
                    </a:lnTo>
                    <a:lnTo>
                      <a:pt x="336" y="504"/>
                    </a:lnTo>
                  </a:path>
                </a:pathLst>
              </a:custGeom>
              <a:solidFill>
                <a:srgbClr val="ADADA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5" name="Freeform 15"/>
              <p:cNvSpPr>
                <a:spLocks noChangeArrowheads="1"/>
              </p:cNvSpPr>
              <p:nvPr/>
            </p:nvSpPr>
            <p:spPr bwMode="auto">
              <a:xfrm>
                <a:off x="182" y="852"/>
                <a:ext cx="383" cy="187"/>
              </a:xfrm>
              <a:custGeom>
                <a:avLst/>
                <a:gdLst>
                  <a:gd name="T0" fmla="*/ 350 w 1010"/>
                  <a:gd name="T1" fmla="*/ 488 h 495"/>
                  <a:gd name="T2" fmla="*/ 331 w 1010"/>
                  <a:gd name="T3" fmla="*/ 416 h 495"/>
                  <a:gd name="T4" fmla="*/ 277 w 1010"/>
                  <a:gd name="T5" fmla="*/ 375 h 495"/>
                  <a:gd name="T6" fmla="*/ 179 w 1010"/>
                  <a:gd name="T7" fmla="*/ 354 h 495"/>
                  <a:gd name="T8" fmla="*/ 76 w 1010"/>
                  <a:gd name="T9" fmla="*/ 313 h 495"/>
                  <a:gd name="T10" fmla="*/ 42 w 1010"/>
                  <a:gd name="T11" fmla="*/ 277 h 495"/>
                  <a:gd name="T12" fmla="*/ 32 w 1010"/>
                  <a:gd name="T13" fmla="*/ 237 h 495"/>
                  <a:gd name="T14" fmla="*/ 55 w 1010"/>
                  <a:gd name="T15" fmla="*/ 190 h 495"/>
                  <a:gd name="T16" fmla="*/ 88 w 1010"/>
                  <a:gd name="T17" fmla="*/ 165 h 495"/>
                  <a:gd name="T18" fmla="*/ 147 w 1010"/>
                  <a:gd name="T19" fmla="*/ 157 h 495"/>
                  <a:gd name="T20" fmla="*/ 306 w 1010"/>
                  <a:gd name="T21" fmla="*/ 194 h 495"/>
                  <a:gd name="T22" fmla="*/ 331 w 1010"/>
                  <a:gd name="T23" fmla="*/ 246 h 495"/>
                  <a:gd name="T24" fmla="*/ 382 w 1010"/>
                  <a:gd name="T25" fmla="*/ 303 h 495"/>
                  <a:gd name="T26" fmla="*/ 393 w 1010"/>
                  <a:gd name="T27" fmla="*/ 353 h 495"/>
                  <a:gd name="T28" fmla="*/ 445 w 1010"/>
                  <a:gd name="T29" fmla="*/ 413 h 495"/>
                  <a:gd name="T30" fmla="*/ 486 w 1010"/>
                  <a:gd name="T31" fmla="*/ 406 h 495"/>
                  <a:gd name="T32" fmla="*/ 496 w 1010"/>
                  <a:gd name="T33" fmla="*/ 420 h 495"/>
                  <a:gd name="T34" fmla="*/ 527 w 1010"/>
                  <a:gd name="T35" fmla="*/ 413 h 495"/>
                  <a:gd name="T36" fmla="*/ 497 w 1010"/>
                  <a:gd name="T37" fmla="*/ 385 h 495"/>
                  <a:gd name="T38" fmla="*/ 447 w 1010"/>
                  <a:gd name="T39" fmla="*/ 355 h 495"/>
                  <a:gd name="T40" fmla="*/ 457 w 1010"/>
                  <a:gd name="T41" fmla="*/ 341 h 495"/>
                  <a:gd name="T42" fmla="*/ 530 w 1010"/>
                  <a:gd name="T43" fmla="*/ 351 h 495"/>
                  <a:gd name="T44" fmla="*/ 570 w 1010"/>
                  <a:gd name="T45" fmla="*/ 342 h 495"/>
                  <a:gd name="T46" fmla="*/ 612 w 1010"/>
                  <a:gd name="T47" fmla="*/ 333 h 495"/>
                  <a:gd name="T48" fmla="*/ 691 w 1010"/>
                  <a:gd name="T49" fmla="*/ 398 h 495"/>
                  <a:gd name="T50" fmla="*/ 772 w 1010"/>
                  <a:gd name="T51" fmla="*/ 474 h 495"/>
                  <a:gd name="T52" fmla="*/ 787 w 1010"/>
                  <a:gd name="T53" fmla="*/ 466 h 495"/>
                  <a:gd name="T54" fmla="*/ 777 w 1010"/>
                  <a:gd name="T55" fmla="*/ 445 h 495"/>
                  <a:gd name="T56" fmla="*/ 796 w 1010"/>
                  <a:gd name="T57" fmla="*/ 436 h 495"/>
                  <a:gd name="T58" fmla="*/ 787 w 1010"/>
                  <a:gd name="T59" fmla="*/ 415 h 495"/>
                  <a:gd name="T60" fmla="*/ 735 w 1010"/>
                  <a:gd name="T61" fmla="*/ 403 h 495"/>
                  <a:gd name="T62" fmla="*/ 785 w 1010"/>
                  <a:gd name="T63" fmla="*/ 393 h 495"/>
                  <a:gd name="T64" fmla="*/ 852 w 1010"/>
                  <a:gd name="T65" fmla="*/ 421 h 495"/>
                  <a:gd name="T66" fmla="*/ 872 w 1010"/>
                  <a:gd name="T67" fmla="*/ 393 h 495"/>
                  <a:gd name="T68" fmla="*/ 817 w 1010"/>
                  <a:gd name="T69" fmla="*/ 345 h 495"/>
                  <a:gd name="T70" fmla="*/ 849 w 1010"/>
                  <a:gd name="T71" fmla="*/ 301 h 495"/>
                  <a:gd name="T72" fmla="*/ 1009 w 1010"/>
                  <a:gd name="T73" fmla="*/ 269 h 495"/>
                  <a:gd name="T74" fmla="*/ 948 w 1010"/>
                  <a:gd name="T75" fmla="*/ 194 h 495"/>
                  <a:gd name="T76" fmla="*/ 890 w 1010"/>
                  <a:gd name="T77" fmla="*/ 165 h 495"/>
                  <a:gd name="T78" fmla="*/ 876 w 1010"/>
                  <a:gd name="T79" fmla="*/ 103 h 495"/>
                  <a:gd name="T80" fmla="*/ 826 w 1010"/>
                  <a:gd name="T81" fmla="*/ 127 h 495"/>
                  <a:gd name="T82" fmla="*/ 815 w 1010"/>
                  <a:gd name="T83" fmla="*/ 112 h 495"/>
                  <a:gd name="T84" fmla="*/ 708 w 1010"/>
                  <a:gd name="T85" fmla="*/ 77 h 495"/>
                  <a:gd name="T86" fmla="*/ 616 w 1010"/>
                  <a:gd name="T87" fmla="*/ 17 h 495"/>
                  <a:gd name="T88" fmla="*/ 485 w 1010"/>
                  <a:gd name="T89" fmla="*/ 0 h 495"/>
                  <a:gd name="T90" fmla="*/ 418 w 1010"/>
                  <a:gd name="T91" fmla="*/ 27 h 495"/>
                  <a:gd name="T92" fmla="*/ 345 w 1010"/>
                  <a:gd name="T93" fmla="*/ 109 h 495"/>
                  <a:gd name="T94" fmla="*/ 327 w 1010"/>
                  <a:gd name="T95" fmla="*/ 146 h 495"/>
                  <a:gd name="T96" fmla="*/ 176 w 1010"/>
                  <a:gd name="T97" fmla="*/ 118 h 495"/>
                  <a:gd name="T98" fmla="*/ 81 w 1010"/>
                  <a:gd name="T99" fmla="*/ 127 h 495"/>
                  <a:gd name="T100" fmla="*/ 16 w 1010"/>
                  <a:gd name="T101" fmla="*/ 189 h 495"/>
                  <a:gd name="T102" fmla="*/ 5 w 1010"/>
                  <a:gd name="T103" fmla="*/ 249 h 495"/>
                  <a:gd name="T104" fmla="*/ 26 w 1010"/>
                  <a:gd name="T105" fmla="*/ 301 h 495"/>
                  <a:gd name="T106" fmla="*/ 102 w 1010"/>
                  <a:gd name="T107" fmla="*/ 358 h 495"/>
                  <a:gd name="T108" fmla="*/ 232 w 1010"/>
                  <a:gd name="T109" fmla="*/ 391 h 495"/>
                  <a:gd name="T110" fmla="*/ 323 w 1010"/>
                  <a:gd name="T111" fmla="*/ 439 h 495"/>
                  <a:gd name="T112" fmla="*/ 333 w 1010"/>
                  <a:gd name="T113" fmla="*/ 49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10" h="495">
                    <a:moveTo>
                      <a:pt x="339" y="494"/>
                    </a:moveTo>
                    <a:cubicBezTo>
                      <a:pt x="343" y="494"/>
                      <a:pt x="348" y="492"/>
                      <a:pt x="350" y="488"/>
                    </a:cubicBezTo>
                    <a:lnTo>
                      <a:pt x="354" y="483"/>
                    </a:lnTo>
                    <a:lnTo>
                      <a:pt x="331" y="416"/>
                    </a:lnTo>
                    <a:lnTo>
                      <a:pt x="304" y="395"/>
                    </a:lnTo>
                    <a:lnTo>
                      <a:pt x="277" y="375"/>
                    </a:lnTo>
                    <a:lnTo>
                      <a:pt x="236" y="364"/>
                    </a:lnTo>
                    <a:cubicBezTo>
                      <a:pt x="213" y="359"/>
                      <a:pt x="188" y="354"/>
                      <a:pt x="179" y="354"/>
                    </a:cubicBezTo>
                    <a:lnTo>
                      <a:pt x="164" y="354"/>
                    </a:lnTo>
                    <a:lnTo>
                      <a:pt x="76" y="313"/>
                    </a:lnTo>
                    <a:lnTo>
                      <a:pt x="59" y="295"/>
                    </a:lnTo>
                    <a:lnTo>
                      <a:pt x="42" y="277"/>
                    </a:lnTo>
                    <a:lnTo>
                      <a:pt x="37" y="257"/>
                    </a:lnTo>
                    <a:lnTo>
                      <a:pt x="32" y="237"/>
                    </a:lnTo>
                    <a:lnTo>
                      <a:pt x="44" y="214"/>
                    </a:lnTo>
                    <a:lnTo>
                      <a:pt x="55" y="190"/>
                    </a:lnTo>
                    <a:lnTo>
                      <a:pt x="72" y="177"/>
                    </a:lnTo>
                    <a:lnTo>
                      <a:pt x="88" y="165"/>
                    </a:lnTo>
                    <a:lnTo>
                      <a:pt x="117" y="161"/>
                    </a:lnTo>
                    <a:lnTo>
                      <a:pt x="147" y="157"/>
                    </a:lnTo>
                    <a:lnTo>
                      <a:pt x="213" y="171"/>
                    </a:lnTo>
                    <a:cubicBezTo>
                      <a:pt x="250" y="179"/>
                      <a:pt x="291" y="189"/>
                      <a:pt x="306" y="194"/>
                    </a:cubicBezTo>
                    <a:lnTo>
                      <a:pt x="331" y="202"/>
                    </a:lnTo>
                    <a:lnTo>
                      <a:pt x="331" y="246"/>
                    </a:lnTo>
                    <a:lnTo>
                      <a:pt x="347" y="262"/>
                    </a:lnTo>
                    <a:cubicBezTo>
                      <a:pt x="355" y="270"/>
                      <a:pt x="371" y="289"/>
                      <a:pt x="382" y="303"/>
                    </a:cubicBezTo>
                    <a:lnTo>
                      <a:pt x="402" y="329"/>
                    </a:lnTo>
                    <a:lnTo>
                      <a:pt x="393" y="353"/>
                    </a:lnTo>
                    <a:lnTo>
                      <a:pt x="419" y="383"/>
                    </a:lnTo>
                    <a:lnTo>
                      <a:pt x="445" y="413"/>
                    </a:lnTo>
                    <a:lnTo>
                      <a:pt x="465" y="409"/>
                    </a:lnTo>
                    <a:lnTo>
                      <a:pt x="486" y="406"/>
                    </a:lnTo>
                    <a:lnTo>
                      <a:pt x="491" y="413"/>
                    </a:lnTo>
                    <a:lnTo>
                      <a:pt x="496" y="420"/>
                    </a:lnTo>
                    <a:lnTo>
                      <a:pt x="511" y="416"/>
                    </a:lnTo>
                    <a:lnTo>
                      <a:pt x="527" y="413"/>
                    </a:lnTo>
                    <a:lnTo>
                      <a:pt x="527" y="396"/>
                    </a:lnTo>
                    <a:lnTo>
                      <a:pt x="497" y="385"/>
                    </a:lnTo>
                    <a:cubicBezTo>
                      <a:pt x="481" y="380"/>
                      <a:pt x="463" y="371"/>
                      <a:pt x="457" y="365"/>
                    </a:cubicBezTo>
                    <a:lnTo>
                      <a:pt x="447" y="355"/>
                    </a:lnTo>
                    <a:lnTo>
                      <a:pt x="452" y="348"/>
                    </a:lnTo>
                    <a:lnTo>
                      <a:pt x="457" y="341"/>
                    </a:lnTo>
                    <a:lnTo>
                      <a:pt x="501" y="341"/>
                    </a:lnTo>
                    <a:lnTo>
                      <a:pt x="530" y="351"/>
                    </a:lnTo>
                    <a:lnTo>
                      <a:pt x="558" y="361"/>
                    </a:lnTo>
                    <a:lnTo>
                      <a:pt x="570" y="342"/>
                    </a:lnTo>
                    <a:lnTo>
                      <a:pt x="591" y="337"/>
                    </a:lnTo>
                    <a:lnTo>
                      <a:pt x="612" y="333"/>
                    </a:lnTo>
                    <a:lnTo>
                      <a:pt x="652" y="365"/>
                    </a:lnTo>
                    <a:lnTo>
                      <a:pt x="691" y="398"/>
                    </a:lnTo>
                    <a:lnTo>
                      <a:pt x="729" y="455"/>
                    </a:lnTo>
                    <a:lnTo>
                      <a:pt x="772" y="474"/>
                    </a:lnTo>
                    <a:lnTo>
                      <a:pt x="779" y="470"/>
                    </a:lnTo>
                    <a:lnTo>
                      <a:pt x="787" y="466"/>
                    </a:lnTo>
                    <a:lnTo>
                      <a:pt x="782" y="456"/>
                    </a:lnTo>
                    <a:lnTo>
                      <a:pt x="777" y="445"/>
                    </a:lnTo>
                    <a:lnTo>
                      <a:pt x="787" y="440"/>
                    </a:lnTo>
                    <a:lnTo>
                      <a:pt x="796" y="436"/>
                    </a:lnTo>
                    <a:lnTo>
                      <a:pt x="791" y="425"/>
                    </a:lnTo>
                    <a:lnTo>
                      <a:pt x="787" y="415"/>
                    </a:lnTo>
                    <a:lnTo>
                      <a:pt x="761" y="409"/>
                    </a:lnTo>
                    <a:lnTo>
                      <a:pt x="735" y="403"/>
                    </a:lnTo>
                    <a:lnTo>
                      <a:pt x="760" y="398"/>
                    </a:lnTo>
                    <a:lnTo>
                      <a:pt x="785" y="393"/>
                    </a:lnTo>
                    <a:lnTo>
                      <a:pt x="819" y="407"/>
                    </a:lnTo>
                    <a:lnTo>
                      <a:pt x="852" y="421"/>
                    </a:lnTo>
                    <a:lnTo>
                      <a:pt x="862" y="410"/>
                    </a:lnTo>
                    <a:cubicBezTo>
                      <a:pt x="868" y="403"/>
                      <a:pt x="872" y="396"/>
                      <a:pt x="872" y="393"/>
                    </a:cubicBezTo>
                    <a:cubicBezTo>
                      <a:pt x="872" y="390"/>
                      <a:pt x="860" y="378"/>
                      <a:pt x="845" y="367"/>
                    </a:cubicBezTo>
                    <a:lnTo>
                      <a:pt x="817" y="345"/>
                    </a:lnTo>
                    <a:lnTo>
                      <a:pt x="817" y="327"/>
                    </a:lnTo>
                    <a:lnTo>
                      <a:pt x="849" y="301"/>
                    </a:lnTo>
                    <a:lnTo>
                      <a:pt x="962" y="300"/>
                    </a:lnTo>
                    <a:lnTo>
                      <a:pt x="1009" y="269"/>
                    </a:lnTo>
                    <a:lnTo>
                      <a:pt x="979" y="231"/>
                    </a:lnTo>
                    <a:lnTo>
                      <a:pt x="948" y="194"/>
                    </a:lnTo>
                    <a:lnTo>
                      <a:pt x="919" y="179"/>
                    </a:lnTo>
                    <a:lnTo>
                      <a:pt x="890" y="165"/>
                    </a:lnTo>
                    <a:lnTo>
                      <a:pt x="897" y="107"/>
                    </a:lnTo>
                    <a:lnTo>
                      <a:pt x="876" y="103"/>
                    </a:lnTo>
                    <a:lnTo>
                      <a:pt x="854" y="98"/>
                    </a:lnTo>
                    <a:lnTo>
                      <a:pt x="826" y="127"/>
                    </a:lnTo>
                    <a:lnTo>
                      <a:pt x="821" y="119"/>
                    </a:lnTo>
                    <a:lnTo>
                      <a:pt x="815" y="112"/>
                    </a:lnTo>
                    <a:lnTo>
                      <a:pt x="759" y="120"/>
                    </a:lnTo>
                    <a:lnTo>
                      <a:pt x="708" y="77"/>
                    </a:lnTo>
                    <a:lnTo>
                      <a:pt x="656" y="35"/>
                    </a:lnTo>
                    <a:lnTo>
                      <a:pt x="616" y="17"/>
                    </a:lnTo>
                    <a:lnTo>
                      <a:pt x="575" y="0"/>
                    </a:lnTo>
                    <a:lnTo>
                      <a:pt x="485" y="0"/>
                    </a:lnTo>
                    <a:lnTo>
                      <a:pt x="451" y="14"/>
                    </a:lnTo>
                    <a:lnTo>
                      <a:pt x="418" y="27"/>
                    </a:lnTo>
                    <a:lnTo>
                      <a:pt x="355" y="82"/>
                    </a:lnTo>
                    <a:lnTo>
                      <a:pt x="345" y="109"/>
                    </a:lnTo>
                    <a:cubicBezTo>
                      <a:pt x="340" y="124"/>
                      <a:pt x="334" y="139"/>
                      <a:pt x="331" y="141"/>
                    </a:cubicBezTo>
                    <a:lnTo>
                      <a:pt x="327" y="146"/>
                    </a:lnTo>
                    <a:lnTo>
                      <a:pt x="268" y="134"/>
                    </a:lnTo>
                    <a:cubicBezTo>
                      <a:pt x="236" y="127"/>
                      <a:pt x="194" y="120"/>
                      <a:pt x="176" y="118"/>
                    </a:cubicBezTo>
                    <a:lnTo>
                      <a:pt x="142" y="113"/>
                    </a:lnTo>
                    <a:lnTo>
                      <a:pt x="81" y="127"/>
                    </a:lnTo>
                    <a:lnTo>
                      <a:pt x="32" y="162"/>
                    </a:lnTo>
                    <a:lnTo>
                      <a:pt x="16" y="189"/>
                    </a:lnTo>
                    <a:lnTo>
                      <a:pt x="0" y="216"/>
                    </a:lnTo>
                    <a:lnTo>
                      <a:pt x="5" y="249"/>
                    </a:lnTo>
                    <a:lnTo>
                      <a:pt x="9" y="281"/>
                    </a:lnTo>
                    <a:lnTo>
                      <a:pt x="26" y="301"/>
                    </a:lnTo>
                    <a:cubicBezTo>
                      <a:pt x="35" y="313"/>
                      <a:pt x="56" y="330"/>
                      <a:pt x="72" y="340"/>
                    </a:cubicBezTo>
                    <a:lnTo>
                      <a:pt x="102" y="358"/>
                    </a:lnTo>
                    <a:lnTo>
                      <a:pt x="144" y="369"/>
                    </a:lnTo>
                    <a:cubicBezTo>
                      <a:pt x="167" y="376"/>
                      <a:pt x="207" y="385"/>
                      <a:pt x="232" y="391"/>
                    </a:cubicBezTo>
                    <a:lnTo>
                      <a:pt x="278" y="402"/>
                    </a:lnTo>
                    <a:lnTo>
                      <a:pt x="323" y="439"/>
                    </a:lnTo>
                    <a:lnTo>
                      <a:pt x="328" y="467"/>
                    </a:lnTo>
                    <a:lnTo>
                      <a:pt x="333" y="494"/>
                    </a:lnTo>
                    <a:lnTo>
                      <a:pt x="339" y="494"/>
                    </a:lnTo>
                  </a:path>
                </a:pathLst>
              </a:custGeom>
              <a:solidFill>
                <a:srgbClr val="91919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6" name="Freeform 16"/>
              <p:cNvSpPr>
                <a:spLocks noChangeArrowheads="1"/>
              </p:cNvSpPr>
              <p:nvPr/>
            </p:nvSpPr>
            <p:spPr bwMode="auto">
              <a:xfrm>
                <a:off x="182" y="852"/>
                <a:ext cx="381" cy="189"/>
              </a:xfrm>
              <a:custGeom>
                <a:avLst/>
                <a:gdLst>
                  <a:gd name="T0" fmla="*/ 347 w 1004"/>
                  <a:gd name="T1" fmla="*/ 498 h 499"/>
                  <a:gd name="T2" fmla="*/ 328 w 1004"/>
                  <a:gd name="T3" fmla="*/ 424 h 499"/>
                  <a:gd name="T4" fmla="*/ 286 w 1004"/>
                  <a:gd name="T5" fmla="*/ 386 h 499"/>
                  <a:gd name="T6" fmla="*/ 196 w 1004"/>
                  <a:gd name="T7" fmla="*/ 357 h 499"/>
                  <a:gd name="T8" fmla="*/ 100 w 1004"/>
                  <a:gd name="T9" fmla="*/ 326 h 499"/>
                  <a:gd name="T10" fmla="*/ 47 w 1004"/>
                  <a:gd name="T11" fmla="*/ 283 h 499"/>
                  <a:gd name="T12" fmla="*/ 31 w 1004"/>
                  <a:gd name="T13" fmla="*/ 248 h 499"/>
                  <a:gd name="T14" fmla="*/ 57 w 1004"/>
                  <a:gd name="T15" fmla="*/ 180 h 499"/>
                  <a:gd name="T16" fmla="*/ 117 w 1004"/>
                  <a:gd name="T17" fmla="*/ 160 h 499"/>
                  <a:gd name="T18" fmla="*/ 206 w 1004"/>
                  <a:gd name="T19" fmla="*/ 168 h 499"/>
                  <a:gd name="T20" fmla="*/ 329 w 1004"/>
                  <a:gd name="T21" fmla="*/ 202 h 499"/>
                  <a:gd name="T22" fmla="*/ 353 w 1004"/>
                  <a:gd name="T23" fmla="*/ 265 h 499"/>
                  <a:gd name="T24" fmla="*/ 376 w 1004"/>
                  <a:gd name="T25" fmla="*/ 297 h 499"/>
                  <a:gd name="T26" fmla="*/ 401 w 1004"/>
                  <a:gd name="T27" fmla="*/ 323 h 499"/>
                  <a:gd name="T28" fmla="*/ 449 w 1004"/>
                  <a:gd name="T29" fmla="*/ 414 h 499"/>
                  <a:gd name="T30" fmla="*/ 467 w 1004"/>
                  <a:gd name="T31" fmla="*/ 401 h 499"/>
                  <a:gd name="T32" fmla="*/ 496 w 1004"/>
                  <a:gd name="T33" fmla="*/ 419 h 499"/>
                  <a:gd name="T34" fmla="*/ 525 w 1004"/>
                  <a:gd name="T35" fmla="*/ 413 h 499"/>
                  <a:gd name="T36" fmla="*/ 499 w 1004"/>
                  <a:gd name="T37" fmla="*/ 388 h 499"/>
                  <a:gd name="T38" fmla="*/ 459 w 1004"/>
                  <a:gd name="T39" fmla="*/ 368 h 499"/>
                  <a:gd name="T40" fmla="*/ 451 w 1004"/>
                  <a:gd name="T41" fmla="*/ 347 h 499"/>
                  <a:gd name="T42" fmla="*/ 485 w 1004"/>
                  <a:gd name="T43" fmla="*/ 343 h 499"/>
                  <a:gd name="T44" fmla="*/ 559 w 1004"/>
                  <a:gd name="T45" fmla="*/ 356 h 499"/>
                  <a:gd name="T46" fmla="*/ 573 w 1004"/>
                  <a:gd name="T47" fmla="*/ 334 h 499"/>
                  <a:gd name="T48" fmla="*/ 654 w 1004"/>
                  <a:gd name="T49" fmla="*/ 368 h 499"/>
                  <a:gd name="T50" fmla="*/ 733 w 1004"/>
                  <a:gd name="T51" fmla="*/ 461 h 499"/>
                  <a:gd name="T52" fmla="*/ 769 w 1004"/>
                  <a:gd name="T53" fmla="*/ 474 h 499"/>
                  <a:gd name="T54" fmla="*/ 783 w 1004"/>
                  <a:gd name="T55" fmla="*/ 467 h 499"/>
                  <a:gd name="T56" fmla="*/ 774 w 1004"/>
                  <a:gd name="T57" fmla="*/ 448 h 499"/>
                  <a:gd name="T58" fmla="*/ 793 w 1004"/>
                  <a:gd name="T59" fmla="*/ 428 h 499"/>
                  <a:gd name="T60" fmla="*/ 758 w 1004"/>
                  <a:gd name="T61" fmla="*/ 408 h 499"/>
                  <a:gd name="T62" fmla="*/ 755 w 1004"/>
                  <a:gd name="T63" fmla="*/ 398 h 499"/>
                  <a:gd name="T64" fmla="*/ 808 w 1004"/>
                  <a:gd name="T65" fmla="*/ 401 h 499"/>
                  <a:gd name="T66" fmla="*/ 839 w 1004"/>
                  <a:gd name="T67" fmla="*/ 415 h 499"/>
                  <a:gd name="T68" fmla="*/ 861 w 1004"/>
                  <a:gd name="T69" fmla="*/ 407 h 499"/>
                  <a:gd name="T70" fmla="*/ 843 w 1004"/>
                  <a:gd name="T71" fmla="*/ 370 h 499"/>
                  <a:gd name="T72" fmla="*/ 815 w 1004"/>
                  <a:gd name="T73" fmla="*/ 321 h 499"/>
                  <a:gd name="T74" fmla="*/ 850 w 1004"/>
                  <a:gd name="T75" fmla="*/ 301 h 499"/>
                  <a:gd name="T76" fmla="*/ 972 w 1004"/>
                  <a:gd name="T77" fmla="*/ 289 h 499"/>
                  <a:gd name="T78" fmla="*/ 1003 w 1004"/>
                  <a:gd name="T79" fmla="*/ 261 h 499"/>
                  <a:gd name="T80" fmla="*/ 887 w 1004"/>
                  <a:gd name="T81" fmla="*/ 166 h 499"/>
                  <a:gd name="T82" fmla="*/ 896 w 1004"/>
                  <a:gd name="T83" fmla="*/ 120 h 499"/>
                  <a:gd name="T84" fmla="*/ 876 w 1004"/>
                  <a:gd name="T85" fmla="*/ 100 h 499"/>
                  <a:gd name="T86" fmla="*/ 828 w 1004"/>
                  <a:gd name="T87" fmla="*/ 126 h 499"/>
                  <a:gd name="T88" fmla="*/ 777 w 1004"/>
                  <a:gd name="T89" fmla="*/ 117 h 499"/>
                  <a:gd name="T90" fmla="*/ 710 w 1004"/>
                  <a:gd name="T91" fmla="*/ 81 h 499"/>
                  <a:gd name="T92" fmla="*/ 618 w 1004"/>
                  <a:gd name="T93" fmla="*/ 21 h 499"/>
                  <a:gd name="T94" fmla="*/ 485 w 1004"/>
                  <a:gd name="T95" fmla="*/ 0 h 499"/>
                  <a:gd name="T96" fmla="*/ 411 w 1004"/>
                  <a:gd name="T97" fmla="*/ 32 h 499"/>
                  <a:gd name="T98" fmla="*/ 346 w 1004"/>
                  <a:gd name="T99" fmla="*/ 91 h 499"/>
                  <a:gd name="T100" fmla="*/ 336 w 1004"/>
                  <a:gd name="T101" fmla="*/ 147 h 499"/>
                  <a:gd name="T102" fmla="*/ 274 w 1004"/>
                  <a:gd name="T103" fmla="*/ 137 h 499"/>
                  <a:gd name="T104" fmla="*/ 141 w 1004"/>
                  <a:gd name="T105" fmla="*/ 114 h 499"/>
                  <a:gd name="T106" fmla="*/ 66 w 1004"/>
                  <a:gd name="T107" fmla="*/ 133 h 499"/>
                  <a:gd name="T108" fmla="*/ 13 w 1004"/>
                  <a:gd name="T109" fmla="*/ 192 h 499"/>
                  <a:gd name="T110" fmla="*/ 0 w 1004"/>
                  <a:gd name="T111" fmla="*/ 229 h 499"/>
                  <a:gd name="T112" fmla="*/ 17 w 1004"/>
                  <a:gd name="T113" fmla="*/ 295 h 499"/>
                  <a:gd name="T114" fmla="*/ 77 w 1004"/>
                  <a:gd name="T115" fmla="*/ 346 h 499"/>
                  <a:gd name="T116" fmla="*/ 212 w 1004"/>
                  <a:gd name="T117" fmla="*/ 387 h 499"/>
                  <a:gd name="T118" fmla="*/ 314 w 1004"/>
                  <a:gd name="T119" fmla="*/ 430 h 499"/>
                  <a:gd name="T120" fmla="*/ 339 w 1004"/>
                  <a:gd name="T121" fmla="*/ 49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4" h="499">
                    <a:moveTo>
                      <a:pt x="339" y="491"/>
                    </a:moveTo>
                    <a:lnTo>
                      <a:pt x="347" y="498"/>
                    </a:lnTo>
                    <a:lnTo>
                      <a:pt x="343" y="470"/>
                    </a:lnTo>
                    <a:cubicBezTo>
                      <a:pt x="340" y="455"/>
                      <a:pt x="334" y="434"/>
                      <a:pt x="328" y="424"/>
                    </a:cubicBezTo>
                    <a:lnTo>
                      <a:pt x="317" y="405"/>
                    </a:lnTo>
                    <a:lnTo>
                      <a:pt x="286" y="386"/>
                    </a:lnTo>
                    <a:lnTo>
                      <a:pt x="255" y="367"/>
                    </a:lnTo>
                    <a:lnTo>
                      <a:pt x="196" y="357"/>
                    </a:lnTo>
                    <a:lnTo>
                      <a:pt x="138" y="347"/>
                    </a:lnTo>
                    <a:lnTo>
                      <a:pt x="100" y="326"/>
                    </a:lnTo>
                    <a:lnTo>
                      <a:pt x="62" y="305"/>
                    </a:lnTo>
                    <a:lnTo>
                      <a:pt x="47" y="283"/>
                    </a:lnTo>
                    <a:lnTo>
                      <a:pt x="31" y="262"/>
                    </a:lnTo>
                    <a:lnTo>
                      <a:pt x="31" y="248"/>
                    </a:lnTo>
                    <a:cubicBezTo>
                      <a:pt x="31" y="240"/>
                      <a:pt x="37" y="222"/>
                      <a:pt x="44" y="207"/>
                    </a:cubicBezTo>
                    <a:lnTo>
                      <a:pt x="57" y="180"/>
                    </a:lnTo>
                    <a:lnTo>
                      <a:pt x="73" y="172"/>
                    </a:lnTo>
                    <a:cubicBezTo>
                      <a:pt x="82" y="168"/>
                      <a:pt x="102" y="162"/>
                      <a:pt x="117" y="160"/>
                    </a:cubicBezTo>
                    <a:lnTo>
                      <a:pt x="143" y="154"/>
                    </a:lnTo>
                    <a:lnTo>
                      <a:pt x="206" y="168"/>
                    </a:lnTo>
                    <a:cubicBezTo>
                      <a:pt x="240" y="175"/>
                      <a:pt x="282" y="185"/>
                      <a:pt x="299" y="191"/>
                    </a:cubicBezTo>
                    <a:lnTo>
                      <a:pt x="329" y="202"/>
                    </a:lnTo>
                    <a:lnTo>
                      <a:pt x="329" y="242"/>
                    </a:lnTo>
                    <a:lnTo>
                      <a:pt x="353" y="265"/>
                    </a:lnTo>
                    <a:lnTo>
                      <a:pt x="376" y="288"/>
                    </a:lnTo>
                    <a:lnTo>
                      <a:pt x="376" y="297"/>
                    </a:lnTo>
                    <a:cubicBezTo>
                      <a:pt x="376" y="302"/>
                      <a:pt x="382" y="309"/>
                      <a:pt x="388" y="314"/>
                    </a:cubicBezTo>
                    <a:lnTo>
                      <a:pt x="401" y="323"/>
                    </a:lnTo>
                    <a:lnTo>
                      <a:pt x="392" y="352"/>
                    </a:lnTo>
                    <a:lnTo>
                      <a:pt x="449" y="414"/>
                    </a:lnTo>
                    <a:lnTo>
                      <a:pt x="458" y="408"/>
                    </a:lnTo>
                    <a:lnTo>
                      <a:pt x="467" y="401"/>
                    </a:lnTo>
                    <a:lnTo>
                      <a:pt x="482" y="410"/>
                    </a:lnTo>
                    <a:lnTo>
                      <a:pt x="496" y="419"/>
                    </a:lnTo>
                    <a:lnTo>
                      <a:pt x="511" y="416"/>
                    </a:lnTo>
                    <a:lnTo>
                      <a:pt x="525" y="413"/>
                    </a:lnTo>
                    <a:lnTo>
                      <a:pt x="525" y="395"/>
                    </a:lnTo>
                    <a:lnTo>
                      <a:pt x="499" y="388"/>
                    </a:lnTo>
                    <a:lnTo>
                      <a:pt x="472" y="380"/>
                    </a:lnTo>
                    <a:lnTo>
                      <a:pt x="459" y="368"/>
                    </a:lnTo>
                    <a:lnTo>
                      <a:pt x="445" y="355"/>
                    </a:lnTo>
                    <a:lnTo>
                      <a:pt x="451" y="347"/>
                    </a:lnTo>
                    <a:lnTo>
                      <a:pt x="456" y="340"/>
                    </a:lnTo>
                    <a:lnTo>
                      <a:pt x="485" y="343"/>
                    </a:lnTo>
                    <a:cubicBezTo>
                      <a:pt x="500" y="345"/>
                      <a:pt x="524" y="349"/>
                      <a:pt x="536" y="351"/>
                    </a:cubicBezTo>
                    <a:lnTo>
                      <a:pt x="559" y="356"/>
                    </a:lnTo>
                    <a:lnTo>
                      <a:pt x="566" y="345"/>
                    </a:lnTo>
                    <a:lnTo>
                      <a:pt x="573" y="334"/>
                    </a:lnTo>
                    <a:lnTo>
                      <a:pt x="612" y="334"/>
                    </a:lnTo>
                    <a:lnTo>
                      <a:pt x="654" y="368"/>
                    </a:lnTo>
                    <a:lnTo>
                      <a:pt x="696" y="401"/>
                    </a:lnTo>
                    <a:lnTo>
                      <a:pt x="733" y="461"/>
                    </a:lnTo>
                    <a:lnTo>
                      <a:pt x="759" y="461"/>
                    </a:lnTo>
                    <a:lnTo>
                      <a:pt x="769" y="474"/>
                    </a:lnTo>
                    <a:lnTo>
                      <a:pt x="776" y="471"/>
                    </a:lnTo>
                    <a:lnTo>
                      <a:pt x="783" y="467"/>
                    </a:lnTo>
                    <a:lnTo>
                      <a:pt x="779" y="457"/>
                    </a:lnTo>
                    <a:lnTo>
                      <a:pt x="774" y="448"/>
                    </a:lnTo>
                    <a:lnTo>
                      <a:pt x="784" y="438"/>
                    </a:lnTo>
                    <a:lnTo>
                      <a:pt x="793" y="428"/>
                    </a:lnTo>
                    <a:lnTo>
                      <a:pt x="788" y="421"/>
                    </a:lnTo>
                    <a:cubicBezTo>
                      <a:pt x="785" y="417"/>
                      <a:pt x="772" y="412"/>
                      <a:pt x="758" y="408"/>
                    </a:cubicBezTo>
                    <a:lnTo>
                      <a:pt x="733" y="403"/>
                    </a:lnTo>
                    <a:lnTo>
                      <a:pt x="755" y="398"/>
                    </a:lnTo>
                    <a:lnTo>
                      <a:pt x="777" y="392"/>
                    </a:lnTo>
                    <a:lnTo>
                      <a:pt x="808" y="401"/>
                    </a:lnTo>
                    <a:lnTo>
                      <a:pt x="839" y="410"/>
                    </a:lnTo>
                    <a:lnTo>
                      <a:pt x="839" y="415"/>
                    </a:lnTo>
                    <a:cubicBezTo>
                      <a:pt x="839" y="418"/>
                      <a:pt x="841" y="421"/>
                      <a:pt x="845" y="421"/>
                    </a:cubicBezTo>
                    <a:cubicBezTo>
                      <a:pt x="848" y="421"/>
                      <a:pt x="855" y="414"/>
                      <a:pt x="861" y="407"/>
                    </a:cubicBezTo>
                    <a:lnTo>
                      <a:pt x="871" y="392"/>
                    </a:lnTo>
                    <a:lnTo>
                      <a:pt x="843" y="370"/>
                    </a:lnTo>
                    <a:lnTo>
                      <a:pt x="815" y="348"/>
                    </a:lnTo>
                    <a:lnTo>
                      <a:pt x="815" y="321"/>
                    </a:lnTo>
                    <a:lnTo>
                      <a:pt x="833" y="311"/>
                    </a:lnTo>
                    <a:lnTo>
                      <a:pt x="850" y="301"/>
                    </a:lnTo>
                    <a:lnTo>
                      <a:pt x="950" y="301"/>
                    </a:lnTo>
                    <a:lnTo>
                      <a:pt x="972" y="289"/>
                    </a:lnTo>
                    <a:cubicBezTo>
                      <a:pt x="985" y="283"/>
                      <a:pt x="997" y="274"/>
                      <a:pt x="999" y="269"/>
                    </a:cubicBezTo>
                    <a:lnTo>
                      <a:pt x="1003" y="261"/>
                    </a:lnTo>
                    <a:lnTo>
                      <a:pt x="939" y="192"/>
                    </a:lnTo>
                    <a:lnTo>
                      <a:pt x="887" y="166"/>
                    </a:lnTo>
                    <a:lnTo>
                      <a:pt x="891" y="143"/>
                    </a:lnTo>
                    <a:lnTo>
                      <a:pt x="896" y="120"/>
                    </a:lnTo>
                    <a:lnTo>
                      <a:pt x="886" y="110"/>
                    </a:lnTo>
                    <a:lnTo>
                      <a:pt x="876" y="100"/>
                    </a:lnTo>
                    <a:lnTo>
                      <a:pt x="847" y="100"/>
                    </a:lnTo>
                    <a:lnTo>
                      <a:pt x="828" y="126"/>
                    </a:lnTo>
                    <a:lnTo>
                      <a:pt x="798" y="113"/>
                    </a:lnTo>
                    <a:lnTo>
                      <a:pt x="777" y="117"/>
                    </a:lnTo>
                    <a:lnTo>
                      <a:pt x="755" y="121"/>
                    </a:lnTo>
                    <a:lnTo>
                      <a:pt x="710" y="81"/>
                    </a:lnTo>
                    <a:lnTo>
                      <a:pt x="666" y="42"/>
                    </a:lnTo>
                    <a:lnTo>
                      <a:pt x="618" y="21"/>
                    </a:lnTo>
                    <a:lnTo>
                      <a:pt x="570" y="0"/>
                    </a:lnTo>
                    <a:lnTo>
                      <a:pt x="485" y="0"/>
                    </a:lnTo>
                    <a:lnTo>
                      <a:pt x="448" y="16"/>
                    </a:lnTo>
                    <a:lnTo>
                      <a:pt x="411" y="32"/>
                    </a:lnTo>
                    <a:lnTo>
                      <a:pt x="379" y="62"/>
                    </a:lnTo>
                    <a:lnTo>
                      <a:pt x="346" y="91"/>
                    </a:lnTo>
                    <a:lnTo>
                      <a:pt x="341" y="119"/>
                    </a:lnTo>
                    <a:lnTo>
                      <a:pt x="336" y="147"/>
                    </a:lnTo>
                    <a:lnTo>
                      <a:pt x="326" y="147"/>
                    </a:lnTo>
                    <a:cubicBezTo>
                      <a:pt x="321" y="147"/>
                      <a:pt x="298" y="142"/>
                      <a:pt x="274" y="137"/>
                    </a:cubicBezTo>
                    <a:cubicBezTo>
                      <a:pt x="250" y="131"/>
                      <a:pt x="211" y="124"/>
                      <a:pt x="186" y="120"/>
                    </a:cubicBezTo>
                    <a:lnTo>
                      <a:pt x="141" y="114"/>
                    </a:lnTo>
                    <a:lnTo>
                      <a:pt x="103" y="124"/>
                    </a:lnTo>
                    <a:lnTo>
                      <a:pt x="66" y="133"/>
                    </a:lnTo>
                    <a:lnTo>
                      <a:pt x="45" y="152"/>
                    </a:lnTo>
                    <a:cubicBezTo>
                      <a:pt x="34" y="162"/>
                      <a:pt x="20" y="180"/>
                      <a:pt x="13" y="192"/>
                    </a:cubicBezTo>
                    <a:lnTo>
                      <a:pt x="0" y="213"/>
                    </a:lnTo>
                    <a:lnTo>
                      <a:pt x="0" y="229"/>
                    </a:lnTo>
                    <a:cubicBezTo>
                      <a:pt x="0" y="237"/>
                      <a:pt x="4" y="255"/>
                      <a:pt x="8" y="269"/>
                    </a:cubicBezTo>
                    <a:lnTo>
                      <a:pt x="17" y="295"/>
                    </a:lnTo>
                    <a:lnTo>
                      <a:pt x="47" y="321"/>
                    </a:lnTo>
                    <a:lnTo>
                      <a:pt x="77" y="346"/>
                    </a:lnTo>
                    <a:lnTo>
                      <a:pt x="112" y="360"/>
                    </a:lnTo>
                    <a:cubicBezTo>
                      <a:pt x="132" y="367"/>
                      <a:pt x="177" y="379"/>
                      <a:pt x="212" y="387"/>
                    </a:cubicBezTo>
                    <a:lnTo>
                      <a:pt x="277" y="401"/>
                    </a:lnTo>
                    <a:lnTo>
                      <a:pt x="314" y="430"/>
                    </a:lnTo>
                    <a:lnTo>
                      <a:pt x="323" y="457"/>
                    </a:lnTo>
                    <a:cubicBezTo>
                      <a:pt x="328" y="472"/>
                      <a:pt x="335" y="487"/>
                      <a:pt x="339" y="491"/>
                    </a:cubicBezTo>
                  </a:path>
                </a:pathLst>
              </a:custGeom>
              <a:solidFill>
                <a:srgbClr val="70707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7" name="Freeform 17"/>
              <p:cNvSpPr>
                <a:spLocks noChangeArrowheads="1"/>
              </p:cNvSpPr>
              <p:nvPr/>
            </p:nvSpPr>
            <p:spPr bwMode="auto">
              <a:xfrm>
                <a:off x="182" y="852"/>
                <a:ext cx="380" cy="187"/>
              </a:xfrm>
              <a:custGeom>
                <a:avLst/>
                <a:gdLst>
                  <a:gd name="T0" fmla="*/ 346 w 1000"/>
                  <a:gd name="T1" fmla="*/ 495 h 496"/>
                  <a:gd name="T2" fmla="*/ 337 w 1000"/>
                  <a:gd name="T3" fmla="*/ 444 h 496"/>
                  <a:gd name="T4" fmla="*/ 299 w 1000"/>
                  <a:gd name="T5" fmla="*/ 394 h 496"/>
                  <a:gd name="T6" fmla="*/ 224 w 1000"/>
                  <a:gd name="T7" fmla="*/ 365 h 496"/>
                  <a:gd name="T8" fmla="*/ 101 w 1000"/>
                  <a:gd name="T9" fmla="*/ 327 h 496"/>
                  <a:gd name="T10" fmla="*/ 48 w 1000"/>
                  <a:gd name="T11" fmla="*/ 286 h 496"/>
                  <a:gd name="T12" fmla="*/ 32 w 1000"/>
                  <a:gd name="T13" fmla="*/ 227 h 496"/>
                  <a:gd name="T14" fmla="*/ 64 w 1000"/>
                  <a:gd name="T15" fmla="*/ 174 h 496"/>
                  <a:gd name="T16" fmla="*/ 116 w 1000"/>
                  <a:gd name="T17" fmla="*/ 158 h 496"/>
                  <a:gd name="T18" fmla="*/ 205 w 1000"/>
                  <a:gd name="T19" fmla="*/ 167 h 496"/>
                  <a:gd name="T20" fmla="*/ 330 w 1000"/>
                  <a:gd name="T21" fmla="*/ 202 h 496"/>
                  <a:gd name="T22" fmla="*/ 352 w 1000"/>
                  <a:gd name="T23" fmla="*/ 263 h 496"/>
                  <a:gd name="T24" fmla="*/ 407 w 1000"/>
                  <a:gd name="T25" fmla="*/ 332 h 496"/>
                  <a:gd name="T26" fmla="*/ 422 w 1000"/>
                  <a:gd name="T27" fmla="*/ 382 h 496"/>
                  <a:gd name="T28" fmla="*/ 461 w 1000"/>
                  <a:gd name="T29" fmla="*/ 399 h 496"/>
                  <a:gd name="T30" fmla="*/ 510 w 1000"/>
                  <a:gd name="T31" fmla="*/ 414 h 496"/>
                  <a:gd name="T32" fmla="*/ 526 w 1000"/>
                  <a:gd name="T33" fmla="*/ 408 h 496"/>
                  <a:gd name="T34" fmla="*/ 487 w 1000"/>
                  <a:gd name="T35" fmla="*/ 385 h 496"/>
                  <a:gd name="T36" fmla="*/ 457 w 1000"/>
                  <a:gd name="T37" fmla="*/ 367 h 496"/>
                  <a:gd name="T38" fmla="*/ 462 w 1000"/>
                  <a:gd name="T39" fmla="*/ 339 h 496"/>
                  <a:gd name="T40" fmla="*/ 544 w 1000"/>
                  <a:gd name="T41" fmla="*/ 351 h 496"/>
                  <a:gd name="T42" fmla="*/ 565 w 1000"/>
                  <a:gd name="T43" fmla="*/ 334 h 496"/>
                  <a:gd name="T44" fmla="*/ 661 w 1000"/>
                  <a:gd name="T45" fmla="*/ 372 h 496"/>
                  <a:gd name="T46" fmla="*/ 717 w 1000"/>
                  <a:gd name="T47" fmla="*/ 432 h 496"/>
                  <a:gd name="T48" fmla="*/ 754 w 1000"/>
                  <a:gd name="T49" fmla="*/ 464 h 496"/>
                  <a:gd name="T50" fmla="*/ 774 w 1000"/>
                  <a:gd name="T51" fmla="*/ 454 h 496"/>
                  <a:gd name="T52" fmla="*/ 779 w 1000"/>
                  <a:gd name="T53" fmla="*/ 436 h 496"/>
                  <a:gd name="T54" fmla="*/ 789 w 1000"/>
                  <a:gd name="T55" fmla="*/ 419 h 496"/>
                  <a:gd name="T56" fmla="*/ 734 w 1000"/>
                  <a:gd name="T57" fmla="*/ 402 h 496"/>
                  <a:gd name="T58" fmla="*/ 762 w 1000"/>
                  <a:gd name="T59" fmla="*/ 393 h 496"/>
                  <a:gd name="T60" fmla="*/ 837 w 1000"/>
                  <a:gd name="T61" fmla="*/ 408 h 496"/>
                  <a:gd name="T62" fmla="*/ 855 w 1000"/>
                  <a:gd name="T63" fmla="*/ 411 h 496"/>
                  <a:gd name="T64" fmla="*/ 863 w 1000"/>
                  <a:gd name="T65" fmla="*/ 381 h 496"/>
                  <a:gd name="T66" fmla="*/ 821 w 1000"/>
                  <a:gd name="T67" fmla="*/ 352 h 496"/>
                  <a:gd name="T68" fmla="*/ 823 w 1000"/>
                  <a:gd name="T69" fmla="*/ 320 h 496"/>
                  <a:gd name="T70" fmla="*/ 966 w 1000"/>
                  <a:gd name="T71" fmla="*/ 296 h 496"/>
                  <a:gd name="T72" fmla="*/ 999 w 1000"/>
                  <a:gd name="T73" fmla="*/ 268 h 496"/>
                  <a:gd name="T74" fmla="*/ 957 w 1000"/>
                  <a:gd name="T75" fmla="*/ 211 h 496"/>
                  <a:gd name="T76" fmla="*/ 909 w 1000"/>
                  <a:gd name="T77" fmla="*/ 176 h 496"/>
                  <a:gd name="T78" fmla="*/ 891 w 1000"/>
                  <a:gd name="T79" fmla="*/ 140 h 496"/>
                  <a:gd name="T80" fmla="*/ 854 w 1000"/>
                  <a:gd name="T81" fmla="*/ 97 h 496"/>
                  <a:gd name="T82" fmla="*/ 814 w 1000"/>
                  <a:gd name="T83" fmla="*/ 121 h 496"/>
                  <a:gd name="T84" fmla="*/ 778 w 1000"/>
                  <a:gd name="T85" fmla="*/ 118 h 496"/>
                  <a:gd name="T86" fmla="*/ 705 w 1000"/>
                  <a:gd name="T87" fmla="*/ 80 h 496"/>
                  <a:gd name="T88" fmla="*/ 562 w 1000"/>
                  <a:gd name="T89" fmla="*/ 0 h 496"/>
                  <a:gd name="T90" fmla="*/ 409 w 1000"/>
                  <a:gd name="T91" fmla="*/ 34 h 496"/>
                  <a:gd name="T92" fmla="*/ 348 w 1000"/>
                  <a:gd name="T93" fmla="*/ 93 h 496"/>
                  <a:gd name="T94" fmla="*/ 327 w 1000"/>
                  <a:gd name="T95" fmla="*/ 147 h 496"/>
                  <a:gd name="T96" fmla="*/ 185 w 1000"/>
                  <a:gd name="T97" fmla="*/ 119 h 496"/>
                  <a:gd name="T98" fmla="*/ 89 w 1000"/>
                  <a:gd name="T99" fmla="*/ 125 h 496"/>
                  <a:gd name="T100" fmla="*/ 34 w 1000"/>
                  <a:gd name="T101" fmla="*/ 161 h 496"/>
                  <a:gd name="T102" fmla="*/ 10 w 1000"/>
                  <a:gd name="T103" fmla="*/ 280 h 496"/>
                  <a:gd name="T104" fmla="*/ 64 w 1000"/>
                  <a:gd name="T105" fmla="*/ 333 h 496"/>
                  <a:gd name="T106" fmla="*/ 200 w 1000"/>
                  <a:gd name="T107" fmla="*/ 382 h 496"/>
                  <a:gd name="T108" fmla="*/ 281 w 1000"/>
                  <a:gd name="T109" fmla="*/ 405 h 496"/>
                  <a:gd name="T110" fmla="*/ 330 w 1000"/>
                  <a:gd name="T111" fmla="*/ 458 h 496"/>
                  <a:gd name="T112" fmla="*/ 330 w 1000"/>
                  <a:gd name="T113" fmla="*/ 48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0" h="496">
                    <a:moveTo>
                      <a:pt x="338" y="491"/>
                    </a:moveTo>
                    <a:lnTo>
                      <a:pt x="346" y="495"/>
                    </a:lnTo>
                    <a:lnTo>
                      <a:pt x="346" y="484"/>
                    </a:lnTo>
                    <a:cubicBezTo>
                      <a:pt x="346" y="479"/>
                      <a:pt x="342" y="460"/>
                      <a:pt x="337" y="444"/>
                    </a:cubicBezTo>
                    <a:lnTo>
                      <a:pt x="328" y="414"/>
                    </a:lnTo>
                    <a:lnTo>
                      <a:pt x="299" y="394"/>
                    </a:lnTo>
                    <a:lnTo>
                      <a:pt x="270" y="375"/>
                    </a:lnTo>
                    <a:lnTo>
                      <a:pt x="224" y="365"/>
                    </a:lnTo>
                    <a:cubicBezTo>
                      <a:pt x="198" y="359"/>
                      <a:pt x="168" y="353"/>
                      <a:pt x="157" y="351"/>
                    </a:cubicBezTo>
                    <a:cubicBezTo>
                      <a:pt x="147" y="349"/>
                      <a:pt x="121" y="338"/>
                      <a:pt x="101" y="327"/>
                    </a:cubicBezTo>
                    <a:lnTo>
                      <a:pt x="63" y="307"/>
                    </a:lnTo>
                    <a:lnTo>
                      <a:pt x="48" y="286"/>
                    </a:lnTo>
                    <a:lnTo>
                      <a:pt x="32" y="264"/>
                    </a:lnTo>
                    <a:lnTo>
                      <a:pt x="32" y="227"/>
                    </a:lnTo>
                    <a:lnTo>
                      <a:pt x="48" y="200"/>
                    </a:lnTo>
                    <a:lnTo>
                      <a:pt x="64" y="174"/>
                    </a:lnTo>
                    <a:lnTo>
                      <a:pt x="77" y="168"/>
                    </a:lnTo>
                    <a:cubicBezTo>
                      <a:pt x="85" y="165"/>
                      <a:pt x="103" y="160"/>
                      <a:pt x="116" y="158"/>
                    </a:cubicBezTo>
                    <a:lnTo>
                      <a:pt x="142" y="154"/>
                    </a:lnTo>
                    <a:lnTo>
                      <a:pt x="205" y="167"/>
                    </a:lnTo>
                    <a:cubicBezTo>
                      <a:pt x="241" y="175"/>
                      <a:pt x="283" y="185"/>
                      <a:pt x="300" y="191"/>
                    </a:cubicBezTo>
                    <a:lnTo>
                      <a:pt x="330" y="202"/>
                    </a:lnTo>
                    <a:lnTo>
                      <a:pt x="330" y="239"/>
                    </a:lnTo>
                    <a:lnTo>
                      <a:pt x="352" y="263"/>
                    </a:lnTo>
                    <a:cubicBezTo>
                      <a:pt x="364" y="276"/>
                      <a:pt x="381" y="297"/>
                      <a:pt x="390" y="310"/>
                    </a:cubicBezTo>
                    <a:lnTo>
                      <a:pt x="407" y="332"/>
                    </a:lnTo>
                    <a:lnTo>
                      <a:pt x="394" y="349"/>
                    </a:lnTo>
                    <a:lnTo>
                      <a:pt x="422" y="382"/>
                    </a:lnTo>
                    <a:lnTo>
                      <a:pt x="450" y="415"/>
                    </a:lnTo>
                    <a:lnTo>
                      <a:pt x="461" y="399"/>
                    </a:lnTo>
                    <a:lnTo>
                      <a:pt x="477" y="407"/>
                    </a:lnTo>
                    <a:cubicBezTo>
                      <a:pt x="486" y="411"/>
                      <a:pt x="501" y="414"/>
                      <a:pt x="510" y="414"/>
                    </a:cubicBezTo>
                    <a:lnTo>
                      <a:pt x="526" y="414"/>
                    </a:lnTo>
                    <a:lnTo>
                      <a:pt x="526" y="408"/>
                    </a:lnTo>
                    <a:cubicBezTo>
                      <a:pt x="526" y="405"/>
                      <a:pt x="522" y="399"/>
                      <a:pt x="516" y="396"/>
                    </a:cubicBezTo>
                    <a:cubicBezTo>
                      <a:pt x="511" y="392"/>
                      <a:pt x="498" y="388"/>
                      <a:pt x="487" y="385"/>
                    </a:cubicBezTo>
                    <a:lnTo>
                      <a:pt x="467" y="381"/>
                    </a:lnTo>
                    <a:lnTo>
                      <a:pt x="457" y="367"/>
                    </a:lnTo>
                    <a:lnTo>
                      <a:pt x="446" y="353"/>
                    </a:lnTo>
                    <a:lnTo>
                      <a:pt x="462" y="339"/>
                    </a:lnTo>
                    <a:lnTo>
                      <a:pt x="492" y="343"/>
                    </a:lnTo>
                    <a:cubicBezTo>
                      <a:pt x="508" y="345"/>
                      <a:pt x="532" y="349"/>
                      <a:pt x="544" y="351"/>
                    </a:cubicBezTo>
                    <a:lnTo>
                      <a:pt x="565" y="356"/>
                    </a:lnTo>
                    <a:lnTo>
                      <a:pt x="565" y="334"/>
                    </a:lnTo>
                    <a:lnTo>
                      <a:pt x="617" y="334"/>
                    </a:lnTo>
                    <a:lnTo>
                      <a:pt x="661" y="372"/>
                    </a:lnTo>
                    <a:lnTo>
                      <a:pt x="705" y="411"/>
                    </a:lnTo>
                    <a:lnTo>
                      <a:pt x="717" y="432"/>
                    </a:lnTo>
                    <a:lnTo>
                      <a:pt x="730" y="453"/>
                    </a:lnTo>
                    <a:lnTo>
                      <a:pt x="754" y="464"/>
                    </a:lnTo>
                    <a:lnTo>
                      <a:pt x="779" y="474"/>
                    </a:lnTo>
                    <a:lnTo>
                      <a:pt x="774" y="454"/>
                    </a:lnTo>
                    <a:lnTo>
                      <a:pt x="769" y="434"/>
                    </a:lnTo>
                    <a:lnTo>
                      <a:pt x="779" y="436"/>
                    </a:lnTo>
                    <a:lnTo>
                      <a:pt x="789" y="438"/>
                    </a:lnTo>
                    <a:lnTo>
                      <a:pt x="789" y="419"/>
                    </a:lnTo>
                    <a:lnTo>
                      <a:pt x="761" y="411"/>
                    </a:lnTo>
                    <a:lnTo>
                      <a:pt x="734" y="402"/>
                    </a:lnTo>
                    <a:lnTo>
                      <a:pt x="748" y="398"/>
                    </a:lnTo>
                    <a:lnTo>
                      <a:pt x="762" y="393"/>
                    </a:lnTo>
                    <a:lnTo>
                      <a:pt x="794" y="397"/>
                    </a:lnTo>
                    <a:cubicBezTo>
                      <a:pt x="813" y="399"/>
                      <a:pt x="832" y="405"/>
                      <a:pt x="837" y="408"/>
                    </a:cubicBezTo>
                    <a:lnTo>
                      <a:pt x="847" y="415"/>
                    </a:lnTo>
                    <a:lnTo>
                      <a:pt x="855" y="411"/>
                    </a:lnTo>
                    <a:lnTo>
                      <a:pt x="863" y="407"/>
                    </a:lnTo>
                    <a:lnTo>
                      <a:pt x="863" y="381"/>
                    </a:lnTo>
                    <a:lnTo>
                      <a:pt x="849" y="375"/>
                    </a:lnTo>
                    <a:cubicBezTo>
                      <a:pt x="841" y="371"/>
                      <a:pt x="828" y="361"/>
                      <a:pt x="821" y="352"/>
                    </a:cubicBezTo>
                    <a:lnTo>
                      <a:pt x="809" y="335"/>
                    </a:lnTo>
                    <a:lnTo>
                      <a:pt x="823" y="320"/>
                    </a:lnTo>
                    <a:lnTo>
                      <a:pt x="838" y="304"/>
                    </a:lnTo>
                    <a:lnTo>
                      <a:pt x="966" y="296"/>
                    </a:lnTo>
                    <a:lnTo>
                      <a:pt x="982" y="282"/>
                    </a:lnTo>
                    <a:lnTo>
                      <a:pt x="999" y="268"/>
                    </a:lnTo>
                    <a:lnTo>
                      <a:pt x="991" y="252"/>
                    </a:lnTo>
                    <a:cubicBezTo>
                      <a:pt x="986" y="243"/>
                      <a:pt x="971" y="225"/>
                      <a:pt x="957" y="211"/>
                    </a:cubicBezTo>
                    <a:lnTo>
                      <a:pt x="931" y="186"/>
                    </a:lnTo>
                    <a:lnTo>
                      <a:pt x="909" y="176"/>
                    </a:lnTo>
                    <a:lnTo>
                      <a:pt x="887" y="167"/>
                    </a:lnTo>
                    <a:lnTo>
                      <a:pt x="891" y="140"/>
                    </a:lnTo>
                    <a:lnTo>
                      <a:pt x="896" y="114"/>
                    </a:lnTo>
                    <a:lnTo>
                      <a:pt x="854" y="97"/>
                    </a:lnTo>
                    <a:lnTo>
                      <a:pt x="826" y="129"/>
                    </a:lnTo>
                    <a:lnTo>
                      <a:pt x="814" y="121"/>
                    </a:lnTo>
                    <a:lnTo>
                      <a:pt x="803" y="113"/>
                    </a:lnTo>
                    <a:lnTo>
                      <a:pt x="778" y="118"/>
                    </a:lnTo>
                    <a:lnTo>
                      <a:pt x="754" y="122"/>
                    </a:lnTo>
                    <a:lnTo>
                      <a:pt x="705" y="80"/>
                    </a:lnTo>
                    <a:lnTo>
                      <a:pt x="656" y="38"/>
                    </a:lnTo>
                    <a:lnTo>
                      <a:pt x="562" y="0"/>
                    </a:lnTo>
                    <a:lnTo>
                      <a:pt x="490" y="0"/>
                    </a:lnTo>
                    <a:lnTo>
                      <a:pt x="409" y="34"/>
                    </a:lnTo>
                    <a:lnTo>
                      <a:pt x="378" y="64"/>
                    </a:lnTo>
                    <a:lnTo>
                      <a:pt x="348" y="93"/>
                    </a:lnTo>
                    <a:lnTo>
                      <a:pt x="338" y="147"/>
                    </a:lnTo>
                    <a:lnTo>
                      <a:pt x="327" y="147"/>
                    </a:lnTo>
                    <a:cubicBezTo>
                      <a:pt x="321" y="147"/>
                      <a:pt x="287" y="140"/>
                      <a:pt x="251" y="133"/>
                    </a:cubicBezTo>
                    <a:lnTo>
                      <a:pt x="185" y="119"/>
                    </a:lnTo>
                    <a:lnTo>
                      <a:pt x="137" y="122"/>
                    </a:lnTo>
                    <a:lnTo>
                      <a:pt x="89" y="125"/>
                    </a:lnTo>
                    <a:lnTo>
                      <a:pt x="61" y="143"/>
                    </a:lnTo>
                    <a:lnTo>
                      <a:pt x="34" y="161"/>
                    </a:lnTo>
                    <a:lnTo>
                      <a:pt x="0" y="222"/>
                    </a:lnTo>
                    <a:lnTo>
                      <a:pt x="10" y="280"/>
                    </a:lnTo>
                    <a:lnTo>
                      <a:pt x="28" y="300"/>
                    </a:lnTo>
                    <a:cubicBezTo>
                      <a:pt x="38" y="311"/>
                      <a:pt x="54" y="326"/>
                      <a:pt x="64" y="333"/>
                    </a:cubicBezTo>
                    <a:cubicBezTo>
                      <a:pt x="75" y="340"/>
                      <a:pt x="95" y="351"/>
                      <a:pt x="110" y="357"/>
                    </a:cubicBezTo>
                    <a:cubicBezTo>
                      <a:pt x="125" y="364"/>
                      <a:pt x="165" y="375"/>
                      <a:pt x="200" y="382"/>
                    </a:cubicBezTo>
                    <a:lnTo>
                      <a:pt x="263" y="395"/>
                    </a:lnTo>
                    <a:lnTo>
                      <a:pt x="281" y="405"/>
                    </a:lnTo>
                    <a:cubicBezTo>
                      <a:pt x="291" y="410"/>
                      <a:pt x="306" y="425"/>
                      <a:pt x="315" y="436"/>
                    </a:cubicBezTo>
                    <a:lnTo>
                      <a:pt x="330" y="458"/>
                    </a:lnTo>
                    <a:lnTo>
                      <a:pt x="330" y="472"/>
                    </a:lnTo>
                    <a:lnTo>
                      <a:pt x="330" y="487"/>
                    </a:lnTo>
                    <a:lnTo>
                      <a:pt x="338" y="491"/>
                    </a:lnTo>
                  </a:path>
                </a:pathLst>
              </a:custGeom>
              <a:solidFill>
                <a:srgbClr val="4F4F4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8" name="Freeform 18"/>
              <p:cNvSpPr>
                <a:spLocks noChangeArrowheads="1"/>
              </p:cNvSpPr>
              <p:nvPr/>
            </p:nvSpPr>
            <p:spPr bwMode="auto">
              <a:xfrm>
                <a:off x="182" y="850"/>
                <a:ext cx="378" cy="189"/>
              </a:xfrm>
              <a:custGeom>
                <a:avLst/>
                <a:gdLst>
                  <a:gd name="T0" fmla="*/ 346 w 997"/>
                  <a:gd name="T1" fmla="*/ 484 h 497"/>
                  <a:gd name="T2" fmla="*/ 321 w 997"/>
                  <a:gd name="T3" fmla="*/ 410 h 497"/>
                  <a:gd name="T4" fmla="*/ 250 w 997"/>
                  <a:gd name="T5" fmla="*/ 370 h 497"/>
                  <a:gd name="T6" fmla="*/ 162 w 997"/>
                  <a:gd name="T7" fmla="*/ 356 h 497"/>
                  <a:gd name="T8" fmla="*/ 79 w 997"/>
                  <a:gd name="T9" fmla="*/ 321 h 497"/>
                  <a:gd name="T10" fmla="*/ 38 w 997"/>
                  <a:gd name="T11" fmla="*/ 208 h 497"/>
                  <a:gd name="T12" fmla="*/ 69 w 997"/>
                  <a:gd name="T13" fmla="*/ 172 h 497"/>
                  <a:gd name="T14" fmla="*/ 133 w 997"/>
                  <a:gd name="T15" fmla="*/ 153 h 497"/>
                  <a:gd name="T16" fmla="*/ 300 w 997"/>
                  <a:gd name="T17" fmla="*/ 191 h 497"/>
                  <a:gd name="T18" fmla="*/ 332 w 997"/>
                  <a:gd name="T19" fmla="*/ 226 h 497"/>
                  <a:gd name="T20" fmla="*/ 355 w 997"/>
                  <a:gd name="T21" fmla="*/ 269 h 497"/>
                  <a:gd name="T22" fmla="*/ 404 w 997"/>
                  <a:gd name="T23" fmla="*/ 346 h 497"/>
                  <a:gd name="T24" fmla="*/ 444 w 997"/>
                  <a:gd name="T25" fmla="*/ 409 h 497"/>
                  <a:gd name="T26" fmla="*/ 487 w 997"/>
                  <a:gd name="T27" fmla="*/ 409 h 497"/>
                  <a:gd name="T28" fmla="*/ 502 w 997"/>
                  <a:gd name="T29" fmla="*/ 401 h 497"/>
                  <a:gd name="T30" fmla="*/ 526 w 997"/>
                  <a:gd name="T31" fmla="*/ 418 h 497"/>
                  <a:gd name="T32" fmla="*/ 491 w 997"/>
                  <a:gd name="T33" fmla="*/ 390 h 497"/>
                  <a:gd name="T34" fmla="*/ 448 w 997"/>
                  <a:gd name="T35" fmla="*/ 363 h 497"/>
                  <a:gd name="T36" fmla="*/ 479 w 997"/>
                  <a:gd name="T37" fmla="*/ 341 h 497"/>
                  <a:gd name="T38" fmla="*/ 544 w 997"/>
                  <a:gd name="T39" fmla="*/ 353 h 497"/>
                  <a:gd name="T40" fmla="*/ 565 w 997"/>
                  <a:gd name="T41" fmla="*/ 336 h 497"/>
                  <a:gd name="T42" fmla="*/ 661 w 997"/>
                  <a:gd name="T43" fmla="*/ 373 h 497"/>
                  <a:gd name="T44" fmla="*/ 734 w 997"/>
                  <a:gd name="T45" fmla="*/ 460 h 497"/>
                  <a:gd name="T46" fmla="*/ 744 w 997"/>
                  <a:gd name="T47" fmla="*/ 453 h 497"/>
                  <a:gd name="T48" fmla="*/ 779 w 997"/>
                  <a:gd name="T49" fmla="*/ 480 h 497"/>
                  <a:gd name="T50" fmla="*/ 769 w 997"/>
                  <a:gd name="T51" fmla="*/ 436 h 497"/>
                  <a:gd name="T52" fmla="*/ 776 w 997"/>
                  <a:gd name="T53" fmla="*/ 417 h 497"/>
                  <a:gd name="T54" fmla="*/ 737 w 997"/>
                  <a:gd name="T55" fmla="*/ 413 h 497"/>
                  <a:gd name="T56" fmla="*/ 734 w 997"/>
                  <a:gd name="T57" fmla="*/ 400 h 497"/>
                  <a:gd name="T58" fmla="*/ 850 w 997"/>
                  <a:gd name="T59" fmla="*/ 416 h 497"/>
                  <a:gd name="T60" fmla="*/ 863 w 997"/>
                  <a:gd name="T61" fmla="*/ 392 h 497"/>
                  <a:gd name="T62" fmla="*/ 844 w 997"/>
                  <a:gd name="T63" fmla="*/ 374 h 497"/>
                  <a:gd name="T64" fmla="*/ 808 w 997"/>
                  <a:gd name="T65" fmla="*/ 337 h 497"/>
                  <a:gd name="T66" fmla="*/ 845 w 997"/>
                  <a:gd name="T67" fmla="*/ 300 h 497"/>
                  <a:gd name="T68" fmla="*/ 964 w 997"/>
                  <a:gd name="T69" fmla="*/ 299 h 497"/>
                  <a:gd name="T70" fmla="*/ 996 w 997"/>
                  <a:gd name="T71" fmla="*/ 269 h 497"/>
                  <a:gd name="T72" fmla="*/ 948 w 997"/>
                  <a:gd name="T73" fmla="*/ 201 h 497"/>
                  <a:gd name="T74" fmla="*/ 887 w 997"/>
                  <a:gd name="T75" fmla="*/ 169 h 497"/>
                  <a:gd name="T76" fmla="*/ 897 w 997"/>
                  <a:gd name="T77" fmla="*/ 115 h 497"/>
                  <a:gd name="T78" fmla="*/ 859 w 997"/>
                  <a:gd name="T79" fmla="*/ 104 h 497"/>
                  <a:gd name="T80" fmla="*/ 840 w 997"/>
                  <a:gd name="T81" fmla="*/ 123 h 497"/>
                  <a:gd name="T82" fmla="*/ 813 w 997"/>
                  <a:gd name="T83" fmla="*/ 125 h 497"/>
                  <a:gd name="T84" fmla="*/ 778 w 997"/>
                  <a:gd name="T85" fmla="*/ 122 h 497"/>
                  <a:gd name="T86" fmla="*/ 702 w 997"/>
                  <a:gd name="T87" fmla="*/ 82 h 497"/>
                  <a:gd name="T88" fmla="*/ 600 w 997"/>
                  <a:gd name="T89" fmla="*/ 17 h 497"/>
                  <a:gd name="T90" fmla="*/ 513 w 997"/>
                  <a:gd name="T91" fmla="*/ 4 h 497"/>
                  <a:gd name="T92" fmla="*/ 434 w 997"/>
                  <a:gd name="T93" fmla="*/ 27 h 497"/>
                  <a:gd name="T94" fmla="*/ 372 w 997"/>
                  <a:gd name="T95" fmla="*/ 73 h 497"/>
                  <a:gd name="T96" fmla="*/ 343 w 997"/>
                  <a:gd name="T97" fmla="*/ 127 h 497"/>
                  <a:gd name="T98" fmla="*/ 281 w 997"/>
                  <a:gd name="T99" fmla="*/ 142 h 497"/>
                  <a:gd name="T100" fmla="*/ 142 w 997"/>
                  <a:gd name="T101" fmla="*/ 120 h 497"/>
                  <a:gd name="T102" fmla="*/ 87 w 997"/>
                  <a:gd name="T103" fmla="*/ 129 h 497"/>
                  <a:gd name="T104" fmla="*/ 31 w 997"/>
                  <a:gd name="T105" fmla="*/ 171 h 497"/>
                  <a:gd name="T106" fmla="*/ 0 w 997"/>
                  <a:gd name="T107" fmla="*/ 223 h 497"/>
                  <a:gd name="T108" fmla="*/ 22 w 997"/>
                  <a:gd name="T109" fmla="*/ 291 h 497"/>
                  <a:gd name="T110" fmla="*/ 110 w 997"/>
                  <a:gd name="T111" fmla="*/ 357 h 497"/>
                  <a:gd name="T112" fmla="*/ 271 w 997"/>
                  <a:gd name="T113" fmla="*/ 398 h 497"/>
                  <a:gd name="T114" fmla="*/ 314 w 997"/>
                  <a:gd name="T115" fmla="*/ 426 h 497"/>
                  <a:gd name="T116" fmla="*/ 342 w 997"/>
                  <a:gd name="T117" fmla="*/ 49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97" h="497">
                    <a:moveTo>
                      <a:pt x="342" y="496"/>
                    </a:moveTo>
                    <a:cubicBezTo>
                      <a:pt x="344" y="496"/>
                      <a:pt x="346" y="491"/>
                      <a:pt x="346" y="484"/>
                    </a:cubicBezTo>
                    <a:cubicBezTo>
                      <a:pt x="346" y="477"/>
                      <a:pt x="340" y="458"/>
                      <a:pt x="333" y="441"/>
                    </a:cubicBezTo>
                    <a:lnTo>
                      <a:pt x="321" y="410"/>
                    </a:lnTo>
                    <a:lnTo>
                      <a:pt x="285" y="390"/>
                    </a:lnTo>
                    <a:lnTo>
                      <a:pt x="250" y="370"/>
                    </a:lnTo>
                    <a:lnTo>
                      <a:pt x="206" y="363"/>
                    </a:lnTo>
                    <a:lnTo>
                      <a:pt x="162" y="356"/>
                    </a:lnTo>
                    <a:lnTo>
                      <a:pt x="120" y="338"/>
                    </a:lnTo>
                    <a:lnTo>
                      <a:pt x="79" y="321"/>
                    </a:lnTo>
                    <a:lnTo>
                      <a:pt x="31" y="274"/>
                    </a:lnTo>
                    <a:lnTo>
                      <a:pt x="38" y="208"/>
                    </a:lnTo>
                    <a:lnTo>
                      <a:pt x="53" y="190"/>
                    </a:lnTo>
                    <a:lnTo>
                      <a:pt x="69" y="172"/>
                    </a:lnTo>
                    <a:lnTo>
                      <a:pt x="101" y="163"/>
                    </a:lnTo>
                    <a:lnTo>
                      <a:pt x="133" y="153"/>
                    </a:lnTo>
                    <a:lnTo>
                      <a:pt x="202" y="167"/>
                    </a:lnTo>
                    <a:cubicBezTo>
                      <a:pt x="240" y="175"/>
                      <a:pt x="284" y="186"/>
                      <a:pt x="300" y="191"/>
                    </a:cubicBezTo>
                    <a:lnTo>
                      <a:pt x="328" y="202"/>
                    </a:lnTo>
                    <a:lnTo>
                      <a:pt x="332" y="226"/>
                    </a:lnTo>
                    <a:lnTo>
                      <a:pt x="337" y="250"/>
                    </a:lnTo>
                    <a:lnTo>
                      <a:pt x="355" y="269"/>
                    </a:lnTo>
                    <a:cubicBezTo>
                      <a:pt x="365" y="279"/>
                      <a:pt x="380" y="298"/>
                      <a:pt x="388" y="310"/>
                    </a:cubicBezTo>
                    <a:cubicBezTo>
                      <a:pt x="396" y="323"/>
                      <a:pt x="403" y="339"/>
                      <a:pt x="404" y="346"/>
                    </a:cubicBezTo>
                    <a:lnTo>
                      <a:pt x="404" y="360"/>
                    </a:lnTo>
                    <a:lnTo>
                      <a:pt x="444" y="409"/>
                    </a:lnTo>
                    <a:lnTo>
                      <a:pt x="470" y="402"/>
                    </a:lnTo>
                    <a:lnTo>
                      <a:pt x="487" y="409"/>
                    </a:lnTo>
                    <a:lnTo>
                      <a:pt x="502" y="417"/>
                    </a:lnTo>
                    <a:lnTo>
                      <a:pt x="502" y="401"/>
                    </a:lnTo>
                    <a:lnTo>
                      <a:pt x="514" y="409"/>
                    </a:lnTo>
                    <a:lnTo>
                      <a:pt x="526" y="418"/>
                    </a:lnTo>
                    <a:lnTo>
                      <a:pt x="526" y="402"/>
                    </a:lnTo>
                    <a:lnTo>
                      <a:pt x="491" y="390"/>
                    </a:lnTo>
                    <a:lnTo>
                      <a:pt x="457" y="377"/>
                    </a:lnTo>
                    <a:lnTo>
                      <a:pt x="448" y="363"/>
                    </a:lnTo>
                    <a:lnTo>
                      <a:pt x="439" y="350"/>
                    </a:lnTo>
                    <a:lnTo>
                      <a:pt x="479" y="341"/>
                    </a:lnTo>
                    <a:lnTo>
                      <a:pt x="501" y="345"/>
                    </a:lnTo>
                    <a:cubicBezTo>
                      <a:pt x="512" y="347"/>
                      <a:pt x="532" y="351"/>
                      <a:pt x="544" y="353"/>
                    </a:cubicBezTo>
                    <a:lnTo>
                      <a:pt x="565" y="358"/>
                    </a:lnTo>
                    <a:lnTo>
                      <a:pt x="565" y="336"/>
                    </a:lnTo>
                    <a:lnTo>
                      <a:pt x="621" y="336"/>
                    </a:lnTo>
                    <a:lnTo>
                      <a:pt x="661" y="373"/>
                    </a:lnTo>
                    <a:cubicBezTo>
                      <a:pt x="684" y="394"/>
                      <a:pt x="710" y="422"/>
                      <a:pt x="718" y="435"/>
                    </a:cubicBezTo>
                    <a:lnTo>
                      <a:pt x="734" y="460"/>
                    </a:lnTo>
                    <a:lnTo>
                      <a:pt x="739" y="456"/>
                    </a:lnTo>
                    <a:lnTo>
                      <a:pt x="744" y="453"/>
                    </a:lnTo>
                    <a:lnTo>
                      <a:pt x="762" y="466"/>
                    </a:lnTo>
                    <a:lnTo>
                      <a:pt x="779" y="480"/>
                    </a:lnTo>
                    <a:lnTo>
                      <a:pt x="774" y="458"/>
                    </a:lnTo>
                    <a:lnTo>
                      <a:pt x="769" y="436"/>
                    </a:lnTo>
                    <a:lnTo>
                      <a:pt x="794" y="436"/>
                    </a:lnTo>
                    <a:lnTo>
                      <a:pt x="776" y="417"/>
                    </a:lnTo>
                    <a:lnTo>
                      <a:pt x="757" y="415"/>
                    </a:lnTo>
                    <a:lnTo>
                      <a:pt x="737" y="413"/>
                    </a:lnTo>
                    <a:lnTo>
                      <a:pt x="736" y="406"/>
                    </a:lnTo>
                    <a:lnTo>
                      <a:pt x="734" y="400"/>
                    </a:lnTo>
                    <a:lnTo>
                      <a:pt x="801" y="395"/>
                    </a:lnTo>
                    <a:lnTo>
                      <a:pt x="850" y="416"/>
                    </a:lnTo>
                    <a:lnTo>
                      <a:pt x="857" y="408"/>
                    </a:lnTo>
                    <a:cubicBezTo>
                      <a:pt x="860" y="403"/>
                      <a:pt x="863" y="396"/>
                      <a:pt x="863" y="392"/>
                    </a:cubicBezTo>
                    <a:lnTo>
                      <a:pt x="863" y="384"/>
                    </a:lnTo>
                    <a:lnTo>
                      <a:pt x="844" y="374"/>
                    </a:lnTo>
                    <a:cubicBezTo>
                      <a:pt x="833" y="368"/>
                      <a:pt x="821" y="357"/>
                      <a:pt x="816" y="350"/>
                    </a:cubicBezTo>
                    <a:lnTo>
                      <a:pt x="808" y="337"/>
                    </a:lnTo>
                    <a:lnTo>
                      <a:pt x="827" y="319"/>
                    </a:lnTo>
                    <a:lnTo>
                      <a:pt x="845" y="300"/>
                    </a:lnTo>
                    <a:lnTo>
                      <a:pt x="905" y="299"/>
                    </a:lnTo>
                    <a:lnTo>
                      <a:pt x="964" y="299"/>
                    </a:lnTo>
                    <a:lnTo>
                      <a:pt x="980" y="286"/>
                    </a:lnTo>
                    <a:cubicBezTo>
                      <a:pt x="989" y="280"/>
                      <a:pt x="996" y="271"/>
                      <a:pt x="996" y="269"/>
                    </a:cubicBezTo>
                    <a:cubicBezTo>
                      <a:pt x="996" y="266"/>
                      <a:pt x="986" y="249"/>
                      <a:pt x="972" y="232"/>
                    </a:cubicBezTo>
                    <a:lnTo>
                      <a:pt x="948" y="201"/>
                    </a:lnTo>
                    <a:lnTo>
                      <a:pt x="917" y="185"/>
                    </a:lnTo>
                    <a:lnTo>
                      <a:pt x="887" y="169"/>
                    </a:lnTo>
                    <a:lnTo>
                      <a:pt x="892" y="142"/>
                    </a:lnTo>
                    <a:lnTo>
                      <a:pt x="897" y="115"/>
                    </a:lnTo>
                    <a:lnTo>
                      <a:pt x="878" y="110"/>
                    </a:lnTo>
                    <a:lnTo>
                      <a:pt x="859" y="104"/>
                    </a:lnTo>
                    <a:lnTo>
                      <a:pt x="840" y="110"/>
                    </a:lnTo>
                    <a:lnTo>
                      <a:pt x="840" y="123"/>
                    </a:lnTo>
                    <a:cubicBezTo>
                      <a:pt x="840" y="130"/>
                      <a:pt x="838" y="135"/>
                      <a:pt x="836" y="135"/>
                    </a:cubicBezTo>
                    <a:cubicBezTo>
                      <a:pt x="833" y="135"/>
                      <a:pt x="823" y="131"/>
                      <a:pt x="813" y="125"/>
                    </a:cubicBezTo>
                    <a:lnTo>
                      <a:pt x="794" y="114"/>
                    </a:lnTo>
                    <a:lnTo>
                      <a:pt x="778" y="122"/>
                    </a:lnTo>
                    <a:lnTo>
                      <a:pt x="761" y="129"/>
                    </a:lnTo>
                    <a:lnTo>
                      <a:pt x="702" y="82"/>
                    </a:lnTo>
                    <a:lnTo>
                      <a:pt x="644" y="34"/>
                    </a:lnTo>
                    <a:lnTo>
                      <a:pt x="600" y="17"/>
                    </a:lnTo>
                    <a:lnTo>
                      <a:pt x="556" y="0"/>
                    </a:lnTo>
                    <a:lnTo>
                      <a:pt x="513" y="4"/>
                    </a:lnTo>
                    <a:lnTo>
                      <a:pt x="471" y="8"/>
                    </a:lnTo>
                    <a:lnTo>
                      <a:pt x="434" y="27"/>
                    </a:lnTo>
                    <a:lnTo>
                      <a:pt x="397" y="46"/>
                    </a:lnTo>
                    <a:lnTo>
                      <a:pt x="372" y="73"/>
                    </a:lnTo>
                    <a:lnTo>
                      <a:pt x="348" y="101"/>
                    </a:lnTo>
                    <a:lnTo>
                      <a:pt x="343" y="127"/>
                    </a:lnTo>
                    <a:lnTo>
                      <a:pt x="338" y="154"/>
                    </a:lnTo>
                    <a:lnTo>
                      <a:pt x="281" y="142"/>
                    </a:lnTo>
                    <a:cubicBezTo>
                      <a:pt x="250" y="135"/>
                      <a:pt x="206" y="127"/>
                      <a:pt x="184" y="125"/>
                    </a:cubicBezTo>
                    <a:lnTo>
                      <a:pt x="142" y="120"/>
                    </a:lnTo>
                    <a:lnTo>
                      <a:pt x="114" y="125"/>
                    </a:lnTo>
                    <a:lnTo>
                      <a:pt x="87" y="129"/>
                    </a:lnTo>
                    <a:lnTo>
                      <a:pt x="59" y="150"/>
                    </a:lnTo>
                    <a:lnTo>
                      <a:pt x="31" y="171"/>
                    </a:lnTo>
                    <a:lnTo>
                      <a:pt x="16" y="197"/>
                    </a:lnTo>
                    <a:lnTo>
                      <a:pt x="0" y="223"/>
                    </a:lnTo>
                    <a:lnTo>
                      <a:pt x="6" y="248"/>
                    </a:lnTo>
                    <a:cubicBezTo>
                      <a:pt x="8" y="262"/>
                      <a:pt x="16" y="281"/>
                      <a:pt x="22" y="291"/>
                    </a:cubicBezTo>
                    <a:cubicBezTo>
                      <a:pt x="28" y="301"/>
                      <a:pt x="42" y="316"/>
                      <a:pt x="54" y="326"/>
                    </a:cubicBezTo>
                    <a:cubicBezTo>
                      <a:pt x="66" y="335"/>
                      <a:pt x="91" y="349"/>
                      <a:pt x="110" y="357"/>
                    </a:cubicBezTo>
                    <a:cubicBezTo>
                      <a:pt x="129" y="365"/>
                      <a:pt x="174" y="377"/>
                      <a:pt x="208" y="384"/>
                    </a:cubicBezTo>
                    <a:lnTo>
                      <a:pt x="271" y="398"/>
                    </a:lnTo>
                    <a:lnTo>
                      <a:pt x="293" y="412"/>
                    </a:lnTo>
                    <a:lnTo>
                      <a:pt x="314" y="426"/>
                    </a:lnTo>
                    <a:lnTo>
                      <a:pt x="326" y="461"/>
                    </a:lnTo>
                    <a:cubicBezTo>
                      <a:pt x="333" y="481"/>
                      <a:pt x="340" y="496"/>
                      <a:pt x="342" y="496"/>
                    </a:cubicBezTo>
                  </a:path>
                </a:pathLst>
              </a:custGeom>
              <a:solidFill>
                <a:srgbClr val="2E2E2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9" name="Freeform 19"/>
              <p:cNvSpPr>
                <a:spLocks noChangeArrowheads="1"/>
              </p:cNvSpPr>
              <p:nvPr/>
            </p:nvSpPr>
            <p:spPr bwMode="auto">
              <a:xfrm>
                <a:off x="186" y="854"/>
                <a:ext cx="376" cy="184"/>
              </a:xfrm>
              <a:custGeom>
                <a:avLst/>
                <a:gdLst>
                  <a:gd name="T0" fmla="*/ 325 w 992"/>
                  <a:gd name="T1" fmla="*/ 443 h 485"/>
                  <a:gd name="T2" fmla="*/ 254 w 992"/>
                  <a:gd name="T3" fmla="*/ 374 h 485"/>
                  <a:gd name="T4" fmla="*/ 98 w 992"/>
                  <a:gd name="T5" fmla="*/ 330 h 485"/>
                  <a:gd name="T6" fmla="*/ 21 w 992"/>
                  <a:gd name="T7" fmla="*/ 220 h 485"/>
                  <a:gd name="T8" fmla="*/ 79 w 992"/>
                  <a:gd name="T9" fmla="*/ 157 h 485"/>
                  <a:gd name="T10" fmla="*/ 300 w 992"/>
                  <a:gd name="T11" fmla="*/ 186 h 485"/>
                  <a:gd name="T12" fmla="*/ 345 w 992"/>
                  <a:gd name="T13" fmla="*/ 257 h 485"/>
                  <a:gd name="T14" fmla="*/ 395 w 992"/>
                  <a:gd name="T15" fmla="*/ 337 h 485"/>
                  <a:gd name="T16" fmla="*/ 436 w 992"/>
                  <a:gd name="T17" fmla="*/ 392 h 485"/>
                  <a:gd name="T18" fmla="*/ 486 w 992"/>
                  <a:gd name="T19" fmla="*/ 384 h 485"/>
                  <a:gd name="T20" fmla="*/ 427 w 992"/>
                  <a:gd name="T21" fmla="*/ 349 h 485"/>
                  <a:gd name="T22" fmla="*/ 472 w 992"/>
                  <a:gd name="T23" fmla="*/ 330 h 485"/>
                  <a:gd name="T24" fmla="*/ 549 w 992"/>
                  <a:gd name="T25" fmla="*/ 346 h 485"/>
                  <a:gd name="T26" fmla="*/ 548 w 992"/>
                  <a:gd name="T27" fmla="*/ 330 h 485"/>
                  <a:gd name="T28" fmla="*/ 702 w 992"/>
                  <a:gd name="T29" fmla="*/ 407 h 485"/>
                  <a:gd name="T30" fmla="*/ 730 w 992"/>
                  <a:gd name="T31" fmla="*/ 450 h 485"/>
                  <a:gd name="T32" fmla="*/ 753 w 992"/>
                  <a:gd name="T33" fmla="*/ 451 h 485"/>
                  <a:gd name="T34" fmla="*/ 754 w 992"/>
                  <a:gd name="T35" fmla="*/ 431 h 485"/>
                  <a:gd name="T36" fmla="*/ 771 w 992"/>
                  <a:gd name="T37" fmla="*/ 414 h 485"/>
                  <a:gd name="T38" fmla="*/ 727 w 992"/>
                  <a:gd name="T39" fmla="*/ 401 h 485"/>
                  <a:gd name="T40" fmla="*/ 790 w 992"/>
                  <a:gd name="T41" fmla="*/ 378 h 485"/>
                  <a:gd name="T42" fmla="*/ 831 w 992"/>
                  <a:gd name="T43" fmla="*/ 397 h 485"/>
                  <a:gd name="T44" fmla="*/ 857 w 992"/>
                  <a:gd name="T45" fmla="*/ 391 h 485"/>
                  <a:gd name="T46" fmla="*/ 812 w 992"/>
                  <a:gd name="T47" fmla="*/ 377 h 485"/>
                  <a:gd name="T48" fmla="*/ 799 w 992"/>
                  <a:gd name="T49" fmla="*/ 336 h 485"/>
                  <a:gd name="T50" fmla="*/ 832 w 992"/>
                  <a:gd name="T51" fmla="*/ 299 h 485"/>
                  <a:gd name="T52" fmla="*/ 937 w 992"/>
                  <a:gd name="T53" fmla="*/ 291 h 485"/>
                  <a:gd name="T54" fmla="*/ 991 w 992"/>
                  <a:gd name="T55" fmla="*/ 264 h 485"/>
                  <a:gd name="T56" fmla="*/ 903 w 992"/>
                  <a:gd name="T57" fmla="*/ 179 h 485"/>
                  <a:gd name="T58" fmla="*/ 888 w 992"/>
                  <a:gd name="T59" fmla="*/ 123 h 485"/>
                  <a:gd name="T60" fmla="*/ 833 w 992"/>
                  <a:gd name="T61" fmla="*/ 116 h 485"/>
                  <a:gd name="T62" fmla="*/ 805 w 992"/>
                  <a:gd name="T63" fmla="*/ 114 h 485"/>
                  <a:gd name="T64" fmla="*/ 646 w 992"/>
                  <a:gd name="T65" fmla="*/ 38 h 485"/>
                  <a:gd name="T66" fmla="*/ 517 w 992"/>
                  <a:gd name="T67" fmla="*/ 0 h 485"/>
                  <a:gd name="T68" fmla="*/ 411 w 992"/>
                  <a:gd name="T69" fmla="*/ 28 h 485"/>
                  <a:gd name="T70" fmla="*/ 340 w 992"/>
                  <a:gd name="T71" fmla="*/ 109 h 485"/>
                  <a:gd name="T72" fmla="*/ 268 w 992"/>
                  <a:gd name="T73" fmla="*/ 136 h 485"/>
                  <a:gd name="T74" fmla="*/ 89 w 992"/>
                  <a:gd name="T75" fmla="*/ 126 h 485"/>
                  <a:gd name="T76" fmla="*/ 11 w 992"/>
                  <a:gd name="T77" fmla="*/ 189 h 485"/>
                  <a:gd name="T78" fmla="*/ 12 w 992"/>
                  <a:gd name="T79" fmla="*/ 281 h 485"/>
                  <a:gd name="T80" fmla="*/ 107 w 992"/>
                  <a:gd name="T81" fmla="*/ 352 h 485"/>
                  <a:gd name="T82" fmla="*/ 275 w 992"/>
                  <a:gd name="T83" fmla="*/ 393 h 485"/>
                  <a:gd name="T84" fmla="*/ 322 w 992"/>
                  <a:gd name="T85" fmla="*/ 456 h 485"/>
                  <a:gd name="T86" fmla="*/ 513 w 992"/>
                  <a:gd name="T87" fmla="*/ 397 h 485"/>
                  <a:gd name="T88" fmla="*/ 497 w 992"/>
                  <a:gd name="T89" fmla="*/ 397 h 485"/>
                  <a:gd name="T90" fmla="*/ 493 w 992"/>
                  <a:gd name="T91" fmla="*/ 394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2" h="485">
                    <a:moveTo>
                      <a:pt x="322" y="456"/>
                    </a:moveTo>
                    <a:cubicBezTo>
                      <a:pt x="330" y="473"/>
                      <a:pt x="336" y="484"/>
                      <a:pt x="336" y="479"/>
                    </a:cubicBezTo>
                    <a:cubicBezTo>
                      <a:pt x="336" y="475"/>
                      <a:pt x="331" y="459"/>
                      <a:pt x="325" y="443"/>
                    </a:cubicBezTo>
                    <a:lnTo>
                      <a:pt x="313" y="414"/>
                    </a:lnTo>
                    <a:lnTo>
                      <a:pt x="296" y="399"/>
                    </a:lnTo>
                    <a:cubicBezTo>
                      <a:pt x="287" y="391"/>
                      <a:pt x="268" y="380"/>
                      <a:pt x="254" y="374"/>
                    </a:cubicBezTo>
                    <a:cubicBezTo>
                      <a:pt x="240" y="368"/>
                      <a:pt x="207" y="360"/>
                      <a:pt x="182" y="356"/>
                    </a:cubicBezTo>
                    <a:lnTo>
                      <a:pt x="137" y="349"/>
                    </a:lnTo>
                    <a:lnTo>
                      <a:pt x="98" y="330"/>
                    </a:lnTo>
                    <a:lnTo>
                      <a:pt x="58" y="311"/>
                    </a:lnTo>
                    <a:lnTo>
                      <a:pt x="21" y="268"/>
                    </a:lnTo>
                    <a:lnTo>
                      <a:pt x="21" y="220"/>
                    </a:lnTo>
                    <a:lnTo>
                      <a:pt x="37" y="192"/>
                    </a:lnTo>
                    <a:lnTo>
                      <a:pt x="54" y="164"/>
                    </a:lnTo>
                    <a:lnTo>
                      <a:pt x="79" y="157"/>
                    </a:lnTo>
                    <a:cubicBezTo>
                      <a:pt x="93" y="153"/>
                      <a:pt x="114" y="149"/>
                      <a:pt x="127" y="149"/>
                    </a:cubicBezTo>
                    <a:cubicBezTo>
                      <a:pt x="140" y="149"/>
                      <a:pt x="177" y="155"/>
                      <a:pt x="210" y="163"/>
                    </a:cubicBezTo>
                    <a:cubicBezTo>
                      <a:pt x="244" y="170"/>
                      <a:pt x="284" y="181"/>
                      <a:pt x="300" y="186"/>
                    </a:cubicBezTo>
                    <a:lnTo>
                      <a:pt x="329" y="196"/>
                    </a:lnTo>
                    <a:lnTo>
                      <a:pt x="329" y="241"/>
                    </a:lnTo>
                    <a:lnTo>
                      <a:pt x="345" y="257"/>
                    </a:lnTo>
                    <a:cubicBezTo>
                      <a:pt x="354" y="266"/>
                      <a:pt x="370" y="285"/>
                      <a:pt x="380" y="299"/>
                    </a:cubicBezTo>
                    <a:lnTo>
                      <a:pt x="400" y="325"/>
                    </a:lnTo>
                    <a:lnTo>
                      <a:pt x="395" y="337"/>
                    </a:lnTo>
                    <a:lnTo>
                      <a:pt x="390" y="350"/>
                    </a:lnTo>
                    <a:lnTo>
                      <a:pt x="412" y="372"/>
                    </a:lnTo>
                    <a:cubicBezTo>
                      <a:pt x="423" y="384"/>
                      <a:pt x="434" y="393"/>
                      <a:pt x="436" y="392"/>
                    </a:cubicBezTo>
                    <a:cubicBezTo>
                      <a:pt x="437" y="392"/>
                      <a:pt x="449" y="394"/>
                      <a:pt x="462" y="397"/>
                    </a:cubicBezTo>
                    <a:lnTo>
                      <a:pt x="486" y="403"/>
                    </a:lnTo>
                    <a:lnTo>
                      <a:pt x="486" y="384"/>
                    </a:lnTo>
                    <a:lnTo>
                      <a:pt x="465" y="384"/>
                    </a:lnTo>
                    <a:lnTo>
                      <a:pt x="446" y="366"/>
                    </a:lnTo>
                    <a:lnTo>
                      <a:pt x="427" y="349"/>
                    </a:lnTo>
                    <a:lnTo>
                      <a:pt x="442" y="340"/>
                    </a:lnTo>
                    <a:lnTo>
                      <a:pt x="457" y="330"/>
                    </a:lnTo>
                    <a:lnTo>
                      <a:pt x="472" y="330"/>
                    </a:lnTo>
                    <a:cubicBezTo>
                      <a:pt x="479" y="330"/>
                      <a:pt x="499" y="335"/>
                      <a:pt x="514" y="340"/>
                    </a:cubicBezTo>
                    <a:lnTo>
                      <a:pt x="542" y="350"/>
                    </a:lnTo>
                    <a:lnTo>
                      <a:pt x="549" y="346"/>
                    </a:lnTo>
                    <a:lnTo>
                      <a:pt x="557" y="342"/>
                    </a:lnTo>
                    <a:lnTo>
                      <a:pt x="552" y="336"/>
                    </a:lnTo>
                    <a:lnTo>
                      <a:pt x="548" y="330"/>
                    </a:lnTo>
                    <a:lnTo>
                      <a:pt x="616" y="330"/>
                    </a:lnTo>
                    <a:lnTo>
                      <a:pt x="659" y="368"/>
                    </a:lnTo>
                    <a:lnTo>
                      <a:pt x="702" y="407"/>
                    </a:lnTo>
                    <a:lnTo>
                      <a:pt x="712" y="429"/>
                    </a:lnTo>
                    <a:lnTo>
                      <a:pt x="723" y="450"/>
                    </a:lnTo>
                    <a:lnTo>
                      <a:pt x="730" y="450"/>
                    </a:lnTo>
                    <a:cubicBezTo>
                      <a:pt x="734" y="450"/>
                      <a:pt x="737" y="447"/>
                      <a:pt x="737" y="443"/>
                    </a:cubicBezTo>
                    <a:lnTo>
                      <a:pt x="737" y="435"/>
                    </a:lnTo>
                    <a:lnTo>
                      <a:pt x="753" y="451"/>
                    </a:lnTo>
                    <a:lnTo>
                      <a:pt x="769" y="467"/>
                    </a:lnTo>
                    <a:lnTo>
                      <a:pt x="764" y="454"/>
                    </a:lnTo>
                    <a:cubicBezTo>
                      <a:pt x="761" y="446"/>
                      <a:pt x="757" y="436"/>
                      <a:pt x="754" y="431"/>
                    </a:cubicBezTo>
                    <a:lnTo>
                      <a:pt x="750" y="421"/>
                    </a:lnTo>
                    <a:lnTo>
                      <a:pt x="777" y="430"/>
                    </a:lnTo>
                    <a:lnTo>
                      <a:pt x="771" y="414"/>
                    </a:lnTo>
                    <a:lnTo>
                      <a:pt x="748" y="410"/>
                    </a:lnTo>
                    <a:lnTo>
                      <a:pt x="726" y="407"/>
                    </a:lnTo>
                    <a:lnTo>
                      <a:pt x="727" y="401"/>
                    </a:lnTo>
                    <a:lnTo>
                      <a:pt x="728" y="394"/>
                    </a:lnTo>
                    <a:lnTo>
                      <a:pt x="759" y="386"/>
                    </a:lnTo>
                    <a:lnTo>
                      <a:pt x="790" y="378"/>
                    </a:lnTo>
                    <a:lnTo>
                      <a:pt x="795" y="388"/>
                    </a:lnTo>
                    <a:lnTo>
                      <a:pt x="799" y="397"/>
                    </a:lnTo>
                    <a:lnTo>
                      <a:pt x="831" y="397"/>
                    </a:lnTo>
                    <a:lnTo>
                      <a:pt x="831" y="413"/>
                    </a:lnTo>
                    <a:lnTo>
                      <a:pt x="844" y="402"/>
                    </a:lnTo>
                    <a:lnTo>
                      <a:pt x="857" y="391"/>
                    </a:lnTo>
                    <a:lnTo>
                      <a:pt x="836" y="370"/>
                    </a:lnTo>
                    <a:lnTo>
                      <a:pt x="824" y="373"/>
                    </a:lnTo>
                    <a:lnTo>
                      <a:pt x="812" y="377"/>
                    </a:lnTo>
                    <a:lnTo>
                      <a:pt x="823" y="368"/>
                    </a:lnTo>
                    <a:lnTo>
                      <a:pt x="811" y="352"/>
                    </a:lnTo>
                    <a:lnTo>
                      <a:pt x="799" y="336"/>
                    </a:lnTo>
                    <a:lnTo>
                      <a:pt x="803" y="323"/>
                    </a:lnTo>
                    <a:lnTo>
                      <a:pt x="808" y="310"/>
                    </a:lnTo>
                    <a:lnTo>
                      <a:pt x="832" y="299"/>
                    </a:lnTo>
                    <a:lnTo>
                      <a:pt x="856" y="289"/>
                    </a:lnTo>
                    <a:lnTo>
                      <a:pt x="888" y="290"/>
                    </a:lnTo>
                    <a:cubicBezTo>
                      <a:pt x="906" y="291"/>
                      <a:pt x="928" y="291"/>
                      <a:pt x="937" y="291"/>
                    </a:cubicBezTo>
                    <a:lnTo>
                      <a:pt x="952" y="290"/>
                    </a:lnTo>
                    <a:lnTo>
                      <a:pt x="972" y="277"/>
                    </a:lnTo>
                    <a:lnTo>
                      <a:pt x="991" y="264"/>
                    </a:lnTo>
                    <a:lnTo>
                      <a:pt x="964" y="230"/>
                    </a:lnTo>
                    <a:lnTo>
                      <a:pt x="937" y="196"/>
                    </a:lnTo>
                    <a:lnTo>
                      <a:pt x="903" y="179"/>
                    </a:lnTo>
                    <a:cubicBezTo>
                      <a:pt x="885" y="170"/>
                      <a:pt x="870" y="161"/>
                      <a:pt x="870" y="159"/>
                    </a:cubicBezTo>
                    <a:cubicBezTo>
                      <a:pt x="870" y="158"/>
                      <a:pt x="874" y="149"/>
                      <a:pt x="879" y="140"/>
                    </a:cubicBezTo>
                    <a:lnTo>
                      <a:pt x="888" y="123"/>
                    </a:lnTo>
                    <a:lnTo>
                      <a:pt x="868" y="103"/>
                    </a:lnTo>
                    <a:lnTo>
                      <a:pt x="837" y="103"/>
                    </a:lnTo>
                    <a:lnTo>
                      <a:pt x="833" y="116"/>
                    </a:lnTo>
                    <a:cubicBezTo>
                      <a:pt x="831" y="123"/>
                      <a:pt x="826" y="129"/>
                      <a:pt x="822" y="129"/>
                    </a:cubicBezTo>
                    <a:cubicBezTo>
                      <a:pt x="819" y="129"/>
                      <a:pt x="814" y="126"/>
                      <a:pt x="810" y="122"/>
                    </a:cubicBezTo>
                    <a:lnTo>
                      <a:pt x="805" y="114"/>
                    </a:lnTo>
                    <a:lnTo>
                      <a:pt x="749" y="122"/>
                    </a:lnTo>
                    <a:lnTo>
                      <a:pt x="698" y="80"/>
                    </a:lnTo>
                    <a:lnTo>
                      <a:pt x="646" y="38"/>
                    </a:lnTo>
                    <a:lnTo>
                      <a:pt x="603" y="19"/>
                    </a:lnTo>
                    <a:lnTo>
                      <a:pt x="560" y="0"/>
                    </a:lnTo>
                    <a:lnTo>
                      <a:pt x="517" y="0"/>
                    </a:lnTo>
                    <a:lnTo>
                      <a:pt x="474" y="0"/>
                    </a:lnTo>
                    <a:lnTo>
                      <a:pt x="443" y="14"/>
                    </a:lnTo>
                    <a:lnTo>
                      <a:pt x="411" y="28"/>
                    </a:lnTo>
                    <a:lnTo>
                      <a:pt x="378" y="56"/>
                    </a:lnTo>
                    <a:lnTo>
                      <a:pt x="344" y="85"/>
                    </a:lnTo>
                    <a:lnTo>
                      <a:pt x="340" y="109"/>
                    </a:lnTo>
                    <a:cubicBezTo>
                      <a:pt x="337" y="123"/>
                      <a:pt x="333" y="137"/>
                      <a:pt x="330" y="141"/>
                    </a:cubicBezTo>
                    <a:lnTo>
                      <a:pt x="325" y="149"/>
                    </a:lnTo>
                    <a:lnTo>
                      <a:pt x="268" y="136"/>
                    </a:lnTo>
                    <a:cubicBezTo>
                      <a:pt x="237" y="130"/>
                      <a:pt x="191" y="122"/>
                      <a:pt x="165" y="119"/>
                    </a:cubicBezTo>
                    <a:lnTo>
                      <a:pt x="120" y="115"/>
                    </a:lnTo>
                    <a:lnTo>
                      <a:pt x="89" y="126"/>
                    </a:lnTo>
                    <a:cubicBezTo>
                      <a:pt x="72" y="132"/>
                      <a:pt x="50" y="143"/>
                      <a:pt x="40" y="151"/>
                    </a:cubicBezTo>
                    <a:lnTo>
                      <a:pt x="22" y="166"/>
                    </a:lnTo>
                    <a:lnTo>
                      <a:pt x="11" y="189"/>
                    </a:lnTo>
                    <a:lnTo>
                      <a:pt x="0" y="212"/>
                    </a:lnTo>
                    <a:lnTo>
                      <a:pt x="0" y="258"/>
                    </a:lnTo>
                    <a:lnTo>
                      <a:pt x="12" y="281"/>
                    </a:lnTo>
                    <a:lnTo>
                      <a:pt x="25" y="303"/>
                    </a:lnTo>
                    <a:lnTo>
                      <a:pt x="54" y="323"/>
                    </a:lnTo>
                    <a:cubicBezTo>
                      <a:pt x="69" y="333"/>
                      <a:pt x="93" y="346"/>
                      <a:pt x="107" y="352"/>
                    </a:cubicBezTo>
                    <a:cubicBezTo>
                      <a:pt x="120" y="358"/>
                      <a:pt x="148" y="366"/>
                      <a:pt x="169" y="370"/>
                    </a:cubicBezTo>
                    <a:cubicBezTo>
                      <a:pt x="190" y="374"/>
                      <a:pt x="223" y="381"/>
                      <a:pt x="241" y="385"/>
                    </a:cubicBezTo>
                    <a:lnTo>
                      <a:pt x="275" y="393"/>
                    </a:lnTo>
                    <a:lnTo>
                      <a:pt x="292" y="409"/>
                    </a:lnTo>
                    <a:lnTo>
                      <a:pt x="309" y="425"/>
                    </a:lnTo>
                    <a:lnTo>
                      <a:pt x="322" y="456"/>
                    </a:lnTo>
                    <a:close/>
                    <a:moveTo>
                      <a:pt x="513" y="403"/>
                    </a:moveTo>
                    <a:cubicBezTo>
                      <a:pt x="515" y="403"/>
                      <a:pt x="517" y="402"/>
                      <a:pt x="517" y="400"/>
                    </a:cubicBezTo>
                    <a:cubicBezTo>
                      <a:pt x="517" y="398"/>
                      <a:pt x="515" y="397"/>
                      <a:pt x="513" y="397"/>
                    </a:cubicBezTo>
                    <a:cubicBezTo>
                      <a:pt x="511" y="397"/>
                      <a:pt x="509" y="398"/>
                      <a:pt x="509" y="400"/>
                    </a:cubicBezTo>
                    <a:cubicBezTo>
                      <a:pt x="509" y="402"/>
                      <a:pt x="511" y="403"/>
                      <a:pt x="513" y="403"/>
                    </a:cubicBezTo>
                    <a:close/>
                    <a:moveTo>
                      <a:pt x="497" y="397"/>
                    </a:moveTo>
                    <a:cubicBezTo>
                      <a:pt x="499" y="397"/>
                      <a:pt x="501" y="395"/>
                      <a:pt x="501" y="394"/>
                    </a:cubicBezTo>
                    <a:cubicBezTo>
                      <a:pt x="501" y="392"/>
                      <a:pt x="499" y="390"/>
                      <a:pt x="497" y="390"/>
                    </a:cubicBezTo>
                    <a:cubicBezTo>
                      <a:pt x="495" y="390"/>
                      <a:pt x="493" y="392"/>
                      <a:pt x="493" y="394"/>
                    </a:cubicBezTo>
                    <a:cubicBezTo>
                      <a:pt x="493" y="395"/>
                      <a:pt x="495" y="397"/>
                      <a:pt x="497" y="397"/>
                    </a:cubicBezTo>
                    <a:close/>
                  </a:path>
                </a:pathLst>
              </a:custGeom>
              <a:solidFill>
                <a:srgbClr val="01010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00" name="Group 20"/>
            <p:cNvGrpSpPr>
              <a:grpSpLocks/>
            </p:cNvGrpSpPr>
            <p:nvPr/>
          </p:nvGrpSpPr>
          <p:grpSpPr bwMode="auto">
            <a:xfrm>
              <a:off x="765139" y="6309288"/>
              <a:ext cx="920761" cy="462766"/>
              <a:chOff x="179" y="1274"/>
              <a:chExt cx="386" cy="194"/>
            </a:xfrm>
          </p:grpSpPr>
          <p:sp>
            <p:nvSpPr>
              <p:cNvPr id="201" name="Freeform 21"/>
              <p:cNvSpPr>
                <a:spLocks noChangeArrowheads="1"/>
              </p:cNvSpPr>
              <p:nvPr/>
            </p:nvSpPr>
            <p:spPr bwMode="auto">
              <a:xfrm>
                <a:off x="179" y="1274"/>
                <a:ext cx="384" cy="192"/>
              </a:xfrm>
              <a:custGeom>
                <a:avLst/>
                <a:gdLst>
                  <a:gd name="T0" fmla="*/ 359 w 1013"/>
                  <a:gd name="T1" fmla="*/ 498 h 509"/>
                  <a:gd name="T2" fmla="*/ 344 w 1013"/>
                  <a:gd name="T3" fmla="*/ 422 h 509"/>
                  <a:gd name="T4" fmla="*/ 269 w 1013"/>
                  <a:gd name="T5" fmla="*/ 374 h 509"/>
                  <a:gd name="T6" fmla="*/ 162 w 1013"/>
                  <a:gd name="T7" fmla="*/ 353 h 509"/>
                  <a:gd name="T8" fmla="*/ 85 w 1013"/>
                  <a:gd name="T9" fmla="*/ 318 h 509"/>
                  <a:gd name="T10" fmla="*/ 48 w 1013"/>
                  <a:gd name="T11" fmla="*/ 276 h 509"/>
                  <a:gd name="T12" fmla="*/ 78 w 1013"/>
                  <a:gd name="T13" fmla="*/ 183 h 509"/>
                  <a:gd name="T14" fmla="*/ 137 w 1013"/>
                  <a:gd name="T15" fmla="*/ 167 h 509"/>
                  <a:gd name="T16" fmla="*/ 308 w 1013"/>
                  <a:gd name="T17" fmla="*/ 205 h 509"/>
                  <a:gd name="T18" fmla="*/ 330 w 1013"/>
                  <a:gd name="T19" fmla="*/ 246 h 509"/>
                  <a:gd name="T20" fmla="*/ 383 w 1013"/>
                  <a:gd name="T21" fmla="*/ 310 h 509"/>
                  <a:gd name="T22" fmla="*/ 401 w 1013"/>
                  <a:gd name="T23" fmla="*/ 369 h 509"/>
                  <a:gd name="T24" fmla="*/ 458 w 1013"/>
                  <a:gd name="T25" fmla="*/ 428 h 509"/>
                  <a:gd name="T26" fmla="*/ 491 w 1013"/>
                  <a:gd name="T27" fmla="*/ 423 h 509"/>
                  <a:gd name="T28" fmla="*/ 543 w 1013"/>
                  <a:gd name="T29" fmla="*/ 426 h 509"/>
                  <a:gd name="T30" fmla="*/ 538 w 1013"/>
                  <a:gd name="T31" fmla="*/ 398 h 509"/>
                  <a:gd name="T32" fmla="*/ 476 w 1013"/>
                  <a:gd name="T33" fmla="*/ 375 h 509"/>
                  <a:gd name="T34" fmla="*/ 463 w 1013"/>
                  <a:gd name="T35" fmla="*/ 354 h 509"/>
                  <a:gd name="T36" fmla="*/ 567 w 1013"/>
                  <a:gd name="T37" fmla="*/ 371 h 509"/>
                  <a:gd name="T38" fmla="*/ 587 w 1013"/>
                  <a:gd name="T39" fmla="*/ 348 h 509"/>
                  <a:gd name="T40" fmla="*/ 661 w 1013"/>
                  <a:gd name="T41" fmla="*/ 379 h 509"/>
                  <a:gd name="T42" fmla="*/ 738 w 1013"/>
                  <a:gd name="T43" fmla="*/ 468 h 509"/>
                  <a:gd name="T44" fmla="*/ 783 w 1013"/>
                  <a:gd name="T45" fmla="*/ 487 h 509"/>
                  <a:gd name="T46" fmla="*/ 793 w 1013"/>
                  <a:gd name="T47" fmla="*/ 464 h 509"/>
                  <a:gd name="T48" fmla="*/ 808 w 1013"/>
                  <a:gd name="T49" fmla="*/ 441 h 509"/>
                  <a:gd name="T50" fmla="*/ 782 w 1013"/>
                  <a:gd name="T51" fmla="*/ 414 h 509"/>
                  <a:gd name="T52" fmla="*/ 835 w 1013"/>
                  <a:gd name="T53" fmla="*/ 415 h 509"/>
                  <a:gd name="T54" fmla="*/ 856 w 1013"/>
                  <a:gd name="T55" fmla="*/ 438 h 509"/>
                  <a:gd name="T56" fmla="*/ 879 w 1013"/>
                  <a:gd name="T57" fmla="*/ 402 h 509"/>
                  <a:gd name="T58" fmla="*/ 852 w 1013"/>
                  <a:gd name="T59" fmla="*/ 370 h 509"/>
                  <a:gd name="T60" fmla="*/ 832 w 1013"/>
                  <a:gd name="T61" fmla="*/ 334 h 509"/>
                  <a:gd name="T62" fmla="*/ 862 w 1013"/>
                  <a:gd name="T63" fmla="*/ 314 h 509"/>
                  <a:gd name="T64" fmla="*/ 920 w 1013"/>
                  <a:gd name="T65" fmla="*/ 311 h 509"/>
                  <a:gd name="T66" fmla="*/ 1012 w 1013"/>
                  <a:gd name="T67" fmla="*/ 284 h 509"/>
                  <a:gd name="T68" fmla="*/ 950 w 1013"/>
                  <a:gd name="T69" fmla="*/ 195 h 509"/>
                  <a:gd name="T70" fmla="*/ 903 w 1013"/>
                  <a:gd name="T71" fmla="*/ 171 h 509"/>
                  <a:gd name="T72" fmla="*/ 912 w 1013"/>
                  <a:gd name="T73" fmla="*/ 122 h 509"/>
                  <a:gd name="T74" fmla="*/ 872 w 1013"/>
                  <a:gd name="T75" fmla="*/ 99 h 509"/>
                  <a:gd name="T76" fmla="*/ 836 w 1013"/>
                  <a:gd name="T77" fmla="*/ 116 h 509"/>
                  <a:gd name="T78" fmla="*/ 761 w 1013"/>
                  <a:gd name="T79" fmla="*/ 119 h 509"/>
                  <a:gd name="T80" fmla="*/ 681 w 1013"/>
                  <a:gd name="T81" fmla="*/ 47 h 509"/>
                  <a:gd name="T82" fmla="*/ 571 w 1013"/>
                  <a:gd name="T83" fmla="*/ 0 h 509"/>
                  <a:gd name="T84" fmla="*/ 499 w 1013"/>
                  <a:gd name="T85" fmla="*/ 0 h 509"/>
                  <a:gd name="T86" fmla="*/ 346 w 1013"/>
                  <a:gd name="T87" fmla="*/ 102 h 509"/>
                  <a:gd name="T88" fmla="*/ 339 w 1013"/>
                  <a:gd name="T89" fmla="*/ 139 h 509"/>
                  <a:gd name="T90" fmla="*/ 255 w 1013"/>
                  <a:gd name="T91" fmla="*/ 134 h 509"/>
                  <a:gd name="T92" fmla="*/ 136 w 1013"/>
                  <a:gd name="T93" fmla="*/ 122 h 509"/>
                  <a:gd name="T94" fmla="*/ 67 w 1013"/>
                  <a:gd name="T95" fmla="*/ 144 h 509"/>
                  <a:gd name="T96" fmla="*/ 20 w 1013"/>
                  <a:gd name="T97" fmla="*/ 195 h 509"/>
                  <a:gd name="T98" fmla="*/ 10 w 1013"/>
                  <a:gd name="T99" fmla="*/ 284 h 509"/>
                  <a:gd name="T100" fmla="*/ 70 w 1013"/>
                  <a:gd name="T101" fmla="*/ 346 h 509"/>
                  <a:gd name="T102" fmla="*/ 190 w 1013"/>
                  <a:gd name="T103" fmla="*/ 391 h 509"/>
                  <a:gd name="T104" fmla="*/ 289 w 1013"/>
                  <a:gd name="T105" fmla="*/ 415 h 509"/>
                  <a:gd name="T106" fmla="*/ 321 w 1013"/>
                  <a:gd name="T107" fmla="*/ 445 h 509"/>
                  <a:gd name="T108" fmla="*/ 340 w 1013"/>
                  <a:gd name="T109" fmla="*/ 508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13" h="509">
                    <a:moveTo>
                      <a:pt x="347" y="508"/>
                    </a:moveTo>
                    <a:cubicBezTo>
                      <a:pt x="351" y="508"/>
                      <a:pt x="356" y="504"/>
                      <a:pt x="359" y="498"/>
                    </a:cubicBezTo>
                    <a:lnTo>
                      <a:pt x="363" y="488"/>
                    </a:lnTo>
                    <a:lnTo>
                      <a:pt x="344" y="422"/>
                    </a:lnTo>
                    <a:lnTo>
                      <a:pt x="317" y="401"/>
                    </a:lnTo>
                    <a:cubicBezTo>
                      <a:pt x="302" y="390"/>
                      <a:pt x="280" y="377"/>
                      <a:pt x="269" y="374"/>
                    </a:cubicBezTo>
                    <a:cubicBezTo>
                      <a:pt x="257" y="370"/>
                      <a:pt x="229" y="364"/>
                      <a:pt x="205" y="360"/>
                    </a:cubicBezTo>
                    <a:lnTo>
                      <a:pt x="162" y="353"/>
                    </a:lnTo>
                    <a:lnTo>
                      <a:pt x="124" y="336"/>
                    </a:lnTo>
                    <a:lnTo>
                      <a:pt x="85" y="318"/>
                    </a:lnTo>
                    <a:lnTo>
                      <a:pt x="67" y="297"/>
                    </a:lnTo>
                    <a:lnTo>
                      <a:pt x="48" y="276"/>
                    </a:lnTo>
                    <a:lnTo>
                      <a:pt x="48" y="234"/>
                    </a:lnTo>
                    <a:lnTo>
                      <a:pt x="78" y="183"/>
                    </a:lnTo>
                    <a:lnTo>
                      <a:pt x="99" y="175"/>
                    </a:lnTo>
                    <a:cubicBezTo>
                      <a:pt x="110" y="171"/>
                      <a:pt x="127" y="167"/>
                      <a:pt x="137" y="167"/>
                    </a:cubicBezTo>
                    <a:cubicBezTo>
                      <a:pt x="147" y="167"/>
                      <a:pt x="185" y="173"/>
                      <a:pt x="221" y="181"/>
                    </a:cubicBezTo>
                    <a:cubicBezTo>
                      <a:pt x="257" y="189"/>
                      <a:pt x="296" y="199"/>
                      <a:pt x="308" y="205"/>
                    </a:cubicBezTo>
                    <a:lnTo>
                      <a:pt x="330" y="214"/>
                    </a:lnTo>
                    <a:lnTo>
                      <a:pt x="330" y="246"/>
                    </a:lnTo>
                    <a:lnTo>
                      <a:pt x="348" y="265"/>
                    </a:lnTo>
                    <a:cubicBezTo>
                      <a:pt x="358" y="276"/>
                      <a:pt x="374" y="296"/>
                      <a:pt x="383" y="310"/>
                    </a:cubicBezTo>
                    <a:lnTo>
                      <a:pt x="401" y="335"/>
                    </a:lnTo>
                    <a:lnTo>
                      <a:pt x="401" y="369"/>
                    </a:lnTo>
                    <a:lnTo>
                      <a:pt x="429" y="398"/>
                    </a:lnTo>
                    <a:lnTo>
                      <a:pt x="458" y="428"/>
                    </a:lnTo>
                    <a:lnTo>
                      <a:pt x="476" y="415"/>
                    </a:lnTo>
                    <a:lnTo>
                      <a:pt x="491" y="423"/>
                    </a:lnTo>
                    <a:lnTo>
                      <a:pt x="505" y="432"/>
                    </a:lnTo>
                    <a:lnTo>
                      <a:pt x="543" y="426"/>
                    </a:lnTo>
                    <a:lnTo>
                      <a:pt x="541" y="412"/>
                    </a:lnTo>
                    <a:lnTo>
                      <a:pt x="538" y="398"/>
                    </a:lnTo>
                    <a:lnTo>
                      <a:pt x="514" y="391"/>
                    </a:lnTo>
                    <a:cubicBezTo>
                      <a:pt x="500" y="388"/>
                      <a:pt x="483" y="380"/>
                      <a:pt x="476" y="375"/>
                    </a:cubicBezTo>
                    <a:cubicBezTo>
                      <a:pt x="469" y="370"/>
                      <a:pt x="463" y="364"/>
                      <a:pt x="463" y="360"/>
                    </a:cubicBezTo>
                    <a:lnTo>
                      <a:pt x="463" y="354"/>
                    </a:lnTo>
                    <a:lnTo>
                      <a:pt x="513" y="354"/>
                    </a:lnTo>
                    <a:lnTo>
                      <a:pt x="567" y="371"/>
                    </a:lnTo>
                    <a:lnTo>
                      <a:pt x="577" y="359"/>
                    </a:lnTo>
                    <a:lnTo>
                      <a:pt x="587" y="348"/>
                    </a:lnTo>
                    <a:lnTo>
                      <a:pt x="625" y="348"/>
                    </a:lnTo>
                    <a:lnTo>
                      <a:pt x="661" y="379"/>
                    </a:lnTo>
                    <a:cubicBezTo>
                      <a:pt x="681" y="397"/>
                      <a:pt x="706" y="424"/>
                      <a:pt x="718" y="439"/>
                    </a:cubicBezTo>
                    <a:lnTo>
                      <a:pt x="738" y="468"/>
                    </a:lnTo>
                    <a:lnTo>
                      <a:pt x="761" y="477"/>
                    </a:lnTo>
                    <a:lnTo>
                      <a:pt x="783" y="487"/>
                    </a:lnTo>
                    <a:lnTo>
                      <a:pt x="788" y="483"/>
                    </a:lnTo>
                    <a:cubicBezTo>
                      <a:pt x="791" y="481"/>
                      <a:pt x="793" y="472"/>
                      <a:pt x="793" y="464"/>
                    </a:cubicBezTo>
                    <a:lnTo>
                      <a:pt x="793" y="449"/>
                    </a:lnTo>
                    <a:lnTo>
                      <a:pt x="808" y="441"/>
                    </a:lnTo>
                    <a:lnTo>
                      <a:pt x="799" y="420"/>
                    </a:lnTo>
                    <a:lnTo>
                      <a:pt x="782" y="414"/>
                    </a:lnTo>
                    <a:lnTo>
                      <a:pt x="765" y="408"/>
                    </a:lnTo>
                    <a:lnTo>
                      <a:pt x="835" y="415"/>
                    </a:lnTo>
                    <a:lnTo>
                      <a:pt x="845" y="427"/>
                    </a:lnTo>
                    <a:lnTo>
                      <a:pt x="856" y="438"/>
                    </a:lnTo>
                    <a:lnTo>
                      <a:pt x="867" y="425"/>
                    </a:lnTo>
                    <a:cubicBezTo>
                      <a:pt x="874" y="418"/>
                      <a:pt x="879" y="408"/>
                      <a:pt x="879" y="402"/>
                    </a:cubicBezTo>
                    <a:lnTo>
                      <a:pt x="879" y="392"/>
                    </a:lnTo>
                    <a:lnTo>
                      <a:pt x="852" y="370"/>
                    </a:lnTo>
                    <a:lnTo>
                      <a:pt x="824" y="347"/>
                    </a:lnTo>
                    <a:lnTo>
                      <a:pt x="832" y="334"/>
                    </a:lnTo>
                    <a:lnTo>
                      <a:pt x="841" y="320"/>
                    </a:lnTo>
                    <a:lnTo>
                      <a:pt x="862" y="314"/>
                    </a:lnTo>
                    <a:lnTo>
                      <a:pt x="883" y="307"/>
                    </a:lnTo>
                    <a:lnTo>
                      <a:pt x="920" y="311"/>
                    </a:lnTo>
                    <a:lnTo>
                      <a:pt x="958" y="316"/>
                    </a:lnTo>
                    <a:lnTo>
                      <a:pt x="1012" y="284"/>
                    </a:lnTo>
                    <a:lnTo>
                      <a:pt x="1012" y="262"/>
                    </a:lnTo>
                    <a:lnTo>
                      <a:pt x="950" y="195"/>
                    </a:lnTo>
                    <a:lnTo>
                      <a:pt x="927" y="183"/>
                    </a:lnTo>
                    <a:lnTo>
                      <a:pt x="903" y="171"/>
                    </a:lnTo>
                    <a:lnTo>
                      <a:pt x="907" y="146"/>
                    </a:lnTo>
                    <a:lnTo>
                      <a:pt x="912" y="122"/>
                    </a:lnTo>
                    <a:lnTo>
                      <a:pt x="892" y="111"/>
                    </a:lnTo>
                    <a:lnTo>
                      <a:pt x="872" y="99"/>
                    </a:lnTo>
                    <a:lnTo>
                      <a:pt x="854" y="108"/>
                    </a:lnTo>
                    <a:lnTo>
                      <a:pt x="836" y="116"/>
                    </a:lnTo>
                    <a:lnTo>
                      <a:pt x="799" y="118"/>
                    </a:lnTo>
                    <a:lnTo>
                      <a:pt x="761" y="119"/>
                    </a:lnTo>
                    <a:lnTo>
                      <a:pt x="721" y="83"/>
                    </a:lnTo>
                    <a:lnTo>
                      <a:pt x="681" y="47"/>
                    </a:lnTo>
                    <a:lnTo>
                      <a:pt x="626" y="23"/>
                    </a:lnTo>
                    <a:lnTo>
                      <a:pt x="571" y="0"/>
                    </a:lnTo>
                    <a:lnTo>
                      <a:pt x="535" y="0"/>
                    </a:lnTo>
                    <a:lnTo>
                      <a:pt x="499" y="0"/>
                    </a:lnTo>
                    <a:lnTo>
                      <a:pt x="420" y="31"/>
                    </a:lnTo>
                    <a:lnTo>
                      <a:pt x="346" y="102"/>
                    </a:lnTo>
                    <a:lnTo>
                      <a:pt x="346" y="116"/>
                    </a:lnTo>
                    <a:cubicBezTo>
                      <a:pt x="346" y="124"/>
                      <a:pt x="343" y="134"/>
                      <a:pt x="339" y="139"/>
                    </a:cubicBezTo>
                    <a:lnTo>
                      <a:pt x="332" y="149"/>
                    </a:lnTo>
                    <a:lnTo>
                      <a:pt x="255" y="134"/>
                    </a:lnTo>
                    <a:lnTo>
                      <a:pt x="179" y="119"/>
                    </a:lnTo>
                    <a:lnTo>
                      <a:pt x="136" y="122"/>
                    </a:lnTo>
                    <a:lnTo>
                      <a:pt x="94" y="126"/>
                    </a:lnTo>
                    <a:lnTo>
                      <a:pt x="67" y="144"/>
                    </a:lnTo>
                    <a:lnTo>
                      <a:pt x="40" y="161"/>
                    </a:lnTo>
                    <a:lnTo>
                      <a:pt x="20" y="195"/>
                    </a:lnTo>
                    <a:lnTo>
                      <a:pt x="0" y="229"/>
                    </a:lnTo>
                    <a:lnTo>
                      <a:pt x="10" y="284"/>
                    </a:lnTo>
                    <a:lnTo>
                      <a:pt x="29" y="308"/>
                    </a:lnTo>
                    <a:cubicBezTo>
                      <a:pt x="40" y="321"/>
                      <a:pt x="58" y="338"/>
                      <a:pt x="70" y="346"/>
                    </a:cubicBezTo>
                    <a:cubicBezTo>
                      <a:pt x="82" y="353"/>
                      <a:pt x="107" y="365"/>
                      <a:pt x="128" y="373"/>
                    </a:cubicBezTo>
                    <a:cubicBezTo>
                      <a:pt x="148" y="380"/>
                      <a:pt x="176" y="388"/>
                      <a:pt x="190" y="391"/>
                    </a:cubicBezTo>
                    <a:cubicBezTo>
                      <a:pt x="205" y="393"/>
                      <a:pt x="233" y="400"/>
                      <a:pt x="253" y="405"/>
                    </a:cubicBezTo>
                    <a:lnTo>
                      <a:pt x="289" y="415"/>
                    </a:lnTo>
                    <a:lnTo>
                      <a:pt x="305" y="430"/>
                    </a:lnTo>
                    <a:lnTo>
                      <a:pt x="321" y="445"/>
                    </a:lnTo>
                    <a:lnTo>
                      <a:pt x="330" y="476"/>
                    </a:lnTo>
                    <a:lnTo>
                      <a:pt x="340" y="508"/>
                    </a:lnTo>
                    <a:lnTo>
                      <a:pt x="347" y="508"/>
                    </a:lnTo>
                  </a:path>
                </a:pathLst>
              </a:custGeom>
              <a:solidFill>
                <a:srgbClr val="CFCFC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2" name="Freeform 22"/>
              <p:cNvSpPr>
                <a:spLocks noChangeArrowheads="1"/>
              </p:cNvSpPr>
              <p:nvPr/>
            </p:nvSpPr>
            <p:spPr bwMode="auto">
              <a:xfrm>
                <a:off x="182" y="1276"/>
                <a:ext cx="381" cy="192"/>
              </a:xfrm>
              <a:custGeom>
                <a:avLst/>
                <a:gdLst>
                  <a:gd name="T0" fmla="*/ 348 w 1004"/>
                  <a:gd name="T1" fmla="*/ 494 h 505"/>
                  <a:gd name="T2" fmla="*/ 340 w 1004"/>
                  <a:gd name="T3" fmla="*/ 447 h 505"/>
                  <a:gd name="T4" fmla="*/ 296 w 1004"/>
                  <a:gd name="T5" fmla="*/ 391 h 505"/>
                  <a:gd name="T6" fmla="*/ 220 w 1004"/>
                  <a:gd name="T7" fmla="*/ 363 h 505"/>
                  <a:gd name="T8" fmla="*/ 112 w 1004"/>
                  <a:gd name="T9" fmla="*/ 337 h 505"/>
                  <a:gd name="T10" fmla="*/ 48 w 1004"/>
                  <a:gd name="T11" fmla="*/ 290 h 505"/>
                  <a:gd name="T12" fmla="*/ 31 w 1004"/>
                  <a:gd name="T13" fmla="*/ 245 h 505"/>
                  <a:gd name="T14" fmla="*/ 57 w 1004"/>
                  <a:gd name="T15" fmla="*/ 190 h 505"/>
                  <a:gd name="T16" fmla="*/ 96 w 1004"/>
                  <a:gd name="T17" fmla="*/ 163 h 505"/>
                  <a:gd name="T18" fmla="*/ 221 w 1004"/>
                  <a:gd name="T19" fmla="*/ 177 h 505"/>
                  <a:gd name="T20" fmla="*/ 329 w 1004"/>
                  <a:gd name="T21" fmla="*/ 210 h 505"/>
                  <a:gd name="T22" fmla="*/ 346 w 1004"/>
                  <a:gd name="T23" fmla="*/ 268 h 505"/>
                  <a:gd name="T24" fmla="*/ 395 w 1004"/>
                  <a:gd name="T25" fmla="*/ 334 h 505"/>
                  <a:gd name="T26" fmla="*/ 391 w 1004"/>
                  <a:gd name="T27" fmla="*/ 356 h 505"/>
                  <a:gd name="T28" fmla="*/ 442 w 1004"/>
                  <a:gd name="T29" fmla="*/ 418 h 505"/>
                  <a:gd name="T30" fmla="*/ 473 w 1004"/>
                  <a:gd name="T31" fmla="*/ 411 h 505"/>
                  <a:gd name="T32" fmla="*/ 493 w 1004"/>
                  <a:gd name="T33" fmla="*/ 425 h 505"/>
                  <a:gd name="T34" fmla="*/ 529 w 1004"/>
                  <a:gd name="T35" fmla="*/ 401 h 505"/>
                  <a:gd name="T36" fmla="*/ 470 w 1004"/>
                  <a:gd name="T37" fmla="*/ 377 h 505"/>
                  <a:gd name="T38" fmla="*/ 456 w 1004"/>
                  <a:gd name="T39" fmla="*/ 361 h 505"/>
                  <a:gd name="T40" fmla="*/ 467 w 1004"/>
                  <a:gd name="T41" fmla="*/ 346 h 505"/>
                  <a:gd name="T42" fmla="*/ 519 w 1004"/>
                  <a:gd name="T43" fmla="*/ 354 h 505"/>
                  <a:gd name="T44" fmla="*/ 568 w 1004"/>
                  <a:gd name="T45" fmla="*/ 355 h 505"/>
                  <a:gd name="T46" fmla="*/ 621 w 1004"/>
                  <a:gd name="T47" fmla="*/ 344 h 505"/>
                  <a:gd name="T48" fmla="*/ 710 w 1004"/>
                  <a:gd name="T49" fmla="*/ 435 h 505"/>
                  <a:gd name="T50" fmla="*/ 748 w 1004"/>
                  <a:gd name="T51" fmla="*/ 468 h 505"/>
                  <a:gd name="T52" fmla="*/ 786 w 1004"/>
                  <a:gd name="T53" fmla="*/ 477 h 505"/>
                  <a:gd name="T54" fmla="*/ 778 w 1004"/>
                  <a:gd name="T55" fmla="*/ 444 h 505"/>
                  <a:gd name="T56" fmla="*/ 796 w 1004"/>
                  <a:gd name="T57" fmla="*/ 439 h 505"/>
                  <a:gd name="T58" fmla="*/ 778 w 1004"/>
                  <a:gd name="T59" fmla="*/ 414 h 505"/>
                  <a:gd name="T60" fmla="*/ 733 w 1004"/>
                  <a:gd name="T61" fmla="*/ 406 h 505"/>
                  <a:gd name="T62" fmla="*/ 787 w 1004"/>
                  <a:gd name="T63" fmla="*/ 403 h 505"/>
                  <a:gd name="T64" fmla="*/ 850 w 1004"/>
                  <a:gd name="T65" fmla="*/ 424 h 505"/>
                  <a:gd name="T66" fmla="*/ 870 w 1004"/>
                  <a:gd name="T67" fmla="*/ 393 h 505"/>
                  <a:gd name="T68" fmla="*/ 854 w 1004"/>
                  <a:gd name="T69" fmla="*/ 377 h 505"/>
                  <a:gd name="T70" fmla="*/ 812 w 1004"/>
                  <a:gd name="T71" fmla="*/ 335 h 505"/>
                  <a:gd name="T72" fmla="*/ 855 w 1004"/>
                  <a:gd name="T73" fmla="*/ 304 h 505"/>
                  <a:gd name="T74" fmla="*/ 983 w 1004"/>
                  <a:gd name="T75" fmla="*/ 290 h 505"/>
                  <a:gd name="T76" fmla="*/ 976 w 1004"/>
                  <a:gd name="T77" fmla="*/ 231 h 505"/>
                  <a:gd name="T78" fmla="*/ 917 w 1004"/>
                  <a:gd name="T79" fmla="*/ 181 h 505"/>
                  <a:gd name="T80" fmla="*/ 895 w 1004"/>
                  <a:gd name="T81" fmla="*/ 147 h 505"/>
                  <a:gd name="T82" fmla="*/ 894 w 1004"/>
                  <a:gd name="T83" fmla="*/ 117 h 505"/>
                  <a:gd name="T84" fmla="*/ 847 w 1004"/>
                  <a:gd name="T85" fmla="*/ 103 h 505"/>
                  <a:gd name="T86" fmla="*/ 825 w 1004"/>
                  <a:gd name="T87" fmla="*/ 131 h 505"/>
                  <a:gd name="T88" fmla="*/ 813 w 1004"/>
                  <a:gd name="T89" fmla="*/ 115 h 505"/>
                  <a:gd name="T90" fmla="*/ 757 w 1004"/>
                  <a:gd name="T91" fmla="*/ 123 h 505"/>
                  <a:gd name="T92" fmla="*/ 568 w 1004"/>
                  <a:gd name="T93" fmla="*/ 0 h 505"/>
                  <a:gd name="T94" fmla="*/ 481 w 1004"/>
                  <a:gd name="T95" fmla="*/ 1 h 505"/>
                  <a:gd name="T96" fmla="*/ 398 w 1004"/>
                  <a:gd name="T97" fmla="*/ 39 h 505"/>
                  <a:gd name="T98" fmla="*/ 345 w 1004"/>
                  <a:gd name="T99" fmla="*/ 92 h 505"/>
                  <a:gd name="T100" fmla="*/ 332 w 1004"/>
                  <a:gd name="T101" fmla="*/ 144 h 505"/>
                  <a:gd name="T102" fmla="*/ 284 w 1004"/>
                  <a:gd name="T103" fmla="*/ 139 h 505"/>
                  <a:gd name="T104" fmla="*/ 139 w 1004"/>
                  <a:gd name="T105" fmla="*/ 115 h 505"/>
                  <a:gd name="T106" fmla="*/ 74 w 1004"/>
                  <a:gd name="T107" fmla="*/ 131 h 505"/>
                  <a:gd name="T108" fmla="*/ 11 w 1004"/>
                  <a:gd name="T109" fmla="*/ 191 h 505"/>
                  <a:gd name="T110" fmla="*/ 0 w 1004"/>
                  <a:gd name="T111" fmla="*/ 264 h 505"/>
                  <a:gd name="T112" fmla="*/ 21 w 1004"/>
                  <a:gd name="T113" fmla="*/ 307 h 505"/>
                  <a:gd name="T114" fmla="*/ 109 w 1004"/>
                  <a:gd name="T115" fmla="*/ 363 h 505"/>
                  <a:gd name="T116" fmla="*/ 192 w 1004"/>
                  <a:gd name="T117" fmla="*/ 387 h 505"/>
                  <a:gd name="T118" fmla="*/ 300 w 1004"/>
                  <a:gd name="T119" fmla="*/ 419 h 505"/>
                  <a:gd name="T120" fmla="*/ 329 w 1004"/>
                  <a:gd name="T121" fmla="*/ 489 h 505"/>
                  <a:gd name="T122" fmla="*/ 336 w 1004"/>
                  <a:gd name="T123" fmla="*/ 50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04" h="505">
                    <a:moveTo>
                      <a:pt x="336" y="504"/>
                    </a:moveTo>
                    <a:cubicBezTo>
                      <a:pt x="340" y="504"/>
                      <a:pt x="345" y="499"/>
                      <a:pt x="348" y="494"/>
                    </a:cubicBezTo>
                    <a:lnTo>
                      <a:pt x="353" y="483"/>
                    </a:lnTo>
                    <a:lnTo>
                      <a:pt x="340" y="447"/>
                    </a:lnTo>
                    <a:lnTo>
                      <a:pt x="328" y="411"/>
                    </a:lnTo>
                    <a:lnTo>
                      <a:pt x="296" y="391"/>
                    </a:lnTo>
                    <a:lnTo>
                      <a:pt x="264" y="371"/>
                    </a:lnTo>
                    <a:lnTo>
                      <a:pt x="220" y="363"/>
                    </a:lnTo>
                    <a:cubicBezTo>
                      <a:pt x="196" y="359"/>
                      <a:pt x="162" y="352"/>
                      <a:pt x="144" y="346"/>
                    </a:cubicBezTo>
                    <a:lnTo>
                      <a:pt x="112" y="337"/>
                    </a:lnTo>
                    <a:lnTo>
                      <a:pt x="80" y="313"/>
                    </a:lnTo>
                    <a:lnTo>
                      <a:pt x="48" y="290"/>
                    </a:lnTo>
                    <a:lnTo>
                      <a:pt x="39" y="268"/>
                    </a:lnTo>
                    <a:lnTo>
                      <a:pt x="31" y="245"/>
                    </a:lnTo>
                    <a:lnTo>
                      <a:pt x="43" y="218"/>
                    </a:lnTo>
                    <a:lnTo>
                      <a:pt x="57" y="190"/>
                    </a:lnTo>
                    <a:lnTo>
                      <a:pt x="76" y="176"/>
                    </a:lnTo>
                    <a:lnTo>
                      <a:pt x="96" y="163"/>
                    </a:lnTo>
                    <a:lnTo>
                      <a:pt x="158" y="163"/>
                    </a:lnTo>
                    <a:lnTo>
                      <a:pt x="221" y="177"/>
                    </a:lnTo>
                    <a:cubicBezTo>
                      <a:pt x="256" y="184"/>
                      <a:pt x="295" y="195"/>
                      <a:pt x="307" y="201"/>
                    </a:cubicBezTo>
                    <a:lnTo>
                      <a:pt x="329" y="210"/>
                    </a:lnTo>
                    <a:lnTo>
                      <a:pt x="329" y="255"/>
                    </a:lnTo>
                    <a:lnTo>
                      <a:pt x="346" y="268"/>
                    </a:lnTo>
                    <a:cubicBezTo>
                      <a:pt x="354" y="275"/>
                      <a:pt x="369" y="292"/>
                      <a:pt x="378" y="307"/>
                    </a:cubicBezTo>
                    <a:lnTo>
                      <a:pt x="395" y="334"/>
                    </a:lnTo>
                    <a:lnTo>
                      <a:pt x="393" y="345"/>
                    </a:lnTo>
                    <a:lnTo>
                      <a:pt x="391" y="356"/>
                    </a:lnTo>
                    <a:lnTo>
                      <a:pt x="417" y="387"/>
                    </a:lnTo>
                    <a:lnTo>
                      <a:pt x="442" y="418"/>
                    </a:lnTo>
                    <a:lnTo>
                      <a:pt x="458" y="415"/>
                    </a:lnTo>
                    <a:lnTo>
                      <a:pt x="473" y="411"/>
                    </a:lnTo>
                    <a:lnTo>
                      <a:pt x="483" y="418"/>
                    </a:lnTo>
                    <a:lnTo>
                      <a:pt x="493" y="425"/>
                    </a:lnTo>
                    <a:lnTo>
                      <a:pt x="529" y="421"/>
                    </a:lnTo>
                    <a:lnTo>
                      <a:pt x="529" y="401"/>
                    </a:lnTo>
                    <a:lnTo>
                      <a:pt x="505" y="391"/>
                    </a:lnTo>
                    <a:cubicBezTo>
                      <a:pt x="492" y="386"/>
                      <a:pt x="477" y="379"/>
                      <a:pt x="470" y="377"/>
                    </a:cubicBezTo>
                    <a:lnTo>
                      <a:pt x="458" y="372"/>
                    </a:lnTo>
                    <a:lnTo>
                      <a:pt x="456" y="361"/>
                    </a:lnTo>
                    <a:lnTo>
                      <a:pt x="453" y="350"/>
                    </a:lnTo>
                    <a:lnTo>
                      <a:pt x="467" y="346"/>
                    </a:lnTo>
                    <a:lnTo>
                      <a:pt x="480" y="342"/>
                    </a:lnTo>
                    <a:lnTo>
                      <a:pt x="519" y="354"/>
                    </a:lnTo>
                    <a:lnTo>
                      <a:pt x="559" y="366"/>
                    </a:lnTo>
                    <a:lnTo>
                      <a:pt x="568" y="355"/>
                    </a:lnTo>
                    <a:lnTo>
                      <a:pt x="578" y="344"/>
                    </a:lnTo>
                    <a:lnTo>
                      <a:pt x="621" y="344"/>
                    </a:lnTo>
                    <a:lnTo>
                      <a:pt x="657" y="378"/>
                    </a:lnTo>
                    <a:cubicBezTo>
                      <a:pt x="677" y="397"/>
                      <a:pt x="701" y="423"/>
                      <a:pt x="710" y="435"/>
                    </a:cubicBezTo>
                    <a:lnTo>
                      <a:pt x="727" y="459"/>
                    </a:lnTo>
                    <a:lnTo>
                      <a:pt x="748" y="468"/>
                    </a:lnTo>
                    <a:cubicBezTo>
                      <a:pt x="760" y="473"/>
                      <a:pt x="773" y="477"/>
                      <a:pt x="778" y="477"/>
                    </a:cubicBezTo>
                    <a:lnTo>
                      <a:pt x="786" y="477"/>
                    </a:lnTo>
                    <a:lnTo>
                      <a:pt x="782" y="461"/>
                    </a:lnTo>
                    <a:lnTo>
                      <a:pt x="778" y="444"/>
                    </a:lnTo>
                    <a:lnTo>
                      <a:pt x="787" y="442"/>
                    </a:lnTo>
                    <a:lnTo>
                      <a:pt x="796" y="439"/>
                    </a:lnTo>
                    <a:lnTo>
                      <a:pt x="787" y="426"/>
                    </a:lnTo>
                    <a:lnTo>
                      <a:pt x="778" y="414"/>
                    </a:lnTo>
                    <a:lnTo>
                      <a:pt x="755" y="410"/>
                    </a:lnTo>
                    <a:lnTo>
                      <a:pt x="733" y="406"/>
                    </a:lnTo>
                    <a:lnTo>
                      <a:pt x="752" y="404"/>
                    </a:lnTo>
                    <a:cubicBezTo>
                      <a:pt x="763" y="403"/>
                      <a:pt x="779" y="402"/>
                      <a:pt x="787" y="403"/>
                    </a:cubicBezTo>
                    <a:cubicBezTo>
                      <a:pt x="796" y="404"/>
                      <a:pt x="813" y="409"/>
                      <a:pt x="826" y="414"/>
                    </a:cubicBezTo>
                    <a:lnTo>
                      <a:pt x="850" y="424"/>
                    </a:lnTo>
                    <a:lnTo>
                      <a:pt x="860" y="413"/>
                    </a:lnTo>
                    <a:cubicBezTo>
                      <a:pt x="866" y="406"/>
                      <a:pt x="870" y="397"/>
                      <a:pt x="870" y="393"/>
                    </a:cubicBezTo>
                    <a:lnTo>
                      <a:pt x="870" y="384"/>
                    </a:lnTo>
                    <a:lnTo>
                      <a:pt x="854" y="377"/>
                    </a:lnTo>
                    <a:cubicBezTo>
                      <a:pt x="846" y="373"/>
                      <a:pt x="833" y="362"/>
                      <a:pt x="825" y="353"/>
                    </a:cubicBezTo>
                    <a:lnTo>
                      <a:pt x="812" y="335"/>
                    </a:lnTo>
                    <a:lnTo>
                      <a:pt x="834" y="320"/>
                    </a:lnTo>
                    <a:lnTo>
                      <a:pt x="855" y="304"/>
                    </a:lnTo>
                    <a:lnTo>
                      <a:pt x="962" y="304"/>
                    </a:lnTo>
                    <a:lnTo>
                      <a:pt x="983" y="290"/>
                    </a:lnTo>
                    <a:cubicBezTo>
                      <a:pt x="994" y="282"/>
                      <a:pt x="1003" y="273"/>
                      <a:pt x="1003" y="270"/>
                    </a:cubicBezTo>
                    <a:cubicBezTo>
                      <a:pt x="1003" y="266"/>
                      <a:pt x="991" y="249"/>
                      <a:pt x="976" y="231"/>
                    </a:cubicBezTo>
                    <a:lnTo>
                      <a:pt x="948" y="198"/>
                    </a:lnTo>
                    <a:lnTo>
                      <a:pt x="917" y="181"/>
                    </a:lnTo>
                    <a:lnTo>
                      <a:pt x="886" y="163"/>
                    </a:lnTo>
                    <a:lnTo>
                      <a:pt x="895" y="147"/>
                    </a:lnTo>
                    <a:lnTo>
                      <a:pt x="903" y="131"/>
                    </a:lnTo>
                    <a:lnTo>
                      <a:pt x="894" y="117"/>
                    </a:lnTo>
                    <a:lnTo>
                      <a:pt x="885" y="103"/>
                    </a:lnTo>
                    <a:lnTo>
                      <a:pt x="847" y="103"/>
                    </a:lnTo>
                    <a:lnTo>
                      <a:pt x="836" y="117"/>
                    </a:lnTo>
                    <a:lnTo>
                      <a:pt x="825" y="131"/>
                    </a:lnTo>
                    <a:lnTo>
                      <a:pt x="819" y="123"/>
                    </a:lnTo>
                    <a:lnTo>
                      <a:pt x="813" y="115"/>
                    </a:lnTo>
                    <a:lnTo>
                      <a:pt x="785" y="119"/>
                    </a:lnTo>
                    <a:lnTo>
                      <a:pt x="757" y="123"/>
                    </a:lnTo>
                    <a:lnTo>
                      <a:pt x="647" y="32"/>
                    </a:lnTo>
                    <a:lnTo>
                      <a:pt x="568" y="0"/>
                    </a:lnTo>
                    <a:lnTo>
                      <a:pt x="525" y="0"/>
                    </a:lnTo>
                    <a:lnTo>
                      <a:pt x="481" y="1"/>
                    </a:lnTo>
                    <a:lnTo>
                      <a:pt x="439" y="20"/>
                    </a:lnTo>
                    <a:lnTo>
                      <a:pt x="398" y="39"/>
                    </a:lnTo>
                    <a:lnTo>
                      <a:pt x="371" y="65"/>
                    </a:lnTo>
                    <a:lnTo>
                      <a:pt x="345" y="92"/>
                    </a:lnTo>
                    <a:lnTo>
                      <a:pt x="340" y="116"/>
                    </a:lnTo>
                    <a:cubicBezTo>
                      <a:pt x="337" y="129"/>
                      <a:pt x="333" y="142"/>
                      <a:pt x="332" y="144"/>
                    </a:cubicBezTo>
                    <a:lnTo>
                      <a:pt x="329" y="148"/>
                    </a:lnTo>
                    <a:lnTo>
                      <a:pt x="284" y="139"/>
                    </a:lnTo>
                    <a:cubicBezTo>
                      <a:pt x="259" y="134"/>
                      <a:pt x="216" y="127"/>
                      <a:pt x="189" y="122"/>
                    </a:cubicBezTo>
                    <a:lnTo>
                      <a:pt x="139" y="115"/>
                    </a:lnTo>
                    <a:lnTo>
                      <a:pt x="107" y="123"/>
                    </a:lnTo>
                    <a:lnTo>
                      <a:pt x="74" y="131"/>
                    </a:lnTo>
                    <a:lnTo>
                      <a:pt x="48" y="152"/>
                    </a:lnTo>
                    <a:cubicBezTo>
                      <a:pt x="34" y="164"/>
                      <a:pt x="17" y="181"/>
                      <a:pt x="11" y="191"/>
                    </a:cubicBezTo>
                    <a:lnTo>
                      <a:pt x="0" y="209"/>
                    </a:lnTo>
                    <a:lnTo>
                      <a:pt x="0" y="264"/>
                    </a:lnTo>
                    <a:lnTo>
                      <a:pt x="10" y="286"/>
                    </a:lnTo>
                    <a:lnTo>
                      <a:pt x="21" y="307"/>
                    </a:lnTo>
                    <a:lnTo>
                      <a:pt x="50" y="329"/>
                    </a:lnTo>
                    <a:cubicBezTo>
                      <a:pt x="66" y="341"/>
                      <a:pt x="92" y="356"/>
                      <a:pt x="109" y="363"/>
                    </a:cubicBezTo>
                    <a:lnTo>
                      <a:pt x="138" y="376"/>
                    </a:lnTo>
                    <a:lnTo>
                      <a:pt x="192" y="387"/>
                    </a:lnTo>
                    <a:cubicBezTo>
                      <a:pt x="221" y="393"/>
                      <a:pt x="257" y="402"/>
                      <a:pt x="272" y="408"/>
                    </a:cubicBezTo>
                    <a:lnTo>
                      <a:pt x="300" y="419"/>
                    </a:lnTo>
                    <a:lnTo>
                      <a:pt x="314" y="447"/>
                    </a:lnTo>
                    <a:cubicBezTo>
                      <a:pt x="322" y="462"/>
                      <a:pt x="329" y="481"/>
                      <a:pt x="329" y="489"/>
                    </a:cubicBezTo>
                    <a:lnTo>
                      <a:pt x="329" y="504"/>
                    </a:lnTo>
                    <a:lnTo>
                      <a:pt x="336" y="504"/>
                    </a:lnTo>
                  </a:path>
                </a:pathLst>
              </a:custGeom>
              <a:solidFill>
                <a:srgbClr val="ADADA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 name="Freeform 23"/>
              <p:cNvSpPr>
                <a:spLocks noChangeArrowheads="1"/>
              </p:cNvSpPr>
              <p:nvPr/>
            </p:nvSpPr>
            <p:spPr bwMode="auto">
              <a:xfrm>
                <a:off x="182" y="1278"/>
                <a:ext cx="383" cy="187"/>
              </a:xfrm>
              <a:custGeom>
                <a:avLst/>
                <a:gdLst>
                  <a:gd name="T0" fmla="*/ 350 w 1010"/>
                  <a:gd name="T1" fmla="*/ 488 h 495"/>
                  <a:gd name="T2" fmla="*/ 331 w 1010"/>
                  <a:gd name="T3" fmla="*/ 416 h 495"/>
                  <a:gd name="T4" fmla="*/ 277 w 1010"/>
                  <a:gd name="T5" fmla="*/ 375 h 495"/>
                  <a:gd name="T6" fmla="*/ 179 w 1010"/>
                  <a:gd name="T7" fmla="*/ 354 h 495"/>
                  <a:gd name="T8" fmla="*/ 76 w 1010"/>
                  <a:gd name="T9" fmla="*/ 313 h 495"/>
                  <a:gd name="T10" fmla="*/ 42 w 1010"/>
                  <a:gd name="T11" fmla="*/ 277 h 495"/>
                  <a:gd name="T12" fmla="*/ 32 w 1010"/>
                  <a:gd name="T13" fmla="*/ 237 h 495"/>
                  <a:gd name="T14" fmla="*/ 55 w 1010"/>
                  <a:gd name="T15" fmla="*/ 190 h 495"/>
                  <a:gd name="T16" fmla="*/ 88 w 1010"/>
                  <a:gd name="T17" fmla="*/ 165 h 495"/>
                  <a:gd name="T18" fmla="*/ 147 w 1010"/>
                  <a:gd name="T19" fmla="*/ 157 h 495"/>
                  <a:gd name="T20" fmla="*/ 306 w 1010"/>
                  <a:gd name="T21" fmla="*/ 194 h 495"/>
                  <a:gd name="T22" fmla="*/ 331 w 1010"/>
                  <a:gd name="T23" fmla="*/ 246 h 495"/>
                  <a:gd name="T24" fmla="*/ 382 w 1010"/>
                  <a:gd name="T25" fmla="*/ 303 h 495"/>
                  <a:gd name="T26" fmla="*/ 393 w 1010"/>
                  <a:gd name="T27" fmla="*/ 353 h 495"/>
                  <a:gd name="T28" fmla="*/ 445 w 1010"/>
                  <a:gd name="T29" fmla="*/ 413 h 495"/>
                  <a:gd name="T30" fmla="*/ 486 w 1010"/>
                  <a:gd name="T31" fmla="*/ 406 h 495"/>
                  <a:gd name="T32" fmla="*/ 496 w 1010"/>
                  <a:gd name="T33" fmla="*/ 420 h 495"/>
                  <a:gd name="T34" fmla="*/ 527 w 1010"/>
                  <a:gd name="T35" fmla="*/ 413 h 495"/>
                  <a:gd name="T36" fmla="*/ 497 w 1010"/>
                  <a:gd name="T37" fmla="*/ 385 h 495"/>
                  <a:gd name="T38" fmla="*/ 447 w 1010"/>
                  <a:gd name="T39" fmla="*/ 355 h 495"/>
                  <a:gd name="T40" fmla="*/ 457 w 1010"/>
                  <a:gd name="T41" fmla="*/ 341 h 495"/>
                  <a:gd name="T42" fmla="*/ 530 w 1010"/>
                  <a:gd name="T43" fmla="*/ 351 h 495"/>
                  <a:gd name="T44" fmla="*/ 570 w 1010"/>
                  <a:gd name="T45" fmla="*/ 342 h 495"/>
                  <a:gd name="T46" fmla="*/ 612 w 1010"/>
                  <a:gd name="T47" fmla="*/ 333 h 495"/>
                  <a:gd name="T48" fmla="*/ 691 w 1010"/>
                  <a:gd name="T49" fmla="*/ 398 h 495"/>
                  <a:gd name="T50" fmla="*/ 772 w 1010"/>
                  <a:gd name="T51" fmla="*/ 474 h 495"/>
                  <a:gd name="T52" fmla="*/ 787 w 1010"/>
                  <a:gd name="T53" fmla="*/ 466 h 495"/>
                  <a:gd name="T54" fmla="*/ 777 w 1010"/>
                  <a:gd name="T55" fmla="*/ 445 h 495"/>
                  <a:gd name="T56" fmla="*/ 796 w 1010"/>
                  <a:gd name="T57" fmla="*/ 436 h 495"/>
                  <a:gd name="T58" fmla="*/ 787 w 1010"/>
                  <a:gd name="T59" fmla="*/ 415 h 495"/>
                  <a:gd name="T60" fmla="*/ 735 w 1010"/>
                  <a:gd name="T61" fmla="*/ 403 h 495"/>
                  <a:gd name="T62" fmla="*/ 785 w 1010"/>
                  <a:gd name="T63" fmla="*/ 393 h 495"/>
                  <a:gd name="T64" fmla="*/ 852 w 1010"/>
                  <a:gd name="T65" fmla="*/ 421 h 495"/>
                  <a:gd name="T66" fmla="*/ 872 w 1010"/>
                  <a:gd name="T67" fmla="*/ 393 h 495"/>
                  <a:gd name="T68" fmla="*/ 817 w 1010"/>
                  <a:gd name="T69" fmla="*/ 345 h 495"/>
                  <a:gd name="T70" fmla="*/ 849 w 1010"/>
                  <a:gd name="T71" fmla="*/ 301 h 495"/>
                  <a:gd name="T72" fmla="*/ 1009 w 1010"/>
                  <a:gd name="T73" fmla="*/ 269 h 495"/>
                  <a:gd name="T74" fmla="*/ 948 w 1010"/>
                  <a:gd name="T75" fmla="*/ 194 h 495"/>
                  <a:gd name="T76" fmla="*/ 890 w 1010"/>
                  <a:gd name="T77" fmla="*/ 165 h 495"/>
                  <a:gd name="T78" fmla="*/ 876 w 1010"/>
                  <a:gd name="T79" fmla="*/ 103 h 495"/>
                  <a:gd name="T80" fmla="*/ 826 w 1010"/>
                  <a:gd name="T81" fmla="*/ 127 h 495"/>
                  <a:gd name="T82" fmla="*/ 815 w 1010"/>
                  <a:gd name="T83" fmla="*/ 112 h 495"/>
                  <a:gd name="T84" fmla="*/ 708 w 1010"/>
                  <a:gd name="T85" fmla="*/ 77 h 495"/>
                  <a:gd name="T86" fmla="*/ 616 w 1010"/>
                  <a:gd name="T87" fmla="*/ 17 h 495"/>
                  <a:gd name="T88" fmla="*/ 485 w 1010"/>
                  <a:gd name="T89" fmla="*/ 0 h 495"/>
                  <a:gd name="T90" fmla="*/ 418 w 1010"/>
                  <a:gd name="T91" fmla="*/ 27 h 495"/>
                  <a:gd name="T92" fmla="*/ 345 w 1010"/>
                  <a:gd name="T93" fmla="*/ 109 h 495"/>
                  <a:gd name="T94" fmla="*/ 327 w 1010"/>
                  <a:gd name="T95" fmla="*/ 146 h 495"/>
                  <a:gd name="T96" fmla="*/ 176 w 1010"/>
                  <a:gd name="T97" fmla="*/ 118 h 495"/>
                  <a:gd name="T98" fmla="*/ 81 w 1010"/>
                  <a:gd name="T99" fmla="*/ 127 h 495"/>
                  <a:gd name="T100" fmla="*/ 16 w 1010"/>
                  <a:gd name="T101" fmla="*/ 189 h 495"/>
                  <a:gd name="T102" fmla="*/ 5 w 1010"/>
                  <a:gd name="T103" fmla="*/ 249 h 495"/>
                  <a:gd name="T104" fmla="*/ 26 w 1010"/>
                  <a:gd name="T105" fmla="*/ 301 h 495"/>
                  <a:gd name="T106" fmla="*/ 102 w 1010"/>
                  <a:gd name="T107" fmla="*/ 358 h 495"/>
                  <a:gd name="T108" fmla="*/ 232 w 1010"/>
                  <a:gd name="T109" fmla="*/ 391 h 495"/>
                  <a:gd name="T110" fmla="*/ 323 w 1010"/>
                  <a:gd name="T111" fmla="*/ 439 h 495"/>
                  <a:gd name="T112" fmla="*/ 333 w 1010"/>
                  <a:gd name="T113" fmla="*/ 49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10" h="495">
                    <a:moveTo>
                      <a:pt x="339" y="494"/>
                    </a:moveTo>
                    <a:cubicBezTo>
                      <a:pt x="343" y="494"/>
                      <a:pt x="348" y="492"/>
                      <a:pt x="350" y="488"/>
                    </a:cubicBezTo>
                    <a:lnTo>
                      <a:pt x="354" y="483"/>
                    </a:lnTo>
                    <a:lnTo>
                      <a:pt x="331" y="416"/>
                    </a:lnTo>
                    <a:lnTo>
                      <a:pt x="304" y="395"/>
                    </a:lnTo>
                    <a:lnTo>
                      <a:pt x="277" y="375"/>
                    </a:lnTo>
                    <a:lnTo>
                      <a:pt x="236" y="364"/>
                    </a:lnTo>
                    <a:cubicBezTo>
                      <a:pt x="213" y="359"/>
                      <a:pt x="188" y="354"/>
                      <a:pt x="179" y="354"/>
                    </a:cubicBezTo>
                    <a:lnTo>
                      <a:pt x="164" y="354"/>
                    </a:lnTo>
                    <a:lnTo>
                      <a:pt x="76" y="313"/>
                    </a:lnTo>
                    <a:lnTo>
                      <a:pt x="59" y="295"/>
                    </a:lnTo>
                    <a:lnTo>
                      <a:pt x="42" y="277"/>
                    </a:lnTo>
                    <a:lnTo>
                      <a:pt x="37" y="257"/>
                    </a:lnTo>
                    <a:lnTo>
                      <a:pt x="32" y="237"/>
                    </a:lnTo>
                    <a:lnTo>
                      <a:pt x="44" y="214"/>
                    </a:lnTo>
                    <a:lnTo>
                      <a:pt x="55" y="190"/>
                    </a:lnTo>
                    <a:lnTo>
                      <a:pt x="72" y="177"/>
                    </a:lnTo>
                    <a:lnTo>
                      <a:pt x="88" y="165"/>
                    </a:lnTo>
                    <a:lnTo>
                      <a:pt x="117" y="161"/>
                    </a:lnTo>
                    <a:lnTo>
                      <a:pt x="147" y="157"/>
                    </a:lnTo>
                    <a:lnTo>
                      <a:pt x="213" y="171"/>
                    </a:lnTo>
                    <a:cubicBezTo>
                      <a:pt x="250" y="179"/>
                      <a:pt x="291" y="189"/>
                      <a:pt x="306" y="194"/>
                    </a:cubicBezTo>
                    <a:lnTo>
                      <a:pt x="331" y="202"/>
                    </a:lnTo>
                    <a:lnTo>
                      <a:pt x="331" y="246"/>
                    </a:lnTo>
                    <a:lnTo>
                      <a:pt x="347" y="262"/>
                    </a:lnTo>
                    <a:cubicBezTo>
                      <a:pt x="355" y="270"/>
                      <a:pt x="371" y="289"/>
                      <a:pt x="382" y="303"/>
                    </a:cubicBezTo>
                    <a:lnTo>
                      <a:pt x="402" y="329"/>
                    </a:lnTo>
                    <a:lnTo>
                      <a:pt x="393" y="353"/>
                    </a:lnTo>
                    <a:lnTo>
                      <a:pt x="419" y="383"/>
                    </a:lnTo>
                    <a:lnTo>
                      <a:pt x="445" y="413"/>
                    </a:lnTo>
                    <a:lnTo>
                      <a:pt x="465" y="409"/>
                    </a:lnTo>
                    <a:lnTo>
                      <a:pt x="486" y="406"/>
                    </a:lnTo>
                    <a:lnTo>
                      <a:pt x="491" y="413"/>
                    </a:lnTo>
                    <a:lnTo>
                      <a:pt x="496" y="420"/>
                    </a:lnTo>
                    <a:lnTo>
                      <a:pt x="511" y="416"/>
                    </a:lnTo>
                    <a:lnTo>
                      <a:pt x="527" y="413"/>
                    </a:lnTo>
                    <a:lnTo>
                      <a:pt x="527" y="396"/>
                    </a:lnTo>
                    <a:lnTo>
                      <a:pt x="497" y="385"/>
                    </a:lnTo>
                    <a:cubicBezTo>
                      <a:pt x="481" y="380"/>
                      <a:pt x="463" y="371"/>
                      <a:pt x="457" y="365"/>
                    </a:cubicBezTo>
                    <a:lnTo>
                      <a:pt x="447" y="355"/>
                    </a:lnTo>
                    <a:lnTo>
                      <a:pt x="452" y="348"/>
                    </a:lnTo>
                    <a:lnTo>
                      <a:pt x="457" y="341"/>
                    </a:lnTo>
                    <a:lnTo>
                      <a:pt x="501" y="341"/>
                    </a:lnTo>
                    <a:lnTo>
                      <a:pt x="530" y="351"/>
                    </a:lnTo>
                    <a:lnTo>
                      <a:pt x="558" y="361"/>
                    </a:lnTo>
                    <a:lnTo>
                      <a:pt x="570" y="342"/>
                    </a:lnTo>
                    <a:lnTo>
                      <a:pt x="591" y="337"/>
                    </a:lnTo>
                    <a:lnTo>
                      <a:pt x="612" y="333"/>
                    </a:lnTo>
                    <a:lnTo>
                      <a:pt x="652" y="365"/>
                    </a:lnTo>
                    <a:lnTo>
                      <a:pt x="691" y="398"/>
                    </a:lnTo>
                    <a:lnTo>
                      <a:pt x="729" y="455"/>
                    </a:lnTo>
                    <a:lnTo>
                      <a:pt x="772" y="474"/>
                    </a:lnTo>
                    <a:lnTo>
                      <a:pt x="779" y="470"/>
                    </a:lnTo>
                    <a:lnTo>
                      <a:pt x="787" y="466"/>
                    </a:lnTo>
                    <a:lnTo>
                      <a:pt x="782" y="456"/>
                    </a:lnTo>
                    <a:lnTo>
                      <a:pt x="777" y="445"/>
                    </a:lnTo>
                    <a:lnTo>
                      <a:pt x="787" y="440"/>
                    </a:lnTo>
                    <a:lnTo>
                      <a:pt x="796" y="436"/>
                    </a:lnTo>
                    <a:lnTo>
                      <a:pt x="791" y="425"/>
                    </a:lnTo>
                    <a:lnTo>
                      <a:pt x="787" y="415"/>
                    </a:lnTo>
                    <a:lnTo>
                      <a:pt x="761" y="409"/>
                    </a:lnTo>
                    <a:lnTo>
                      <a:pt x="735" y="403"/>
                    </a:lnTo>
                    <a:lnTo>
                      <a:pt x="760" y="398"/>
                    </a:lnTo>
                    <a:lnTo>
                      <a:pt x="785" y="393"/>
                    </a:lnTo>
                    <a:lnTo>
                      <a:pt x="819" y="407"/>
                    </a:lnTo>
                    <a:lnTo>
                      <a:pt x="852" y="421"/>
                    </a:lnTo>
                    <a:lnTo>
                      <a:pt x="862" y="410"/>
                    </a:lnTo>
                    <a:cubicBezTo>
                      <a:pt x="868" y="403"/>
                      <a:pt x="872" y="396"/>
                      <a:pt x="872" y="393"/>
                    </a:cubicBezTo>
                    <a:cubicBezTo>
                      <a:pt x="872" y="390"/>
                      <a:pt x="860" y="378"/>
                      <a:pt x="845" y="367"/>
                    </a:cubicBezTo>
                    <a:lnTo>
                      <a:pt x="817" y="345"/>
                    </a:lnTo>
                    <a:lnTo>
                      <a:pt x="817" y="327"/>
                    </a:lnTo>
                    <a:lnTo>
                      <a:pt x="849" y="301"/>
                    </a:lnTo>
                    <a:lnTo>
                      <a:pt x="962" y="300"/>
                    </a:lnTo>
                    <a:lnTo>
                      <a:pt x="1009" y="269"/>
                    </a:lnTo>
                    <a:lnTo>
                      <a:pt x="979" y="231"/>
                    </a:lnTo>
                    <a:lnTo>
                      <a:pt x="948" y="194"/>
                    </a:lnTo>
                    <a:lnTo>
                      <a:pt x="919" y="179"/>
                    </a:lnTo>
                    <a:lnTo>
                      <a:pt x="890" y="165"/>
                    </a:lnTo>
                    <a:lnTo>
                      <a:pt x="897" y="107"/>
                    </a:lnTo>
                    <a:lnTo>
                      <a:pt x="876" y="103"/>
                    </a:lnTo>
                    <a:lnTo>
                      <a:pt x="854" y="98"/>
                    </a:lnTo>
                    <a:lnTo>
                      <a:pt x="826" y="127"/>
                    </a:lnTo>
                    <a:lnTo>
                      <a:pt x="821" y="119"/>
                    </a:lnTo>
                    <a:lnTo>
                      <a:pt x="815" y="112"/>
                    </a:lnTo>
                    <a:lnTo>
                      <a:pt x="759" y="120"/>
                    </a:lnTo>
                    <a:lnTo>
                      <a:pt x="708" y="77"/>
                    </a:lnTo>
                    <a:lnTo>
                      <a:pt x="656" y="35"/>
                    </a:lnTo>
                    <a:lnTo>
                      <a:pt x="616" y="17"/>
                    </a:lnTo>
                    <a:lnTo>
                      <a:pt x="575" y="0"/>
                    </a:lnTo>
                    <a:lnTo>
                      <a:pt x="485" y="0"/>
                    </a:lnTo>
                    <a:lnTo>
                      <a:pt x="451" y="14"/>
                    </a:lnTo>
                    <a:lnTo>
                      <a:pt x="418" y="27"/>
                    </a:lnTo>
                    <a:lnTo>
                      <a:pt x="355" y="82"/>
                    </a:lnTo>
                    <a:lnTo>
                      <a:pt x="345" y="109"/>
                    </a:lnTo>
                    <a:cubicBezTo>
                      <a:pt x="340" y="124"/>
                      <a:pt x="334" y="139"/>
                      <a:pt x="331" y="141"/>
                    </a:cubicBezTo>
                    <a:lnTo>
                      <a:pt x="327" y="146"/>
                    </a:lnTo>
                    <a:lnTo>
                      <a:pt x="268" y="134"/>
                    </a:lnTo>
                    <a:cubicBezTo>
                      <a:pt x="236" y="127"/>
                      <a:pt x="194" y="120"/>
                      <a:pt x="176" y="118"/>
                    </a:cubicBezTo>
                    <a:lnTo>
                      <a:pt x="142" y="113"/>
                    </a:lnTo>
                    <a:lnTo>
                      <a:pt x="81" y="127"/>
                    </a:lnTo>
                    <a:lnTo>
                      <a:pt x="32" y="162"/>
                    </a:lnTo>
                    <a:lnTo>
                      <a:pt x="16" y="189"/>
                    </a:lnTo>
                    <a:lnTo>
                      <a:pt x="0" y="216"/>
                    </a:lnTo>
                    <a:lnTo>
                      <a:pt x="5" y="249"/>
                    </a:lnTo>
                    <a:lnTo>
                      <a:pt x="9" y="281"/>
                    </a:lnTo>
                    <a:lnTo>
                      <a:pt x="26" y="301"/>
                    </a:lnTo>
                    <a:cubicBezTo>
                      <a:pt x="35" y="313"/>
                      <a:pt x="56" y="330"/>
                      <a:pt x="72" y="340"/>
                    </a:cubicBezTo>
                    <a:lnTo>
                      <a:pt x="102" y="358"/>
                    </a:lnTo>
                    <a:lnTo>
                      <a:pt x="144" y="369"/>
                    </a:lnTo>
                    <a:cubicBezTo>
                      <a:pt x="167" y="376"/>
                      <a:pt x="207" y="385"/>
                      <a:pt x="232" y="391"/>
                    </a:cubicBezTo>
                    <a:lnTo>
                      <a:pt x="278" y="402"/>
                    </a:lnTo>
                    <a:lnTo>
                      <a:pt x="323" y="439"/>
                    </a:lnTo>
                    <a:lnTo>
                      <a:pt x="328" y="467"/>
                    </a:lnTo>
                    <a:lnTo>
                      <a:pt x="333" y="494"/>
                    </a:lnTo>
                    <a:lnTo>
                      <a:pt x="339" y="494"/>
                    </a:lnTo>
                  </a:path>
                </a:pathLst>
              </a:custGeom>
              <a:solidFill>
                <a:srgbClr val="91919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 name="Freeform 24"/>
              <p:cNvSpPr>
                <a:spLocks noChangeArrowheads="1"/>
              </p:cNvSpPr>
              <p:nvPr/>
            </p:nvSpPr>
            <p:spPr bwMode="auto">
              <a:xfrm>
                <a:off x="182" y="1278"/>
                <a:ext cx="381" cy="189"/>
              </a:xfrm>
              <a:custGeom>
                <a:avLst/>
                <a:gdLst>
                  <a:gd name="T0" fmla="*/ 347 w 1004"/>
                  <a:gd name="T1" fmla="*/ 498 h 499"/>
                  <a:gd name="T2" fmla="*/ 328 w 1004"/>
                  <a:gd name="T3" fmla="*/ 424 h 499"/>
                  <a:gd name="T4" fmla="*/ 286 w 1004"/>
                  <a:gd name="T5" fmla="*/ 386 h 499"/>
                  <a:gd name="T6" fmla="*/ 196 w 1004"/>
                  <a:gd name="T7" fmla="*/ 357 h 499"/>
                  <a:gd name="T8" fmla="*/ 100 w 1004"/>
                  <a:gd name="T9" fmla="*/ 326 h 499"/>
                  <a:gd name="T10" fmla="*/ 47 w 1004"/>
                  <a:gd name="T11" fmla="*/ 283 h 499"/>
                  <a:gd name="T12" fmla="*/ 31 w 1004"/>
                  <a:gd name="T13" fmla="*/ 248 h 499"/>
                  <a:gd name="T14" fmla="*/ 57 w 1004"/>
                  <a:gd name="T15" fmla="*/ 180 h 499"/>
                  <a:gd name="T16" fmla="*/ 117 w 1004"/>
                  <a:gd name="T17" fmla="*/ 160 h 499"/>
                  <a:gd name="T18" fmla="*/ 206 w 1004"/>
                  <a:gd name="T19" fmla="*/ 168 h 499"/>
                  <a:gd name="T20" fmla="*/ 329 w 1004"/>
                  <a:gd name="T21" fmla="*/ 202 h 499"/>
                  <a:gd name="T22" fmla="*/ 353 w 1004"/>
                  <a:gd name="T23" fmla="*/ 265 h 499"/>
                  <a:gd name="T24" fmla="*/ 376 w 1004"/>
                  <a:gd name="T25" fmla="*/ 297 h 499"/>
                  <a:gd name="T26" fmla="*/ 401 w 1004"/>
                  <a:gd name="T27" fmla="*/ 323 h 499"/>
                  <a:gd name="T28" fmla="*/ 449 w 1004"/>
                  <a:gd name="T29" fmla="*/ 414 h 499"/>
                  <a:gd name="T30" fmla="*/ 467 w 1004"/>
                  <a:gd name="T31" fmla="*/ 401 h 499"/>
                  <a:gd name="T32" fmla="*/ 496 w 1004"/>
                  <a:gd name="T33" fmla="*/ 419 h 499"/>
                  <a:gd name="T34" fmla="*/ 525 w 1004"/>
                  <a:gd name="T35" fmla="*/ 413 h 499"/>
                  <a:gd name="T36" fmla="*/ 499 w 1004"/>
                  <a:gd name="T37" fmla="*/ 388 h 499"/>
                  <a:gd name="T38" fmla="*/ 459 w 1004"/>
                  <a:gd name="T39" fmla="*/ 368 h 499"/>
                  <a:gd name="T40" fmla="*/ 451 w 1004"/>
                  <a:gd name="T41" fmla="*/ 347 h 499"/>
                  <a:gd name="T42" fmla="*/ 485 w 1004"/>
                  <a:gd name="T43" fmla="*/ 343 h 499"/>
                  <a:gd name="T44" fmla="*/ 559 w 1004"/>
                  <a:gd name="T45" fmla="*/ 356 h 499"/>
                  <a:gd name="T46" fmla="*/ 573 w 1004"/>
                  <a:gd name="T47" fmla="*/ 334 h 499"/>
                  <a:gd name="T48" fmla="*/ 654 w 1004"/>
                  <a:gd name="T49" fmla="*/ 368 h 499"/>
                  <a:gd name="T50" fmla="*/ 733 w 1004"/>
                  <a:gd name="T51" fmla="*/ 461 h 499"/>
                  <a:gd name="T52" fmla="*/ 769 w 1004"/>
                  <a:gd name="T53" fmla="*/ 474 h 499"/>
                  <a:gd name="T54" fmla="*/ 783 w 1004"/>
                  <a:gd name="T55" fmla="*/ 467 h 499"/>
                  <a:gd name="T56" fmla="*/ 774 w 1004"/>
                  <a:gd name="T57" fmla="*/ 448 h 499"/>
                  <a:gd name="T58" fmla="*/ 793 w 1004"/>
                  <a:gd name="T59" fmla="*/ 428 h 499"/>
                  <a:gd name="T60" fmla="*/ 758 w 1004"/>
                  <a:gd name="T61" fmla="*/ 408 h 499"/>
                  <a:gd name="T62" fmla="*/ 755 w 1004"/>
                  <a:gd name="T63" fmla="*/ 398 h 499"/>
                  <a:gd name="T64" fmla="*/ 808 w 1004"/>
                  <a:gd name="T65" fmla="*/ 401 h 499"/>
                  <a:gd name="T66" fmla="*/ 839 w 1004"/>
                  <a:gd name="T67" fmla="*/ 415 h 499"/>
                  <a:gd name="T68" fmla="*/ 861 w 1004"/>
                  <a:gd name="T69" fmla="*/ 407 h 499"/>
                  <a:gd name="T70" fmla="*/ 843 w 1004"/>
                  <a:gd name="T71" fmla="*/ 370 h 499"/>
                  <a:gd name="T72" fmla="*/ 815 w 1004"/>
                  <a:gd name="T73" fmla="*/ 321 h 499"/>
                  <a:gd name="T74" fmla="*/ 850 w 1004"/>
                  <a:gd name="T75" fmla="*/ 301 h 499"/>
                  <a:gd name="T76" fmla="*/ 972 w 1004"/>
                  <a:gd name="T77" fmla="*/ 289 h 499"/>
                  <a:gd name="T78" fmla="*/ 1003 w 1004"/>
                  <a:gd name="T79" fmla="*/ 261 h 499"/>
                  <a:gd name="T80" fmla="*/ 887 w 1004"/>
                  <a:gd name="T81" fmla="*/ 166 h 499"/>
                  <a:gd name="T82" fmla="*/ 896 w 1004"/>
                  <a:gd name="T83" fmla="*/ 120 h 499"/>
                  <a:gd name="T84" fmla="*/ 876 w 1004"/>
                  <a:gd name="T85" fmla="*/ 100 h 499"/>
                  <a:gd name="T86" fmla="*/ 828 w 1004"/>
                  <a:gd name="T87" fmla="*/ 126 h 499"/>
                  <a:gd name="T88" fmla="*/ 777 w 1004"/>
                  <a:gd name="T89" fmla="*/ 117 h 499"/>
                  <a:gd name="T90" fmla="*/ 710 w 1004"/>
                  <a:gd name="T91" fmla="*/ 81 h 499"/>
                  <a:gd name="T92" fmla="*/ 618 w 1004"/>
                  <a:gd name="T93" fmla="*/ 21 h 499"/>
                  <a:gd name="T94" fmla="*/ 485 w 1004"/>
                  <a:gd name="T95" fmla="*/ 0 h 499"/>
                  <a:gd name="T96" fmla="*/ 411 w 1004"/>
                  <a:gd name="T97" fmla="*/ 32 h 499"/>
                  <a:gd name="T98" fmla="*/ 346 w 1004"/>
                  <a:gd name="T99" fmla="*/ 91 h 499"/>
                  <a:gd name="T100" fmla="*/ 336 w 1004"/>
                  <a:gd name="T101" fmla="*/ 147 h 499"/>
                  <a:gd name="T102" fmla="*/ 274 w 1004"/>
                  <a:gd name="T103" fmla="*/ 137 h 499"/>
                  <a:gd name="T104" fmla="*/ 141 w 1004"/>
                  <a:gd name="T105" fmla="*/ 114 h 499"/>
                  <a:gd name="T106" fmla="*/ 66 w 1004"/>
                  <a:gd name="T107" fmla="*/ 133 h 499"/>
                  <a:gd name="T108" fmla="*/ 13 w 1004"/>
                  <a:gd name="T109" fmla="*/ 192 h 499"/>
                  <a:gd name="T110" fmla="*/ 0 w 1004"/>
                  <a:gd name="T111" fmla="*/ 229 h 499"/>
                  <a:gd name="T112" fmla="*/ 17 w 1004"/>
                  <a:gd name="T113" fmla="*/ 295 h 499"/>
                  <a:gd name="T114" fmla="*/ 77 w 1004"/>
                  <a:gd name="T115" fmla="*/ 346 h 499"/>
                  <a:gd name="T116" fmla="*/ 212 w 1004"/>
                  <a:gd name="T117" fmla="*/ 387 h 499"/>
                  <a:gd name="T118" fmla="*/ 314 w 1004"/>
                  <a:gd name="T119" fmla="*/ 430 h 499"/>
                  <a:gd name="T120" fmla="*/ 339 w 1004"/>
                  <a:gd name="T121" fmla="*/ 49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4" h="499">
                    <a:moveTo>
                      <a:pt x="339" y="491"/>
                    </a:moveTo>
                    <a:lnTo>
                      <a:pt x="347" y="498"/>
                    </a:lnTo>
                    <a:lnTo>
                      <a:pt x="343" y="470"/>
                    </a:lnTo>
                    <a:cubicBezTo>
                      <a:pt x="340" y="455"/>
                      <a:pt x="334" y="434"/>
                      <a:pt x="328" y="424"/>
                    </a:cubicBezTo>
                    <a:lnTo>
                      <a:pt x="317" y="405"/>
                    </a:lnTo>
                    <a:lnTo>
                      <a:pt x="286" y="386"/>
                    </a:lnTo>
                    <a:lnTo>
                      <a:pt x="255" y="367"/>
                    </a:lnTo>
                    <a:lnTo>
                      <a:pt x="196" y="357"/>
                    </a:lnTo>
                    <a:lnTo>
                      <a:pt x="138" y="347"/>
                    </a:lnTo>
                    <a:lnTo>
                      <a:pt x="100" y="326"/>
                    </a:lnTo>
                    <a:lnTo>
                      <a:pt x="62" y="305"/>
                    </a:lnTo>
                    <a:lnTo>
                      <a:pt x="47" y="283"/>
                    </a:lnTo>
                    <a:lnTo>
                      <a:pt x="31" y="262"/>
                    </a:lnTo>
                    <a:lnTo>
                      <a:pt x="31" y="248"/>
                    </a:lnTo>
                    <a:cubicBezTo>
                      <a:pt x="31" y="240"/>
                      <a:pt x="37" y="222"/>
                      <a:pt x="44" y="207"/>
                    </a:cubicBezTo>
                    <a:lnTo>
                      <a:pt x="57" y="180"/>
                    </a:lnTo>
                    <a:lnTo>
                      <a:pt x="73" y="172"/>
                    </a:lnTo>
                    <a:cubicBezTo>
                      <a:pt x="82" y="168"/>
                      <a:pt x="102" y="162"/>
                      <a:pt x="117" y="160"/>
                    </a:cubicBezTo>
                    <a:lnTo>
                      <a:pt x="143" y="154"/>
                    </a:lnTo>
                    <a:lnTo>
                      <a:pt x="206" y="168"/>
                    </a:lnTo>
                    <a:cubicBezTo>
                      <a:pt x="240" y="175"/>
                      <a:pt x="282" y="185"/>
                      <a:pt x="299" y="191"/>
                    </a:cubicBezTo>
                    <a:lnTo>
                      <a:pt x="329" y="202"/>
                    </a:lnTo>
                    <a:lnTo>
                      <a:pt x="329" y="242"/>
                    </a:lnTo>
                    <a:lnTo>
                      <a:pt x="353" y="265"/>
                    </a:lnTo>
                    <a:lnTo>
                      <a:pt x="376" y="288"/>
                    </a:lnTo>
                    <a:lnTo>
                      <a:pt x="376" y="297"/>
                    </a:lnTo>
                    <a:cubicBezTo>
                      <a:pt x="376" y="302"/>
                      <a:pt x="382" y="309"/>
                      <a:pt x="388" y="314"/>
                    </a:cubicBezTo>
                    <a:lnTo>
                      <a:pt x="401" y="323"/>
                    </a:lnTo>
                    <a:lnTo>
                      <a:pt x="392" y="352"/>
                    </a:lnTo>
                    <a:lnTo>
                      <a:pt x="449" y="414"/>
                    </a:lnTo>
                    <a:lnTo>
                      <a:pt x="458" y="408"/>
                    </a:lnTo>
                    <a:lnTo>
                      <a:pt x="467" y="401"/>
                    </a:lnTo>
                    <a:lnTo>
                      <a:pt x="482" y="410"/>
                    </a:lnTo>
                    <a:lnTo>
                      <a:pt x="496" y="419"/>
                    </a:lnTo>
                    <a:lnTo>
                      <a:pt x="511" y="416"/>
                    </a:lnTo>
                    <a:lnTo>
                      <a:pt x="525" y="413"/>
                    </a:lnTo>
                    <a:lnTo>
                      <a:pt x="525" y="395"/>
                    </a:lnTo>
                    <a:lnTo>
                      <a:pt x="499" y="388"/>
                    </a:lnTo>
                    <a:lnTo>
                      <a:pt x="472" y="380"/>
                    </a:lnTo>
                    <a:lnTo>
                      <a:pt x="459" y="368"/>
                    </a:lnTo>
                    <a:lnTo>
                      <a:pt x="445" y="355"/>
                    </a:lnTo>
                    <a:lnTo>
                      <a:pt x="451" y="347"/>
                    </a:lnTo>
                    <a:lnTo>
                      <a:pt x="456" y="340"/>
                    </a:lnTo>
                    <a:lnTo>
                      <a:pt x="485" y="343"/>
                    </a:lnTo>
                    <a:cubicBezTo>
                      <a:pt x="500" y="345"/>
                      <a:pt x="524" y="349"/>
                      <a:pt x="536" y="351"/>
                    </a:cubicBezTo>
                    <a:lnTo>
                      <a:pt x="559" y="356"/>
                    </a:lnTo>
                    <a:lnTo>
                      <a:pt x="566" y="345"/>
                    </a:lnTo>
                    <a:lnTo>
                      <a:pt x="573" y="334"/>
                    </a:lnTo>
                    <a:lnTo>
                      <a:pt x="612" y="334"/>
                    </a:lnTo>
                    <a:lnTo>
                      <a:pt x="654" y="368"/>
                    </a:lnTo>
                    <a:lnTo>
                      <a:pt x="696" y="401"/>
                    </a:lnTo>
                    <a:lnTo>
                      <a:pt x="733" y="461"/>
                    </a:lnTo>
                    <a:lnTo>
                      <a:pt x="759" y="461"/>
                    </a:lnTo>
                    <a:lnTo>
                      <a:pt x="769" y="474"/>
                    </a:lnTo>
                    <a:lnTo>
                      <a:pt x="776" y="471"/>
                    </a:lnTo>
                    <a:lnTo>
                      <a:pt x="783" y="467"/>
                    </a:lnTo>
                    <a:lnTo>
                      <a:pt x="779" y="457"/>
                    </a:lnTo>
                    <a:lnTo>
                      <a:pt x="774" y="448"/>
                    </a:lnTo>
                    <a:lnTo>
                      <a:pt x="784" y="438"/>
                    </a:lnTo>
                    <a:lnTo>
                      <a:pt x="793" y="428"/>
                    </a:lnTo>
                    <a:lnTo>
                      <a:pt x="788" y="421"/>
                    </a:lnTo>
                    <a:cubicBezTo>
                      <a:pt x="785" y="417"/>
                      <a:pt x="772" y="412"/>
                      <a:pt x="758" y="408"/>
                    </a:cubicBezTo>
                    <a:lnTo>
                      <a:pt x="733" y="403"/>
                    </a:lnTo>
                    <a:lnTo>
                      <a:pt x="755" y="398"/>
                    </a:lnTo>
                    <a:lnTo>
                      <a:pt x="777" y="392"/>
                    </a:lnTo>
                    <a:lnTo>
                      <a:pt x="808" y="401"/>
                    </a:lnTo>
                    <a:lnTo>
                      <a:pt x="839" y="410"/>
                    </a:lnTo>
                    <a:lnTo>
                      <a:pt x="839" y="415"/>
                    </a:lnTo>
                    <a:cubicBezTo>
                      <a:pt x="839" y="418"/>
                      <a:pt x="841" y="421"/>
                      <a:pt x="845" y="421"/>
                    </a:cubicBezTo>
                    <a:cubicBezTo>
                      <a:pt x="848" y="421"/>
                      <a:pt x="855" y="414"/>
                      <a:pt x="861" y="407"/>
                    </a:cubicBezTo>
                    <a:lnTo>
                      <a:pt x="871" y="392"/>
                    </a:lnTo>
                    <a:lnTo>
                      <a:pt x="843" y="370"/>
                    </a:lnTo>
                    <a:lnTo>
                      <a:pt x="815" y="348"/>
                    </a:lnTo>
                    <a:lnTo>
                      <a:pt x="815" y="321"/>
                    </a:lnTo>
                    <a:lnTo>
                      <a:pt x="833" y="311"/>
                    </a:lnTo>
                    <a:lnTo>
                      <a:pt x="850" y="301"/>
                    </a:lnTo>
                    <a:lnTo>
                      <a:pt x="950" y="301"/>
                    </a:lnTo>
                    <a:lnTo>
                      <a:pt x="972" y="289"/>
                    </a:lnTo>
                    <a:cubicBezTo>
                      <a:pt x="985" y="283"/>
                      <a:pt x="997" y="274"/>
                      <a:pt x="999" y="269"/>
                    </a:cubicBezTo>
                    <a:lnTo>
                      <a:pt x="1003" y="261"/>
                    </a:lnTo>
                    <a:lnTo>
                      <a:pt x="939" y="192"/>
                    </a:lnTo>
                    <a:lnTo>
                      <a:pt x="887" y="166"/>
                    </a:lnTo>
                    <a:lnTo>
                      <a:pt x="891" y="143"/>
                    </a:lnTo>
                    <a:lnTo>
                      <a:pt x="896" y="120"/>
                    </a:lnTo>
                    <a:lnTo>
                      <a:pt x="886" y="110"/>
                    </a:lnTo>
                    <a:lnTo>
                      <a:pt x="876" y="100"/>
                    </a:lnTo>
                    <a:lnTo>
                      <a:pt x="847" y="100"/>
                    </a:lnTo>
                    <a:lnTo>
                      <a:pt x="828" y="126"/>
                    </a:lnTo>
                    <a:lnTo>
                      <a:pt x="798" y="113"/>
                    </a:lnTo>
                    <a:lnTo>
                      <a:pt x="777" y="117"/>
                    </a:lnTo>
                    <a:lnTo>
                      <a:pt x="755" y="121"/>
                    </a:lnTo>
                    <a:lnTo>
                      <a:pt x="710" y="81"/>
                    </a:lnTo>
                    <a:lnTo>
                      <a:pt x="666" y="42"/>
                    </a:lnTo>
                    <a:lnTo>
                      <a:pt x="618" y="21"/>
                    </a:lnTo>
                    <a:lnTo>
                      <a:pt x="570" y="0"/>
                    </a:lnTo>
                    <a:lnTo>
                      <a:pt x="485" y="0"/>
                    </a:lnTo>
                    <a:lnTo>
                      <a:pt x="448" y="16"/>
                    </a:lnTo>
                    <a:lnTo>
                      <a:pt x="411" y="32"/>
                    </a:lnTo>
                    <a:lnTo>
                      <a:pt x="379" y="62"/>
                    </a:lnTo>
                    <a:lnTo>
                      <a:pt x="346" y="91"/>
                    </a:lnTo>
                    <a:lnTo>
                      <a:pt x="341" y="119"/>
                    </a:lnTo>
                    <a:lnTo>
                      <a:pt x="336" y="147"/>
                    </a:lnTo>
                    <a:lnTo>
                      <a:pt x="326" y="147"/>
                    </a:lnTo>
                    <a:cubicBezTo>
                      <a:pt x="321" y="147"/>
                      <a:pt x="298" y="142"/>
                      <a:pt x="274" y="137"/>
                    </a:cubicBezTo>
                    <a:cubicBezTo>
                      <a:pt x="250" y="131"/>
                      <a:pt x="211" y="124"/>
                      <a:pt x="186" y="120"/>
                    </a:cubicBezTo>
                    <a:lnTo>
                      <a:pt x="141" y="114"/>
                    </a:lnTo>
                    <a:lnTo>
                      <a:pt x="103" y="124"/>
                    </a:lnTo>
                    <a:lnTo>
                      <a:pt x="66" y="133"/>
                    </a:lnTo>
                    <a:lnTo>
                      <a:pt x="45" y="152"/>
                    </a:lnTo>
                    <a:cubicBezTo>
                      <a:pt x="34" y="162"/>
                      <a:pt x="20" y="180"/>
                      <a:pt x="13" y="192"/>
                    </a:cubicBezTo>
                    <a:lnTo>
                      <a:pt x="0" y="213"/>
                    </a:lnTo>
                    <a:lnTo>
                      <a:pt x="0" y="229"/>
                    </a:lnTo>
                    <a:cubicBezTo>
                      <a:pt x="0" y="237"/>
                      <a:pt x="4" y="255"/>
                      <a:pt x="8" y="269"/>
                    </a:cubicBezTo>
                    <a:lnTo>
                      <a:pt x="17" y="295"/>
                    </a:lnTo>
                    <a:lnTo>
                      <a:pt x="47" y="321"/>
                    </a:lnTo>
                    <a:lnTo>
                      <a:pt x="77" y="346"/>
                    </a:lnTo>
                    <a:lnTo>
                      <a:pt x="112" y="360"/>
                    </a:lnTo>
                    <a:cubicBezTo>
                      <a:pt x="132" y="367"/>
                      <a:pt x="177" y="379"/>
                      <a:pt x="212" y="387"/>
                    </a:cubicBezTo>
                    <a:lnTo>
                      <a:pt x="277" y="401"/>
                    </a:lnTo>
                    <a:lnTo>
                      <a:pt x="314" y="430"/>
                    </a:lnTo>
                    <a:lnTo>
                      <a:pt x="323" y="457"/>
                    </a:lnTo>
                    <a:cubicBezTo>
                      <a:pt x="328" y="472"/>
                      <a:pt x="335" y="487"/>
                      <a:pt x="339" y="491"/>
                    </a:cubicBezTo>
                  </a:path>
                </a:pathLst>
              </a:custGeom>
              <a:solidFill>
                <a:srgbClr val="70707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 name="Freeform 25"/>
              <p:cNvSpPr>
                <a:spLocks noChangeArrowheads="1"/>
              </p:cNvSpPr>
              <p:nvPr/>
            </p:nvSpPr>
            <p:spPr bwMode="auto">
              <a:xfrm>
                <a:off x="182" y="1278"/>
                <a:ext cx="380" cy="187"/>
              </a:xfrm>
              <a:custGeom>
                <a:avLst/>
                <a:gdLst>
                  <a:gd name="T0" fmla="*/ 346 w 1000"/>
                  <a:gd name="T1" fmla="*/ 495 h 496"/>
                  <a:gd name="T2" fmla="*/ 337 w 1000"/>
                  <a:gd name="T3" fmla="*/ 444 h 496"/>
                  <a:gd name="T4" fmla="*/ 299 w 1000"/>
                  <a:gd name="T5" fmla="*/ 394 h 496"/>
                  <a:gd name="T6" fmla="*/ 224 w 1000"/>
                  <a:gd name="T7" fmla="*/ 365 h 496"/>
                  <a:gd name="T8" fmla="*/ 101 w 1000"/>
                  <a:gd name="T9" fmla="*/ 327 h 496"/>
                  <a:gd name="T10" fmla="*/ 48 w 1000"/>
                  <a:gd name="T11" fmla="*/ 286 h 496"/>
                  <a:gd name="T12" fmla="*/ 32 w 1000"/>
                  <a:gd name="T13" fmla="*/ 227 h 496"/>
                  <a:gd name="T14" fmla="*/ 64 w 1000"/>
                  <a:gd name="T15" fmla="*/ 174 h 496"/>
                  <a:gd name="T16" fmla="*/ 116 w 1000"/>
                  <a:gd name="T17" fmla="*/ 158 h 496"/>
                  <a:gd name="T18" fmla="*/ 205 w 1000"/>
                  <a:gd name="T19" fmla="*/ 167 h 496"/>
                  <a:gd name="T20" fmla="*/ 330 w 1000"/>
                  <a:gd name="T21" fmla="*/ 202 h 496"/>
                  <a:gd name="T22" fmla="*/ 352 w 1000"/>
                  <a:gd name="T23" fmla="*/ 263 h 496"/>
                  <a:gd name="T24" fmla="*/ 407 w 1000"/>
                  <a:gd name="T25" fmla="*/ 332 h 496"/>
                  <a:gd name="T26" fmla="*/ 422 w 1000"/>
                  <a:gd name="T27" fmla="*/ 382 h 496"/>
                  <a:gd name="T28" fmla="*/ 461 w 1000"/>
                  <a:gd name="T29" fmla="*/ 399 h 496"/>
                  <a:gd name="T30" fmla="*/ 510 w 1000"/>
                  <a:gd name="T31" fmla="*/ 414 h 496"/>
                  <a:gd name="T32" fmla="*/ 526 w 1000"/>
                  <a:gd name="T33" fmla="*/ 408 h 496"/>
                  <a:gd name="T34" fmla="*/ 487 w 1000"/>
                  <a:gd name="T35" fmla="*/ 385 h 496"/>
                  <a:gd name="T36" fmla="*/ 457 w 1000"/>
                  <a:gd name="T37" fmla="*/ 367 h 496"/>
                  <a:gd name="T38" fmla="*/ 462 w 1000"/>
                  <a:gd name="T39" fmla="*/ 339 h 496"/>
                  <a:gd name="T40" fmla="*/ 544 w 1000"/>
                  <a:gd name="T41" fmla="*/ 351 h 496"/>
                  <a:gd name="T42" fmla="*/ 565 w 1000"/>
                  <a:gd name="T43" fmla="*/ 334 h 496"/>
                  <a:gd name="T44" fmla="*/ 661 w 1000"/>
                  <a:gd name="T45" fmla="*/ 372 h 496"/>
                  <a:gd name="T46" fmla="*/ 717 w 1000"/>
                  <a:gd name="T47" fmla="*/ 432 h 496"/>
                  <a:gd name="T48" fmla="*/ 754 w 1000"/>
                  <a:gd name="T49" fmla="*/ 464 h 496"/>
                  <a:gd name="T50" fmla="*/ 774 w 1000"/>
                  <a:gd name="T51" fmla="*/ 454 h 496"/>
                  <a:gd name="T52" fmla="*/ 779 w 1000"/>
                  <a:gd name="T53" fmla="*/ 436 h 496"/>
                  <a:gd name="T54" fmla="*/ 789 w 1000"/>
                  <a:gd name="T55" fmla="*/ 419 h 496"/>
                  <a:gd name="T56" fmla="*/ 734 w 1000"/>
                  <a:gd name="T57" fmla="*/ 402 h 496"/>
                  <a:gd name="T58" fmla="*/ 762 w 1000"/>
                  <a:gd name="T59" fmla="*/ 393 h 496"/>
                  <a:gd name="T60" fmla="*/ 837 w 1000"/>
                  <a:gd name="T61" fmla="*/ 408 h 496"/>
                  <a:gd name="T62" fmla="*/ 855 w 1000"/>
                  <a:gd name="T63" fmla="*/ 411 h 496"/>
                  <a:gd name="T64" fmla="*/ 863 w 1000"/>
                  <a:gd name="T65" fmla="*/ 381 h 496"/>
                  <a:gd name="T66" fmla="*/ 821 w 1000"/>
                  <a:gd name="T67" fmla="*/ 352 h 496"/>
                  <a:gd name="T68" fmla="*/ 823 w 1000"/>
                  <a:gd name="T69" fmla="*/ 320 h 496"/>
                  <a:gd name="T70" fmla="*/ 966 w 1000"/>
                  <a:gd name="T71" fmla="*/ 296 h 496"/>
                  <a:gd name="T72" fmla="*/ 999 w 1000"/>
                  <a:gd name="T73" fmla="*/ 268 h 496"/>
                  <a:gd name="T74" fmla="*/ 957 w 1000"/>
                  <a:gd name="T75" fmla="*/ 211 h 496"/>
                  <a:gd name="T76" fmla="*/ 909 w 1000"/>
                  <a:gd name="T77" fmla="*/ 176 h 496"/>
                  <a:gd name="T78" fmla="*/ 891 w 1000"/>
                  <a:gd name="T79" fmla="*/ 140 h 496"/>
                  <a:gd name="T80" fmla="*/ 854 w 1000"/>
                  <a:gd name="T81" fmla="*/ 97 h 496"/>
                  <a:gd name="T82" fmla="*/ 814 w 1000"/>
                  <a:gd name="T83" fmla="*/ 121 h 496"/>
                  <a:gd name="T84" fmla="*/ 778 w 1000"/>
                  <a:gd name="T85" fmla="*/ 118 h 496"/>
                  <a:gd name="T86" fmla="*/ 705 w 1000"/>
                  <a:gd name="T87" fmla="*/ 80 h 496"/>
                  <a:gd name="T88" fmla="*/ 562 w 1000"/>
                  <a:gd name="T89" fmla="*/ 0 h 496"/>
                  <a:gd name="T90" fmla="*/ 409 w 1000"/>
                  <a:gd name="T91" fmla="*/ 34 h 496"/>
                  <a:gd name="T92" fmla="*/ 348 w 1000"/>
                  <a:gd name="T93" fmla="*/ 93 h 496"/>
                  <a:gd name="T94" fmla="*/ 327 w 1000"/>
                  <a:gd name="T95" fmla="*/ 147 h 496"/>
                  <a:gd name="T96" fmla="*/ 185 w 1000"/>
                  <a:gd name="T97" fmla="*/ 119 h 496"/>
                  <a:gd name="T98" fmla="*/ 89 w 1000"/>
                  <a:gd name="T99" fmla="*/ 125 h 496"/>
                  <a:gd name="T100" fmla="*/ 34 w 1000"/>
                  <a:gd name="T101" fmla="*/ 161 h 496"/>
                  <a:gd name="T102" fmla="*/ 10 w 1000"/>
                  <a:gd name="T103" fmla="*/ 280 h 496"/>
                  <a:gd name="T104" fmla="*/ 64 w 1000"/>
                  <a:gd name="T105" fmla="*/ 333 h 496"/>
                  <a:gd name="T106" fmla="*/ 200 w 1000"/>
                  <a:gd name="T107" fmla="*/ 382 h 496"/>
                  <a:gd name="T108" fmla="*/ 281 w 1000"/>
                  <a:gd name="T109" fmla="*/ 405 h 496"/>
                  <a:gd name="T110" fmla="*/ 330 w 1000"/>
                  <a:gd name="T111" fmla="*/ 458 h 496"/>
                  <a:gd name="T112" fmla="*/ 330 w 1000"/>
                  <a:gd name="T113" fmla="*/ 48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0" h="496">
                    <a:moveTo>
                      <a:pt x="338" y="491"/>
                    </a:moveTo>
                    <a:lnTo>
                      <a:pt x="346" y="495"/>
                    </a:lnTo>
                    <a:lnTo>
                      <a:pt x="346" y="484"/>
                    </a:lnTo>
                    <a:cubicBezTo>
                      <a:pt x="346" y="479"/>
                      <a:pt x="342" y="460"/>
                      <a:pt x="337" y="444"/>
                    </a:cubicBezTo>
                    <a:lnTo>
                      <a:pt x="328" y="414"/>
                    </a:lnTo>
                    <a:lnTo>
                      <a:pt x="299" y="394"/>
                    </a:lnTo>
                    <a:lnTo>
                      <a:pt x="270" y="375"/>
                    </a:lnTo>
                    <a:lnTo>
                      <a:pt x="224" y="365"/>
                    </a:lnTo>
                    <a:cubicBezTo>
                      <a:pt x="198" y="359"/>
                      <a:pt x="168" y="353"/>
                      <a:pt x="157" y="351"/>
                    </a:cubicBezTo>
                    <a:cubicBezTo>
                      <a:pt x="147" y="349"/>
                      <a:pt x="121" y="338"/>
                      <a:pt x="101" y="327"/>
                    </a:cubicBezTo>
                    <a:lnTo>
                      <a:pt x="63" y="307"/>
                    </a:lnTo>
                    <a:lnTo>
                      <a:pt x="48" y="286"/>
                    </a:lnTo>
                    <a:lnTo>
                      <a:pt x="32" y="264"/>
                    </a:lnTo>
                    <a:lnTo>
                      <a:pt x="32" y="227"/>
                    </a:lnTo>
                    <a:lnTo>
                      <a:pt x="48" y="200"/>
                    </a:lnTo>
                    <a:lnTo>
                      <a:pt x="64" y="174"/>
                    </a:lnTo>
                    <a:lnTo>
                      <a:pt x="77" y="168"/>
                    </a:lnTo>
                    <a:cubicBezTo>
                      <a:pt x="85" y="165"/>
                      <a:pt x="103" y="160"/>
                      <a:pt x="116" y="158"/>
                    </a:cubicBezTo>
                    <a:lnTo>
                      <a:pt x="142" y="154"/>
                    </a:lnTo>
                    <a:lnTo>
                      <a:pt x="205" y="167"/>
                    </a:lnTo>
                    <a:cubicBezTo>
                      <a:pt x="241" y="175"/>
                      <a:pt x="283" y="185"/>
                      <a:pt x="300" y="191"/>
                    </a:cubicBezTo>
                    <a:lnTo>
                      <a:pt x="330" y="202"/>
                    </a:lnTo>
                    <a:lnTo>
                      <a:pt x="330" y="239"/>
                    </a:lnTo>
                    <a:lnTo>
                      <a:pt x="352" y="263"/>
                    </a:lnTo>
                    <a:cubicBezTo>
                      <a:pt x="364" y="276"/>
                      <a:pt x="381" y="297"/>
                      <a:pt x="390" y="310"/>
                    </a:cubicBezTo>
                    <a:lnTo>
                      <a:pt x="407" y="332"/>
                    </a:lnTo>
                    <a:lnTo>
                      <a:pt x="394" y="349"/>
                    </a:lnTo>
                    <a:lnTo>
                      <a:pt x="422" y="382"/>
                    </a:lnTo>
                    <a:lnTo>
                      <a:pt x="450" y="415"/>
                    </a:lnTo>
                    <a:lnTo>
                      <a:pt x="461" y="399"/>
                    </a:lnTo>
                    <a:lnTo>
                      <a:pt x="477" y="407"/>
                    </a:lnTo>
                    <a:cubicBezTo>
                      <a:pt x="486" y="411"/>
                      <a:pt x="501" y="414"/>
                      <a:pt x="510" y="414"/>
                    </a:cubicBezTo>
                    <a:lnTo>
                      <a:pt x="526" y="414"/>
                    </a:lnTo>
                    <a:lnTo>
                      <a:pt x="526" y="408"/>
                    </a:lnTo>
                    <a:cubicBezTo>
                      <a:pt x="526" y="405"/>
                      <a:pt x="522" y="399"/>
                      <a:pt x="516" y="396"/>
                    </a:cubicBezTo>
                    <a:cubicBezTo>
                      <a:pt x="511" y="392"/>
                      <a:pt x="498" y="388"/>
                      <a:pt x="487" y="385"/>
                    </a:cubicBezTo>
                    <a:lnTo>
                      <a:pt x="467" y="381"/>
                    </a:lnTo>
                    <a:lnTo>
                      <a:pt x="457" y="367"/>
                    </a:lnTo>
                    <a:lnTo>
                      <a:pt x="446" y="353"/>
                    </a:lnTo>
                    <a:lnTo>
                      <a:pt x="462" y="339"/>
                    </a:lnTo>
                    <a:lnTo>
                      <a:pt x="492" y="343"/>
                    </a:lnTo>
                    <a:cubicBezTo>
                      <a:pt x="508" y="345"/>
                      <a:pt x="532" y="349"/>
                      <a:pt x="544" y="351"/>
                    </a:cubicBezTo>
                    <a:lnTo>
                      <a:pt x="565" y="356"/>
                    </a:lnTo>
                    <a:lnTo>
                      <a:pt x="565" y="334"/>
                    </a:lnTo>
                    <a:lnTo>
                      <a:pt x="617" y="334"/>
                    </a:lnTo>
                    <a:lnTo>
                      <a:pt x="661" y="372"/>
                    </a:lnTo>
                    <a:lnTo>
                      <a:pt x="705" y="411"/>
                    </a:lnTo>
                    <a:lnTo>
                      <a:pt x="717" y="432"/>
                    </a:lnTo>
                    <a:lnTo>
                      <a:pt x="730" y="453"/>
                    </a:lnTo>
                    <a:lnTo>
                      <a:pt x="754" y="464"/>
                    </a:lnTo>
                    <a:lnTo>
                      <a:pt x="779" y="474"/>
                    </a:lnTo>
                    <a:lnTo>
                      <a:pt x="774" y="454"/>
                    </a:lnTo>
                    <a:lnTo>
                      <a:pt x="769" y="434"/>
                    </a:lnTo>
                    <a:lnTo>
                      <a:pt x="779" y="436"/>
                    </a:lnTo>
                    <a:lnTo>
                      <a:pt x="789" y="438"/>
                    </a:lnTo>
                    <a:lnTo>
                      <a:pt x="789" y="419"/>
                    </a:lnTo>
                    <a:lnTo>
                      <a:pt x="761" y="411"/>
                    </a:lnTo>
                    <a:lnTo>
                      <a:pt x="734" y="402"/>
                    </a:lnTo>
                    <a:lnTo>
                      <a:pt x="748" y="398"/>
                    </a:lnTo>
                    <a:lnTo>
                      <a:pt x="762" y="393"/>
                    </a:lnTo>
                    <a:lnTo>
                      <a:pt x="794" y="397"/>
                    </a:lnTo>
                    <a:cubicBezTo>
                      <a:pt x="813" y="399"/>
                      <a:pt x="832" y="405"/>
                      <a:pt x="837" y="408"/>
                    </a:cubicBezTo>
                    <a:lnTo>
                      <a:pt x="847" y="415"/>
                    </a:lnTo>
                    <a:lnTo>
                      <a:pt x="855" y="411"/>
                    </a:lnTo>
                    <a:lnTo>
                      <a:pt x="863" y="407"/>
                    </a:lnTo>
                    <a:lnTo>
                      <a:pt x="863" y="381"/>
                    </a:lnTo>
                    <a:lnTo>
                      <a:pt x="849" y="375"/>
                    </a:lnTo>
                    <a:cubicBezTo>
                      <a:pt x="841" y="371"/>
                      <a:pt x="828" y="361"/>
                      <a:pt x="821" y="352"/>
                    </a:cubicBezTo>
                    <a:lnTo>
                      <a:pt x="809" y="335"/>
                    </a:lnTo>
                    <a:lnTo>
                      <a:pt x="823" y="320"/>
                    </a:lnTo>
                    <a:lnTo>
                      <a:pt x="838" y="304"/>
                    </a:lnTo>
                    <a:lnTo>
                      <a:pt x="966" y="296"/>
                    </a:lnTo>
                    <a:lnTo>
                      <a:pt x="982" y="282"/>
                    </a:lnTo>
                    <a:lnTo>
                      <a:pt x="999" y="268"/>
                    </a:lnTo>
                    <a:lnTo>
                      <a:pt x="991" y="252"/>
                    </a:lnTo>
                    <a:cubicBezTo>
                      <a:pt x="986" y="243"/>
                      <a:pt x="971" y="225"/>
                      <a:pt x="957" y="211"/>
                    </a:cubicBezTo>
                    <a:lnTo>
                      <a:pt x="931" y="186"/>
                    </a:lnTo>
                    <a:lnTo>
                      <a:pt x="909" y="176"/>
                    </a:lnTo>
                    <a:lnTo>
                      <a:pt x="887" y="167"/>
                    </a:lnTo>
                    <a:lnTo>
                      <a:pt x="891" y="140"/>
                    </a:lnTo>
                    <a:lnTo>
                      <a:pt x="896" y="114"/>
                    </a:lnTo>
                    <a:lnTo>
                      <a:pt x="854" y="97"/>
                    </a:lnTo>
                    <a:lnTo>
                      <a:pt x="826" y="129"/>
                    </a:lnTo>
                    <a:lnTo>
                      <a:pt x="814" y="121"/>
                    </a:lnTo>
                    <a:lnTo>
                      <a:pt x="803" y="113"/>
                    </a:lnTo>
                    <a:lnTo>
                      <a:pt x="778" y="118"/>
                    </a:lnTo>
                    <a:lnTo>
                      <a:pt x="754" y="122"/>
                    </a:lnTo>
                    <a:lnTo>
                      <a:pt x="705" y="80"/>
                    </a:lnTo>
                    <a:lnTo>
                      <a:pt x="656" y="38"/>
                    </a:lnTo>
                    <a:lnTo>
                      <a:pt x="562" y="0"/>
                    </a:lnTo>
                    <a:lnTo>
                      <a:pt x="490" y="0"/>
                    </a:lnTo>
                    <a:lnTo>
                      <a:pt x="409" y="34"/>
                    </a:lnTo>
                    <a:lnTo>
                      <a:pt x="378" y="64"/>
                    </a:lnTo>
                    <a:lnTo>
                      <a:pt x="348" y="93"/>
                    </a:lnTo>
                    <a:lnTo>
                      <a:pt x="338" y="147"/>
                    </a:lnTo>
                    <a:lnTo>
                      <a:pt x="327" y="147"/>
                    </a:lnTo>
                    <a:cubicBezTo>
                      <a:pt x="321" y="147"/>
                      <a:pt x="287" y="140"/>
                      <a:pt x="251" y="133"/>
                    </a:cubicBezTo>
                    <a:lnTo>
                      <a:pt x="185" y="119"/>
                    </a:lnTo>
                    <a:lnTo>
                      <a:pt x="137" y="122"/>
                    </a:lnTo>
                    <a:lnTo>
                      <a:pt x="89" y="125"/>
                    </a:lnTo>
                    <a:lnTo>
                      <a:pt x="61" y="143"/>
                    </a:lnTo>
                    <a:lnTo>
                      <a:pt x="34" y="161"/>
                    </a:lnTo>
                    <a:lnTo>
                      <a:pt x="0" y="222"/>
                    </a:lnTo>
                    <a:lnTo>
                      <a:pt x="10" y="280"/>
                    </a:lnTo>
                    <a:lnTo>
                      <a:pt x="28" y="300"/>
                    </a:lnTo>
                    <a:cubicBezTo>
                      <a:pt x="38" y="311"/>
                      <a:pt x="54" y="326"/>
                      <a:pt x="64" y="333"/>
                    </a:cubicBezTo>
                    <a:cubicBezTo>
                      <a:pt x="75" y="340"/>
                      <a:pt x="95" y="351"/>
                      <a:pt x="110" y="357"/>
                    </a:cubicBezTo>
                    <a:cubicBezTo>
                      <a:pt x="125" y="364"/>
                      <a:pt x="165" y="375"/>
                      <a:pt x="200" y="382"/>
                    </a:cubicBezTo>
                    <a:lnTo>
                      <a:pt x="263" y="395"/>
                    </a:lnTo>
                    <a:lnTo>
                      <a:pt x="281" y="405"/>
                    </a:lnTo>
                    <a:cubicBezTo>
                      <a:pt x="291" y="410"/>
                      <a:pt x="306" y="425"/>
                      <a:pt x="315" y="436"/>
                    </a:cubicBezTo>
                    <a:lnTo>
                      <a:pt x="330" y="458"/>
                    </a:lnTo>
                    <a:lnTo>
                      <a:pt x="330" y="472"/>
                    </a:lnTo>
                    <a:lnTo>
                      <a:pt x="330" y="487"/>
                    </a:lnTo>
                    <a:lnTo>
                      <a:pt x="338" y="491"/>
                    </a:lnTo>
                  </a:path>
                </a:pathLst>
              </a:custGeom>
              <a:solidFill>
                <a:srgbClr val="4F4F4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6" name="Freeform 26"/>
              <p:cNvSpPr>
                <a:spLocks noChangeArrowheads="1"/>
              </p:cNvSpPr>
              <p:nvPr/>
            </p:nvSpPr>
            <p:spPr bwMode="auto">
              <a:xfrm>
                <a:off x="182" y="1278"/>
                <a:ext cx="378" cy="189"/>
              </a:xfrm>
              <a:custGeom>
                <a:avLst/>
                <a:gdLst>
                  <a:gd name="T0" fmla="*/ 346 w 997"/>
                  <a:gd name="T1" fmla="*/ 484 h 497"/>
                  <a:gd name="T2" fmla="*/ 321 w 997"/>
                  <a:gd name="T3" fmla="*/ 410 h 497"/>
                  <a:gd name="T4" fmla="*/ 250 w 997"/>
                  <a:gd name="T5" fmla="*/ 370 h 497"/>
                  <a:gd name="T6" fmla="*/ 162 w 997"/>
                  <a:gd name="T7" fmla="*/ 356 h 497"/>
                  <a:gd name="T8" fmla="*/ 79 w 997"/>
                  <a:gd name="T9" fmla="*/ 321 h 497"/>
                  <a:gd name="T10" fmla="*/ 38 w 997"/>
                  <a:gd name="T11" fmla="*/ 208 h 497"/>
                  <a:gd name="T12" fmla="*/ 69 w 997"/>
                  <a:gd name="T13" fmla="*/ 172 h 497"/>
                  <a:gd name="T14" fmla="*/ 133 w 997"/>
                  <a:gd name="T15" fmla="*/ 153 h 497"/>
                  <a:gd name="T16" fmla="*/ 300 w 997"/>
                  <a:gd name="T17" fmla="*/ 191 h 497"/>
                  <a:gd name="T18" fmla="*/ 332 w 997"/>
                  <a:gd name="T19" fmla="*/ 226 h 497"/>
                  <a:gd name="T20" fmla="*/ 355 w 997"/>
                  <a:gd name="T21" fmla="*/ 269 h 497"/>
                  <a:gd name="T22" fmla="*/ 404 w 997"/>
                  <a:gd name="T23" fmla="*/ 346 h 497"/>
                  <a:gd name="T24" fmla="*/ 444 w 997"/>
                  <a:gd name="T25" fmla="*/ 409 h 497"/>
                  <a:gd name="T26" fmla="*/ 487 w 997"/>
                  <a:gd name="T27" fmla="*/ 409 h 497"/>
                  <a:gd name="T28" fmla="*/ 502 w 997"/>
                  <a:gd name="T29" fmla="*/ 401 h 497"/>
                  <a:gd name="T30" fmla="*/ 526 w 997"/>
                  <a:gd name="T31" fmla="*/ 418 h 497"/>
                  <a:gd name="T32" fmla="*/ 491 w 997"/>
                  <a:gd name="T33" fmla="*/ 390 h 497"/>
                  <a:gd name="T34" fmla="*/ 448 w 997"/>
                  <a:gd name="T35" fmla="*/ 363 h 497"/>
                  <a:gd name="T36" fmla="*/ 479 w 997"/>
                  <a:gd name="T37" fmla="*/ 341 h 497"/>
                  <a:gd name="T38" fmla="*/ 544 w 997"/>
                  <a:gd name="T39" fmla="*/ 353 h 497"/>
                  <a:gd name="T40" fmla="*/ 565 w 997"/>
                  <a:gd name="T41" fmla="*/ 336 h 497"/>
                  <a:gd name="T42" fmla="*/ 661 w 997"/>
                  <a:gd name="T43" fmla="*/ 373 h 497"/>
                  <a:gd name="T44" fmla="*/ 734 w 997"/>
                  <a:gd name="T45" fmla="*/ 460 h 497"/>
                  <a:gd name="T46" fmla="*/ 744 w 997"/>
                  <a:gd name="T47" fmla="*/ 453 h 497"/>
                  <a:gd name="T48" fmla="*/ 779 w 997"/>
                  <a:gd name="T49" fmla="*/ 480 h 497"/>
                  <a:gd name="T50" fmla="*/ 769 w 997"/>
                  <a:gd name="T51" fmla="*/ 436 h 497"/>
                  <a:gd name="T52" fmla="*/ 776 w 997"/>
                  <a:gd name="T53" fmla="*/ 417 h 497"/>
                  <a:gd name="T54" fmla="*/ 737 w 997"/>
                  <a:gd name="T55" fmla="*/ 413 h 497"/>
                  <a:gd name="T56" fmla="*/ 734 w 997"/>
                  <a:gd name="T57" fmla="*/ 400 h 497"/>
                  <a:gd name="T58" fmla="*/ 850 w 997"/>
                  <a:gd name="T59" fmla="*/ 416 h 497"/>
                  <a:gd name="T60" fmla="*/ 863 w 997"/>
                  <a:gd name="T61" fmla="*/ 392 h 497"/>
                  <a:gd name="T62" fmla="*/ 844 w 997"/>
                  <a:gd name="T63" fmla="*/ 374 h 497"/>
                  <a:gd name="T64" fmla="*/ 808 w 997"/>
                  <a:gd name="T65" fmla="*/ 337 h 497"/>
                  <a:gd name="T66" fmla="*/ 845 w 997"/>
                  <a:gd name="T67" fmla="*/ 300 h 497"/>
                  <a:gd name="T68" fmla="*/ 964 w 997"/>
                  <a:gd name="T69" fmla="*/ 299 h 497"/>
                  <a:gd name="T70" fmla="*/ 996 w 997"/>
                  <a:gd name="T71" fmla="*/ 269 h 497"/>
                  <a:gd name="T72" fmla="*/ 948 w 997"/>
                  <a:gd name="T73" fmla="*/ 201 h 497"/>
                  <a:gd name="T74" fmla="*/ 887 w 997"/>
                  <a:gd name="T75" fmla="*/ 169 h 497"/>
                  <a:gd name="T76" fmla="*/ 897 w 997"/>
                  <a:gd name="T77" fmla="*/ 115 h 497"/>
                  <a:gd name="T78" fmla="*/ 859 w 997"/>
                  <a:gd name="T79" fmla="*/ 104 h 497"/>
                  <a:gd name="T80" fmla="*/ 840 w 997"/>
                  <a:gd name="T81" fmla="*/ 123 h 497"/>
                  <a:gd name="T82" fmla="*/ 813 w 997"/>
                  <a:gd name="T83" fmla="*/ 125 h 497"/>
                  <a:gd name="T84" fmla="*/ 778 w 997"/>
                  <a:gd name="T85" fmla="*/ 122 h 497"/>
                  <a:gd name="T86" fmla="*/ 702 w 997"/>
                  <a:gd name="T87" fmla="*/ 82 h 497"/>
                  <a:gd name="T88" fmla="*/ 600 w 997"/>
                  <a:gd name="T89" fmla="*/ 17 h 497"/>
                  <a:gd name="T90" fmla="*/ 513 w 997"/>
                  <a:gd name="T91" fmla="*/ 4 h 497"/>
                  <a:gd name="T92" fmla="*/ 434 w 997"/>
                  <a:gd name="T93" fmla="*/ 27 h 497"/>
                  <a:gd name="T94" fmla="*/ 372 w 997"/>
                  <a:gd name="T95" fmla="*/ 73 h 497"/>
                  <a:gd name="T96" fmla="*/ 343 w 997"/>
                  <a:gd name="T97" fmla="*/ 127 h 497"/>
                  <a:gd name="T98" fmla="*/ 281 w 997"/>
                  <a:gd name="T99" fmla="*/ 142 h 497"/>
                  <a:gd name="T100" fmla="*/ 142 w 997"/>
                  <a:gd name="T101" fmla="*/ 120 h 497"/>
                  <a:gd name="T102" fmla="*/ 87 w 997"/>
                  <a:gd name="T103" fmla="*/ 129 h 497"/>
                  <a:gd name="T104" fmla="*/ 31 w 997"/>
                  <a:gd name="T105" fmla="*/ 171 h 497"/>
                  <a:gd name="T106" fmla="*/ 0 w 997"/>
                  <a:gd name="T107" fmla="*/ 223 h 497"/>
                  <a:gd name="T108" fmla="*/ 22 w 997"/>
                  <a:gd name="T109" fmla="*/ 291 h 497"/>
                  <a:gd name="T110" fmla="*/ 110 w 997"/>
                  <a:gd name="T111" fmla="*/ 357 h 497"/>
                  <a:gd name="T112" fmla="*/ 271 w 997"/>
                  <a:gd name="T113" fmla="*/ 398 h 497"/>
                  <a:gd name="T114" fmla="*/ 314 w 997"/>
                  <a:gd name="T115" fmla="*/ 426 h 497"/>
                  <a:gd name="T116" fmla="*/ 342 w 997"/>
                  <a:gd name="T117" fmla="*/ 49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97" h="497">
                    <a:moveTo>
                      <a:pt x="342" y="496"/>
                    </a:moveTo>
                    <a:cubicBezTo>
                      <a:pt x="344" y="496"/>
                      <a:pt x="346" y="491"/>
                      <a:pt x="346" y="484"/>
                    </a:cubicBezTo>
                    <a:cubicBezTo>
                      <a:pt x="346" y="477"/>
                      <a:pt x="340" y="458"/>
                      <a:pt x="333" y="441"/>
                    </a:cubicBezTo>
                    <a:lnTo>
                      <a:pt x="321" y="410"/>
                    </a:lnTo>
                    <a:lnTo>
                      <a:pt x="285" y="390"/>
                    </a:lnTo>
                    <a:lnTo>
                      <a:pt x="250" y="370"/>
                    </a:lnTo>
                    <a:lnTo>
                      <a:pt x="206" y="363"/>
                    </a:lnTo>
                    <a:lnTo>
                      <a:pt x="162" y="356"/>
                    </a:lnTo>
                    <a:lnTo>
                      <a:pt x="120" y="338"/>
                    </a:lnTo>
                    <a:lnTo>
                      <a:pt x="79" y="321"/>
                    </a:lnTo>
                    <a:lnTo>
                      <a:pt x="31" y="274"/>
                    </a:lnTo>
                    <a:lnTo>
                      <a:pt x="38" y="208"/>
                    </a:lnTo>
                    <a:lnTo>
                      <a:pt x="53" y="190"/>
                    </a:lnTo>
                    <a:lnTo>
                      <a:pt x="69" y="172"/>
                    </a:lnTo>
                    <a:lnTo>
                      <a:pt x="101" y="163"/>
                    </a:lnTo>
                    <a:lnTo>
                      <a:pt x="133" y="153"/>
                    </a:lnTo>
                    <a:lnTo>
                      <a:pt x="202" y="167"/>
                    </a:lnTo>
                    <a:cubicBezTo>
                      <a:pt x="240" y="175"/>
                      <a:pt x="284" y="186"/>
                      <a:pt x="300" y="191"/>
                    </a:cubicBezTo>
                    <a:lnTo>
                      <a:pt x="328" y="202"/>
                    </a:lnTo>
                    <a:lnTo>
                      <a:pt x="332" y="226"/>
                    </a:lnTo>
                    <a:lnTo>
                      <a:pt x="337" y="250"/>
                    </a:lnTo>
                    <a:lnTo>
                      <a:pt x="355" y="269"/>
                    </a:lnTo>
                    <a:cubicBezTo>
                      <a:pt x="365" y="279"/>
                      <a:pt x="380" y="298"/>
                      <a:pt x="388" y="310"/>
                    </a:cubicBezTo>
                    <a:cubicBezTo>
                      <a:pt x="396" y="323"/>
                      <a:pt x="403" y="339"/>
                      <a:pt x="404" y="346"/>
                    </a:cubicBezTo>
                    <a:lnTo>
                      <a:pt x="404" y="360"/>
                    </a:lnTo>
                    <a:lnTo>
                      <a:pt x="444" y="409"/>
                    </a:lnTo>
                    <a:lnTo>
                      <a:pt x="470" y="402"/>
                    </a:lnTo>
                    <a:lnTo>
                      <a:pt x="487" y="409"/>
                    </a:lnTo>
                    <a:lnTo>
                      <a:pt x="502" y="417"/>
                    </a:lnTo>
                    <a:lnTo>
                      <a:pt x="502" y="401"/>
                    </a:lnTo>
                    <a:lnTo>
                      <a:pt x="514" y="409"/>
                    </a:lnTo>
                    <a:lnTo>
                      <a:pt x="526" y="418"/>
                    </a:lnTo>
                    <a:lnTo>
                      <a:pt x="526" y="402"/>
                    </a:lnTo>
                    <a:lnTo>
                      <a:pt x="491" y="390"/>
                    </a:lnTo>
                    <a:lnTo>
                      <a:pt x="457" y="377"/>
                    </a:lnTo>
                    <a:lnTo>
                      <a:pt x="448" y="363"/>
                    </a:lnTo>
                    <a:lnTo>
                      <a:pt x="439" y="350"/>
                    </a:lnTo>
                    <a:lnTo>
                      <a:pt x="479" y="341"/>
                    </a:lnTo>
                    <a:lnTo>
                      <a:pt x="501" y="345"/>
                    </a:lnTo>
                    <a:cubicBezTo>
                      <a:pt x="512" y="347"/>
                      <a:pt x="532" y="351"/>
                      <a:pt x="544" y="353"/>
                    </a:cubicBezTo>
                    <a:lnTo>
                      <a:pt x="565" y="358"/>
                    </a:lnTo>
                    <a:lnTo>
                      <a:pt x="565" y="336"/>
                    </a:lnTo>
                    <a:lnTo>
                      <a:pt x="621" y="336"/>
                    </a:lnTo>
                    <a:lnTo>
                      <a:pt x="661" y="373"/>
                    </a:lnTo>
                    <a:cubicBezTo>
                      <a:pt x="684" y="394"/>
                      <a:pt x="710" y="422"/>
                      <a:pt x="718" y="435"/>
                    </a:cubicBezTo>
                    <a:lnTo>
                      <a:pt x="734" y="460"/>
                    </a:lnTo>
                    <a:lnTo>
                      <a:pt x="739" y="456"/>
                    </a:lnTo>
                    <a:lnTo>
                      <a:pt x="744" y="453"/>
                    </a:lnTo>
                    <a:lnTo>
                      <a:pt x="762" y="466"/>
                    </a:lnTo>
                    <a:lnTo>
                      <a:pt x="779" y="480"/>
                    </a:lnTo>
                    <a:lnTo>
                      <a:pt x="774" y="458"/>
                    </a:lnTo>
                    <a:lnTo>
                      <a:pt x="769" y="436"/>
                    </a:lnTo>
                    <a:lnTo>
                      <a:pt x="794" y="436"/>
                    </a:lnTo>
                    <a:lnTo>
                      <a:pt x="776" y="417"/>
                    </a:lnTo>
                    <a:lnTo>
                      <a:pt x="757" y="415"/>
                    </a:lnTo>
                    <a:lnTo>
                      <a:pt x="737" y="413"/>
                    </a:lnTo>
                    <a:lnTo>
                      <a:pt x="736" y="406"/>
                    </a:lnTo>
                    <a:lnTo>
                      <a:pt x="734" y="400"/>
                    </a:lnTo>
                    <a:lnTo>
                      <a:pt x="801" y="395"/>
                    </a:lnTo>
                    <a:lnTo>
                      <a:pt x="850" y="416"/>
                    </a:lnTo>
                    <a:lnTo>
                      <a:pt x="857" y="408"/>
                    </a:lnTo>
                    <a:cubicBezTo>
                      <a:pt x="860" y="403"/>
                      <a:pt x="863" y="396"/>
                      <a:pt x="863" y="392"/>
                    </a:cubicBezTo>
                    <a:lnTo>
                      <a:pt x="863" y="384"/>
                    </a:lnTo>
                    <a:lnTo>
                      <a:pt x="844" y="374"/>
                    </a:lnTo>
                    <a:cubicBezTo>
                      <a:pt x="833" y="368"/>
                      <a:pt x="821" y="357"/>
                      <a:pt x="816" y="350"/>
                    </a:cubicBezTo>
                    <a:lnTo>
                      <a:pt x="808" y="337"/>
                    </a:lnTo>
                    <a:lnTo>
                      <a:pt x="827" y="319"/>
                    </a:lnTo>
                    <a:lnTo>
                      <a:pt x="845" y="300"/>
                    </a:lnTo>
                    <a:lnTo>
                      <a:pt x="905" y="299"/>
                    </a:lnTo>
                    <a:lnTo>
                      <a:pt x="964" y="299"/>
                    </a:lnTo>
                    <a:lnTo>
                      <a:pt x="980" y="286"/>
                    </a:lnTo>
                    <a:cubicBezTo>
                      <a:pt x="989" y="280"/>
                      <a:pt x="996" y="271"/>
                      <a:pt x="996" y="269"/>
                    </a:cubicBezTo>
                    <a:cubicBezTo>
                      <a:pt x="996" y="266"/>
                      <a:pt x="986" y="249"/>
                      <a:pt x="972" y="232"/>
                    </a:cubicBezTo>
                    <a:lnTo>
                      <a:pt x="948" y="201"/>
                    </a:lnTo>
                    <a:lnTo>
                      <a:pt x="917" y="185"/>
                    </a:lnTo>
                    <a:lnTo>
                      <a:pt x="887" y="169"/>
                    </a:lnTo>
                    <a:lnTo>
                      <a:pt x="892" y="142"/>
                    </a:lnTo>
                    <a:lnTo>
                      <a:pt x="897" y="115"/>
                    </a:lnTo>
                    <a:lnTo>
                      <a:pt x="878" y="110"/>
                    </a:lnTo>
                    <a:lnTo>
                      <a:pt x="859" y="104"/>
                    </a:lnTo>
                    <a:lnTo>
                      <a:pt x="840" y="110"/>
                    </a:lnTo>
                    <a:lnTo>
                      <a:pt x="840" y="123"/>
                    </a:lnTo>
                    <a:cubicBezTo>
                      <a:pt x="840" y="130"/>
                      <a:pt x="838" y="135"/>
                      <a:pt x="836" y="135"/>
                    </a:cubicBezTo>
                    <a:cubicBezTo>
                      <a:pt x="833" y="135"/>
                      <a:pt x="823" y="131"/>
                      <a:pt x="813" y="125"/>
                    </a:cubicBezTo>
                    <a:lnTo>
                      <a:pt x="794" y="114"/>
                    </a:lnTo>
                    <a:lnTo>
                      <a:pt x="778" y="122"/>
                    </a:lnTo>
                    <a:lnTo>
                      <a:pt x="761" y="129"/>
                    </a:lnTo>
                    <a:lnTo>
                      <a:pt x="702" y="82"/>
                    </a:lnTo>
                    <a:lnTo>
                      <a:pt x="644" y="34"/>
                    </a:lnTo>
                    <a:lnTo>
                      <a:pt x="600" y="17"/>
                    </a:lnTo>
                    <a:lnTo>
                      <a:pt x="556" y="0"/>
                    </a:lnTo>
                    <a:lnTo>
                      <a:pt x="513" y="4"/>
                    </a:lnTo>
                    <a:lnTo>
                      <a:pt x="471" y="8"/>
                    </a:lnTo>
                    <a:lnTo>
                      <a:pt x="434" y="27"/>
                    </a:lnTo>
                    <a:lnTo>
                      <a:pt x="397" y="46"/>
                    </a:lnTo>
                    <a:lnTo>
                      <a:pt x="372" y="73"/>
                    </a:lnTo>
                    <a:lnTo>
                      <a:pt x="348" y="101"/>
                    </a:lnTo>
                    <a:lnTo>
                      <a:pt x="343" y="127"/>
                    </a:lnTo>
                    <a:lnTo>
                      <a:pt x="338" y="154"/>
                    </a:lnTo>
                    <a:lnTo>
                      <a:pt x="281" y="142"/>
                    </a:lnTo>
                    <a:cubicBezTo>
                      <a:pt x="250" y="135"/>
                      <a:pt x="206" y="127"/>
                      <a:pt x="184" y="125"/>
                    </a:cubicBezTo>
                    <a:lnTo>
                      <a:pt x="142" y="120"/>
                    </a:lnTo>
                    <a:lnTo>
                      <a:pt x="114" y="125"/>
                    </a:lnTo>
                    <a:lnTo>
                      <a:pt x="87" y="129"/>
                    </a:lnTo>
                    <a:lnTo>
                      <a:pt x="59" y="150"/>
                    </a:lnTo>
                    <a:lnTo>
                      <a:pt x="31" y="171"/>
                    </a:lnTo>
                    <a:lnTo>
                      <a:pt x="16" y="197"/>
                    </a:lnTo>
                    <a:lnTo>
                      <a:pt x="0" y="223"/>
                    </a:lnTo>
                    <a:lnTo>
                      <a:pt x="6" y="248"/>
                    </a:lnTo>
                    <a:cubicBezTo>
                      <a:pt x="8" y="262"/>
                      <a:pt x="16" y="281"/>
                      <a:pt x="22" y="291"/>
                    </a:cubicBezTo>
                    <a:cubicBezTo>
                      <a:pt x="28" y="301"/>
                      <a:pt x="42" y="316"/>
                      <a:pt x="54" y="326"/>
                    </a:cubicBezTo>
                    <a:cubicBezTo>
                      <a:pt x="66" y="335"/>
                      <a:pt x="91" y="349"/>
                      <a:pt x="110" y="357"/>
                    </a:cubicBezTo>
                    <a:cubicBezTo>
                      <a:pt x="129" y="365"/>
                      <a:pt x="174" y="377"/>
                      <a:pt x="208" y="384"/>
                    </a:cubicBezTo>
                    <a:lnTo>
                      <a:pt x="271" y="398"/>
                    </a:lnTo>
                    <a:lnTo>
                      <a:pt x="293" y="412"/>
                    </a:lnTo>
                    <a:lnTo>
                      <a:pt x="314" y="426"/>
                    </a:lnTo>
                    <a:lnTo>
                      <a:pt x="326" y="461"/>
                    </a:lnTo>
                    <a:cubicBezTo>
                      <a:pt x="333" y="481"/>
                      <a:pt x="340" y="496"/>
                      <a:pt x="342" y="496"/>
                    </a:cubicBezTo>
                  </a:path>
                </a:pathLst>
              </a:custGeom>
              <a:solidFill>
                <a:srgbClr val="2E2E2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7" name="Freeform 27"/>
              <p:cNvSpPr>
                <a:spLocks noChangeArrowheads="1"/>
              </p:cNvSpPr>
              <p:nvPr/>
            </p:nvSpPr>
            <p:spPr bwMode="auto">
              <a:xfrm>
                <a:off x="186" y="1279"/>
                <a:ext cx="376" cy="184"/>
              </a:xfrm>
              <a:custGeom>
                <a:avLst/>
                <a:gdLst>
                  <a:gd name="T0" fmla="*/ 325 w 992"/>
                  <a:gd name="T1" fmla="*/ 443 h 485"/>
                  <a:gd name="T2" fmla="*/ 254 w 992"/>
                  <a:gd name="T3" fmla="*/ 374 h 485"/>
                  <a:gd name="T4" fmla="*/ 98 w 992"/>
                  <a:gd name="T5" fmla="*/ 330 h 485"/>
                  <a:gd name="T6" fmla="*/ 21 w 992"/>
                  <a:gd name="T7" fmla="*/ 220 h 485"/>
                  <a:gd name="T8" fmla="*/ 79 w 992"/>
                  <a:gd name="T9" fmla="*/ 157 h 485"/>
                  <a:gd name="T10" fmla="*/ 300 w 992"/>
                  <a:gd name="T11" fmla="*/ 186 h 485"/>
                  <a:gd name="T12" fmla="*/ 345 w 992"/>
                  <a:gd name="T13" fmla="*/ 257 h 485"/>
                  <a:gd name="T14" fmla="*/ 395 w 992"/>
                  <a:gd name="T15" fmla="*/ 337 h 485"/>
                  <a:gd name="T16" fmla="*/ 436 w 992"/>
                  <a:gd name="T17" fmla="*/ 392 h 485"/>
                  <a:gd name="T18" fmla="*/ 486 w 992"/>
                  <a:gd name="T19" fmla="*/ 384 h 485"/>
                  <a:gd name="T20" fmla="*/ 427 w 992"/>
                  <a:gd name="T21" fmla="*/ 349 h 485"/>
                  <a:gd name="T22" fmla="*/ 472 w 992"/>
                  <a:gd name="T23" fmla="*/ 330 h 485"/>
                  <a:gd name="T24" fmla="*/ 549 w 992"/>
                  <a:gd name="T25" fmla="*/ 346 h 485"/>
                  <a:gd name="T26" fmla="*/ 548 w 992"/>
                  <a:gd name="T27" fmla="*/ 330 h 485"/>
                  <a:gd name="T28" fmla="*/ 702 w 992"/>
                  <a:gd name="T29" fmla="*/ 407 h 485"/>
                  <a:gd name="T30" fmla="*/ 730 w 992"/>
                  <a:gd name="T31" fmla="*/ 450 h 485"/>
                  <a:gd name="T32" fmla="*/ 753 w 992"/>
                  <a:gd name="T33" fmla="*/ 451 h 485"/>
                  <a:gd name="T34" fmla="*/ 754 w 992"/>
                  <a:gd name="T35" fmla="*/ 431 h 485"/>
                  <a:gd name="T36" fmla="*/ 771 w 992"/>
                  <a:gd name="T37" fmla="*/ 414 h 485"/>
                  <a:gd name="T38" fmla="*/ 727 w 992"/>
                  <a:gd name="T39" fmla="*/ 401 h 485"/>
                  <a:gd name="T40" fmla="*/ 790 w 992"/>
                  <a:gd name="T41" fmla="*/ 378 h 485"/>
                  <a:gd name="T42" fmla="*/ 831 w 992"/>
                  <a:gd name="T43" fmla="*/ 397 h 485"/>
                  <a:gd name="T44" fmla="*/ 857 w 992"/>
                  <a:gd name="T45" fmla="*/ 391 h 485"/>
                  <a:gd name="T46" fmla="*/ 812 w 992"/>
                  <a:gd name="T47" fmla="*/ 377 h 485"/>
                  <a:gd name="T48" fmla="*/ 799 w 992"/>
                  <a:gd name="T49" fmla="*/ 336 h 485"/>
                  <a:gd name="T50" fmla="*/ 832 w 992"/>
                  <a:gd name="T51" fmla="*/ 299 h 485"/>
                  <a:gd name="T52" fmla="*/ 937 w 992"/>
                  <a:gd name="T53" fmla="*/ 291 h 485"/>
                  <a:gd name="T54" fmla="*/ 991 w 992"/>
                  <a:gd name="T55" fmla="*/ 264 h 485"/>
                  <a:gd name="T56" fmla="*/ 903 w 992"/>
                  <a:gd name="T57" fmla="*/ 179 h 485"/>
                  <a:gd name="T58" fmla="*/ 888 w 992"/>
                  <a:gd name="T59" fmla="*/ 123 h 485"/>
                  <a:gd name="T60" fmla="*/ 833 w 992"/>
                  <a:gd name="T61" fmla="*/ 116 h 485"/>
                  <a:gd name="T62" fmla="*/ 805 w 992"/>
                  <a:gd name="T63" fmla="*/ 114 h 485"/>
                  <a:gd name="T64" fmla="*/ 646 w 992"/>
                  <a:gd name="T65" fmla="*/ 38 h 485"/>
                  <a:gd name="T66" fmla="*/ 517 w 992"/>
                  <a:gd name="T67" fmla="*/ 0 h 485"/>
                  <a:gd name="T68" fmla="*/ 411 w 992"/>
                  <a:gd name="T69" fmla="*/ 28 h 485"/>
                  <a:gd name="T70" fmla="*/ 340 w 992"/>
                  <a:gd name="T71" fmla="*/ 109 h 485"/>
                  <a:gd name="T72" fmla="*/ 268 w 992"/>
                  <a:gd name="T73" fmla="*/ 136 h 485"/>
                  <a:gd name="T74" fmla="*/ 89 w 992"/>
                  <a:gd name="T75" fmla="*/ 126 h 485"/>
                  <a:gd name="T76" fmla="*/ 11 w 992"/>
                  <a:gd name="T77" fmla="*/ 189 h 485"/>
                  <a:gd name="T78" fmla="*/ 12 w 992"/>
                  <a:gd name="T79" fmla="*/ 281 h 485"/>
                  <a:gd name="T80" fmla="*/ 107 w 992"/>
                  <a:gd name="T81" fmla="*/ 352 h 485"/>
                  <a:gd name="T82" fmla="*/ 275 w 992"/>
                  <a:gd name="T83" fmla="*/ 393 h 485"/>
                  <a:gd name="T84" fmla="*/ 322 w 992"/>
                  <a:gd name="T85" fmla="*/ 456 h 485"/>
                  <a:gd name="T86" fmla="*/ 513 w 992"/>
                  <a:gd name="T87" fmla="*/ 397 h 485"/>
                  <a:gd name="T88" fmla="*/ 497 w 992"/>
                  <a:gd name="T89" fmla="*/ 397 h 485"/>
                  <a:gd name="T90" fmla="*/ 493 w 992"/>
                  <a:gd name="T91" fmla="*/ 394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2" h="485">
                    <a:moveTo>
                      <a:pt x="322" y="456"/>
                    </a:moveTo>
                    <a:cubicBezTo>
                      <a:pt x="330" y="473"/>
                      <a:pt x="336" y="484"/>
                      <a:pt x="336" y="479"/>
                    </a:cubicBezTo>
                    <a:cubicBezTo>
                      <a:pt x="336" y="475"/>
                      <a:pt x="331" y="459"/>
                      <a:pt x="325" y="443"/>
                    </a:cubicBezTo>
                    <a:lnTo>
                      <a:pt x="313" y="414"/>
                    </a:lnTo>
                    <a:lnTo>
                      <a:pt x="296" y="399"/>
                    </a:lnTo>
                    <a:cubicBezTo>
                      <a:pt x="287" y="391"/>
                      <a:pt x="268" y="380"/>
                      <a:pt x="254" y="374"/>
                    </a:cubicBezTo>
                    <a:cubicBezTo>
                      <a:pt x="240" y="368"/>
                      <a:pt x="207" y="360"/>
                      <a:pt x="182" y="356"/>
                    </a:cubicBezTo>
                    <a:lnTo>
                      <a:pt x="137" y="349"/>
                    </a:lnTo>
                    <a:lnTo>
                      <a:pt x="98" y="330"/>
                    </a:lnTo>
                    <a:lnTo>
                      <a:pt x="58" y="311"/>
                    </a:lnTo>
                    <a:lnTo>
                      <a:pt x="21" y="268"/>
                    </a:lnTo>
                    <a:lnTo>
                      <a:pt x="21" y="220"/>
                    </a:lnTo>
                    <a:lnTo>
                      <a:pt x="37" y="192"/>
                    </a:lnTo>
                    <a:lnTo>
                      <a:pt x="54" y="164"/>
                    </a:lnTo>
                    <a:lnTo>
                      <a:pt x="79" y="157"/>
                    </a:lnTo>
                    <a:cubicBezTo>
                      <a:pt x="93" y="153"/>
                      <a:pt x="114" y="149"/>
                      <a:pt x="127" y="149"/>
                    </a:cubicBezTo>
                    <a:cubicBezTo>
                      <a:pt x="140" y="149"/>
                      <a:pt x="177" y="155"/>
                      <a:pt x="210" y="163"/>
                    </a:cubicBezTo>
                    <a:cubicBezTo>
                      <a:pt x="244" y="170"/>
                      <a:pt x="284" y="181"/>
                      <a:pt x="300" y="186"/>
                    </a:cubicBezTo>
                    <a:lnTo>
                      <a:pt x="329" y="196"/>
                    </a:lnTo>
                    <a:lnTo>
                      <a:pt x="329" y="241"/>
                    </a:lnTo>
                    <a:lnTo>
                      <a:pt x="345" y="257"/>
                    </a:lnTo>
                    <a:cubicBezTo>
                      <a:pt x="354" y="266"/>
                      <a:pt x="370" y="285"/>
                      <a:pt x="380" y="299"/>
                    </a:cubicBezTo>
                    <a:lnTo>
                      <a:pt x="400" y="325"/>
                    </a:lnTo>
                    <a:lnTo>
                      <a:pt x="395" y="337"/>
                    </a:lnTo>
                    <a:lnTo>
                      <a:pt x="390" y="350"/>
                    </a:lnTo>
                    <a:lnTo>
                      <a:pt x="412" y="372"/>
                    </a:lnTo>
                    <a:cubicBezTo>
                      <a:pt x="423" y="384"/>
                      <a:pt x="434" y="393"/>
                      <a:pt x="436" y="392"/>
                    </a:cubicBezTo>
                    <a:cubicBezTo>
                      <a:pt x="437" y="392"/>
                      <a:pt x="449" y="394"/>
                      <a:pt x="462" y="397"/>
                    </a:cubicBezTo>
                    <a:lnTo>
                      <a:pt x="486" y="403"/>
                    </a:lnTo>
                    <a:lnTo>
                      <a:pt x="486" y="384"/>
                    </a:lnTo>
                    <a:lnTo>
                      <a:pt x="465" y="384"/>
                    </a:lnTo>
                    <a:lnTo>
                      <a:pt x="446" y="366"/>
                    </a:lnTo>
                    <a:lnTo>
                      <a:pt x="427" y="349"/>
                    </a:lnTo>
                    <a:lnTo>
                      <a:pt x="442" y="340"/>
                    </a:lnTo>
                    <a:lnTo>
                      <a:pt x="457" y="330"/>
                    </a:lnTo>
                    <a:lnTo>
                      <a:pt x="472" y="330"/>
                    </a:lnTo>
                    <a:cubicBezTo>
                      <a:pt x="479" y="330"/>
                      <a:pt x="499" y="335"/>
                      <a:pt x="514" y="340"/>
                    </a:cubicBezTo>
                    <a:lnTo>
                      <a:pt x="542" y="350"/>
                    </a:lnTo>
                    <a:lnTo>
                      <a:pt x="549" y="346"/>
                    </a:lnTo>
                    <a:lnTo>
                      <a:pt x="557" y="342"/>
                    </a:lnTo>
                    <a:lnTo>
                      <a:pt x="552" y="336"/>
                    </a:lnTo>
                    <a:lnTo>
                      <a:pt x="548" y="330"/>
                    </a:lnTo>
                    <a:lnTo>
                      <a:pt x="616" y="330"/>
                    </a:lnTo>
                    <a:lnTo>
                      <a:pt x="659" y="368"/>
                    </a:lnTo>
                    <a:lnTo>
                      <a:pt x="702" y="407"/>
                    </a:lnTo>
                    <a:lnTo>
                      <a:pt x="712" y="429"/>
                    </a:lnTo>
                    <a:lnTo>
                      <a:pt x="723" y="450"/>
                    </a:lnTo>
                    <a:lnTo>
                      <a:pt x="730" y="450"/>
                    </a:lnTo>
                    <a:cubicBezTo>
                      <a:pt x="734" y="450"/>
                      <a:pt x="737" y="447"/>
                      <a:pt x="737" y="443"/>
                    </a:cubicBezTo>
                    <a:lnTo>
                      <a:pt x="737" y="435"/>
                    </a:lnTo>
                    <a:lnTo>
                      <a:pt x="753" y="451"/>
                    </a:lnTo>
                    <a:lnTo>
                      <a:pt x="769" y="467"/>
                    </a:lnTo>
                    <a:lnTo>
                      <a:pt x="764" y="454"/>
                    </a:lnTo>
                    <a:cubicBezTo>
                      <a:pt x="761" y="446"/>
                      <a:pt x="757" y="436"/>
                      <a:pt x="754" y="431"/>
                    </a:cubicBezTo>
                    <a:lnTo>
                      <a:pt x="750" y="421"/>
                    </a:lnTo>
                    <a:lnTo>
                      <a:pt x="777" y="430"/>
                    </a:lnTo>
                    <a:lnTo>
                      <a:pt x="771" y="414"/>
                    </a:lnTo>
                    <a:lnTo>
                      <a:pt x="748" y="410"/>
                    </a:lnTo>
                    <a:lnTo>
                      <a:pt x="726" y="407"/>
                    </a:lnTo>
                    <a:lnTo>
                      <a:pt x="727" y="401"/>
                    </a:lnTo>
                    <a:lnTo>
                      <a:pt x="728" y="394"/>
                    </a:lnTo>
                    <a:lnTo>
                      <a:pt x="759" y="386"/>
                    </a:lnTo>
                    <a:lnTo>
                      <a:pt x="790" y="378"/>
                    </a:lnTo>
                    <a:lnTo>
                      <a:pt x="795" y="388"/>
                    </a:lnTo>
                    <a:lnTo>
                      <a:pt x="799" y="397"/>
                    </a:lnTo>
                    <a:lnTo>
                      <a:pt x="831" y="397"/>
                    </a:lnTo>
                    <a:lnTo>
                      <a:pt x="831" y="413"/>
                    </a:lnTo>
                    <a:lnTo>
                      <a:pt x="844" y="402"/>
                    </a:lnTo>
                    <a:lnTo>
                      <a:pt x="857" y="391"/>
                    </a:lnTo>
                    <a:lnTo>
                      <a:pt x="836" y="370"/>
                    </a:lnTo>
                    <a:lnTo>
                      <a:pt x="824" y="373"/>
                    </a:lnTo>
                    <a:lnTo>
                      <a:pt x="812" y="377"/>
                    </a:lnTo>
                    <a:lnTo>
                      <a:pt x="823" y="368"/>
                    </a:lnTo>
                    <a:lnTo>
                      <a:pt x="811" y="352"/>
                    </a:lnTo>
                    <a:lnTo>
                      <a:pt x="799" y="336"/>
                    </a:lnTo>
                    <a:lnTo>
                      <a:pt x="803" y="323"/>
                    </a:lnTo>
                    <a:lnTo>
                      <a:pt x="808" y="310"/>
                    </a:lnTo>
                    <a:lnTo>
                      <a:pt x="832" y="299"/>
                    </a:lnTo>
                    <a:lnTo>
                      <a:pt x="856" y="289"/>
                    </a:lnTo>
                    <a:lnTo>
                      <a:pt x="888" y="290"/>
                    </a:lnTo>
                    <a:cubicBezTo>
                      <a:pt x="906" y="291"/>
                      <a:pt x="928" y="291"/>
                      <a:pt x="937" y="291"/>
                    </a:cubicBezTo>
                    <a:lnTo>
                      <a:pt x="952" y="290"/>
                    </a:lnTo>
                    <a:lnTo>
                      <a:pt x="972" y="277"/>
                    </a:lnTo>
                    <a:lnTo>
                      <a:pt x="991" y="264"/>
                    </a:lnTo>
                    <a:lnTo>
                      <a:pt x="964" y="230"/>
                    </a:lnTo>
                    <a:lnTo>
                      <a:pt x="937" y="196"/>
                    </a:lnTo>
                    <a:lnTo>
                      <a:pt x="903" y="179"/>
                    </a:lnTo>
                    <a:cubicBezTo>
                      <a:pt x="885" y="170"/>
                      <a:pt x="870" y="161"/>
                      <a:pt x="870" y="159"/>
                    </a:cubicBezTo>
                    <a:cubicBezTo>
                      <a:pt x="870" y="158"/>
                      <a:pt x="874" y="149"/>
                      <a:pt x="879" y="140"/>
                    </a:cubicBezTo>
                    <a:lnTo>
                      <a:pt x="888" y="123"/>
                    </a:lnTo>
                    <a:lnTo>
                      <a:pt x="868" y="103"/>
                    </a:lnTo>
                    <a:lnTo>
                      <a:pt x="837" y="103"/>
                    </a:lnTo>
                    <a:lnTo>
                      <a:pt x="833" y="116"/>
                    </a:lnTo>
                    <a:cubicBezTo>
                      <a:pt x="831" y="123"/>
                      <a:pt x="826" y="129"/>
                      <a:pt x="822" y="129"/>
                    </a:cubicBezTo>
                    <a:cubicBezTo>
                      <a:pt x="819" y="129"/>
                      <a:pt x="814" y="126"/>
                      <a:pt x="810" y="122"/>
                    </a:cubicBezTo>
                    <a:lnTo>
                      <a:pt x="805" y="114"/>
                    </a:lnTo>
                    <a:lnTo>
                      <a:pt x="749" y="122"/>
                    </a:lnTo>
                    <a:lnTo>
                      <a:pt x="698" y="80"/>
                    </a:lnTo>
                    <a:lnTo>
                      <a:pt x="646" y="38"/>
                    </a:lnTo>
                    <a:lnTo>
                      <a:pt x="603" y="19"/>
                    </a:lnTo>
                    <a:lnTo>
                      <a:pt x="560" y="0"/>
                    </a:lnTo>
                    <a:lnTo>
                      <a:pt x="517" y="0"/>
                    </a:lnTo>
                    <a:lnTo>
                      <a:pt x="474" y="0"/>
                    </a:lnTo>
                    <a:lnTo>
                      <a:pt x="443" y="14"/>
                    </a:lnTo>
                    <a:lnTo>
                      <a:pt x="411" y="28"/>
                    </a:lnTo>
                    <a:lnTo>
                      <a:pt x="378" y="56"/>
                    </a:lnTo>
                    <a:lnTo>
                      <a:pt x="344" y="85"/>
                    </a:lnTo>
                    <a:lnTo>
                      <a:pt x="340" y="109"/>
                    </a:lnTo>
                    <a:cubicBezTo>
                      <a:pt x="337" y="123"/>
                      <a:pt x="333" y="137"/>
                      <a:pt x="330" y="141"/>
                    </a:cubicBezTo>
                    <a:lnTo>
                      <a:pt x="325" y="149"/>
                    </a:lnTo>
                    <a:lnTo>
                      <a:pt x="268" y="136"/>
                    </a:lnTo>
                    <a:cubicBezTo>
                      <a:pt x="237" y="130"/>
                      <a:pt x="191" y="122"/>
                      <a:pt x="165" y="119"/>
                    </a:cubicBezTo>
                    <a:lnTo>
                      <a:pt x="120" y="115"/>
                    </a:lnTo>
                    <a:lnTo>
                      <a:pt x="89" y="126"/>
                    </a:lnTo>
                    <a:cubicBezTo>
                      <a:pt x="72" y="132"/>
                      <a:pt x="50" y="143"/>
                      <a:pt x="40" y="151"/>
                    </a:cubicBezTo>
                    <a:lnTo>
                      <a:pt x="22" y="166"/>
                    </a:lnTo>
                    <a:lnTo>
                      <a:pt x="11" y="189"/>
                    </a:lnTo>
                    <a:lnTo>
                      <a:pt x="0" y="212"/>
                    </a:lnTo>
                    <a:lnTo>
                      <a:pt x="0" y="258"/>
                    </a:lnTo>
                    <a:lnTo>
                      <a:pt x="12" y="281"/>
                    </a:lnTo>
                    <a:lnTo>
                      <a:pt x="25" y="303"/>
                    </a:lnTo>
                    <a:lnTo>
                      <a:pt x="54" y="323"/>
                    </a:lnTo>
                    <a:cubicBezTo>
                      <a:pt x="69" y="333"/>
                      <a:pt x="93" y="346"/>
                      <a:pt x="107" y="352"/>
                    </a:cubicBezTo>
                    <a:cubicBezTo>
                      <a:pt x="120" y="358"/>
                      <a:pt x="148" y="366"/>
                      <a:pt x="169" y="370"/>
                    </a:cubicBezTo>
                    <a:cubicBezTo>
                      <a:pt x="190" y="374"/>
                      <a:pt x="223" y="381"/>
                      <a:pt x="241" y="385"/>
                    </a:cubicBezTo>
                    <a:lnTo>
                      <a:pt x="275" y="393"/>
                    </a:lnTo>
                    <a:lnTo>
                      <a:pt x="292" y="409"/>
                    </a:lnTo>
                    <a:lnTo>
                      <a:pt x="309" y="425"/>
                    </a:lnTo>
                    <a:lnTo>
                      <a:pt x="322" y="456"/>
                    </a:lnTo>
                    <a:close/>
                    <a:moveTo>
                      <a:pt x="513" y="403"/>
                    </a:moveTo>
                    <a:cubicBezTo>
                      <a:pt x="515" y="403"/>
                      <a:pt x="517" y="402"/>
                      <a:pt x="517" y="400"/>
                    </a:cubicBezTo>
                    <a:cubicBezTo>
                      <a:pt x="517" y="398"/>
                      <a:pt x="515" y="397"/>
                      <a:pt x="513" y="397"/>
                    </a:cubicBezTo>
                    <a:cubicBezTo>
                      <a:pt x="511" y="397"/>
                      <a:pt x="509" y="398"/>
                      <a:pt x="509" y="400"/>
                    </a:cubicBezTo>
                    <a:cubicBezTo>
                      <a:pt x="509" y="402"/>
                      <a:pt x="511" y="403"/>
                      <a:pt x="513" y="403"/>
                    </a:cubicBezTo>
                    <a:close/>
                    <a:moveTo>
                      <a:pt x="497" y="397"/>
                    </a:moveTo>
                    <a:cubicBezTo>
                      <a:pt x="499" y="397"/>
                      <a:pt x="501" y="395"/>
                      <a:pt x="501" y="394"/>
                    </a:cubicBezTo>
                    <a:cubicBezTo>
                      <a:pt x="501" y="392"/>
                      <a:pt x="499" y="390"/>
                      <a:pt x="497" y="390"/>
                    </a:cubicBezTo>
                    <a:cubicBezTo>
                      <a:pt x="495" y="390"/>
                      <a:pt x="493" y="392"/>
                      <a:pt x="493" y="394"/>
                    </a:cubicBezTo>
                    <a:cubicBezTo>
                      <a:pt x="493" y="395"/>
                      <a:pt x="495" y="397"/>
                      <a:pt x="497" y="397"/>
                    </a:cubicBezTo>
                    <a:close/>
                  </a:path>
                </a:pathLst>
              </a:custGeom>
              <a:solidFill>
                <a:srgbClr val="01010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08" name="Group 28"/>
            <p:cNvGrpSpPr>
              <a:grpSpLocks/>
            </p:cNvGrpSpPr>
            <p:nvPr/>
          </p:nvGrpSpPr>
          <p:grpSpPr bwMode="auto">
            <a:xfrm>
              <a:off x="765139" y="5801201"/>
              <a:ext cx="920761" cy="462766"/>
              <a:chOff x="179" y="1061"/>
              <a:chExt cx="386" cy="194"/>
            </a:xfrm>
          </p:grpSpPr>
          <p:sp>
            <p:nvSpPr>
              <p:cNvPr id="209" name="Freeform 29"/>
              <p:cNvSpPr>
                <a:spLocks noChangeArrowheads="1"/>
              </p:cNvSpPr>
              <p:nvPr/>
            </p:nvSpPr>
            <p:spPr bwMode="auto">
              <a:xfrm>
                <a:off x="179" y="1061"/>
                <a:ext cx="384" cy="193"/>
              </a:xfrm>
              <a:custGeom>
                <a:avLst/>
                <a:gdLst>
                  <a:gd name="T0" fmla="*/ 359 w 1013"/>
                  <a:gd name="T1" fmla="*/ 498 h 509"/>
                  <a:gd name="T2" fmla="*/ 344 w 1013"/>
                  <a:gd name="T3" fmla="*/ 422 h 509"/>
                  <a:gd name="T4" fmla="*/ 269 w 1013"/>
                  <a:gd name="T5" fmla="*/ 374 h 509"/>
                  <a:gd name="T6" fmla="*/ 162 w 1013"/>
                  <a:gd name="T7" fmla="*/ 353 h 509"/>
                  <a:gd name="T8" fmla="*/ 85 w 1013"/>
                  <a:gd name="T9" fmla="*/ 318 h 509"/>
                  <a:gd name="T10" fmla="*/ 48 w 1013"/>
                  <a:gd name="T11" fmla="*/ 276 h 509"/>
                  <a:gd name="T12" fmla="*/ 78 w 1013"/>
                  <a:gd name="T13" fmla="*/ 183 h 509"/>
                  <a:gd name="T14" fmla="*/ 137 w 1013"/>
                  <a:gd name="T15" fmla="*/ 167 h 509"/>
                  <a:gd name="T16" fmla="*/ 308 w 1013"/>
                  <a:gd name="T17" fmla="*/ 205 h 509"/>
                  <a:gd name="T18" fmla="*/ 330 w 1013"/>
                  <a:gd name="T19" fmla="*/ 246 h 509"/>
                  <a:gd name="T20" fmla="*/ 383 w 1013"/>
                  <a:gd name="T21" fmla="*/ 310 h 509"/>
                  <a:gd name="T22" fmla="*/ 401 w 1013"/>
                  <a:gd name="T23" fmla="*/ 369 h 509"/>
                  <a:gd name="T24" fmla="*/ 458 w 1013"/>
                  <a:gd name="T25" fmla="*/ 428 h 509"/>
                  <a:gd name="T26" fmla="*/ 491 w 1013"/>
                  <a:gd name="T27" fmla="*/ 423 h 509"/>
                  <a:gd name="T28" fmla="*/ 543 w 1013"/>
                  <a:gd name="T29" fmla="*/ 426 h 509"/>
                  <a:gd name="T30" fmla="*/ 538 w 1013"/>
                  <a:gd name="T31" fmla="*/ 398 h 509"/>
                  <a:gd name="T32" fmla="*/ 476 w 1013"/>
                  <a:gd name="T33" fmla="*/ 375 h 509"/>
                  <a:gd name="T34" fmla="*/ 463 w 1013"/>
                  <a:gd name="T35" fmla="*/ 354 h 509"/>
                  <a:gd name="T36" fmla="*/ 567 w 1013"/>
                  <a:gd name="T37" fmla="*/ 371 h 509"/>
                  <a:gd name="T38" fmla="*/ 587 w 1013"/>
                  <a:gd name="T39" fmla="*/ 348 h 509"/>
                  <a:gd name="T40" fmla="*/ 661 w 1013"/>
                  <a:gd name="T41" fmla="*/ 379 h 509"/>
                  <a:gd name="T42" fmla="*/ 738 w 1013"/>
                  <a:gd name="T43" fmla="*/ 468 h 509"/>
                  <a:gd name="T44" fmla="*/ 783 w 1013"/>
                  <a:gd name="T45" fmla="*/ 487 h 509"/>
                  <a:gd name="T46" fmla="*/ 793 w 1013"/>
                  <a:gd name="T47" fmla="*/ 464 h 509"/>
                  <a:gd name="T48" fmla="*/ 808 w 1013"/>
                  <a:gd name="T49" fmla="*/ 441 h 509"/>
                  <a:gd name="T50" fmla="*/ 782 w 1013"/>
                  <a:gd name="T51" fmla="*/ 414 h 509"/>
                  <a:gd name="T52" fmla="*/ 835 w 1013"/>
                  <a:gd name="T53" fmla="*/ 415 h 509"/>
                  <a:gd name="T54" fmla="*/ 856 w 1013"/>
                  <a:gd name="T55" fmla="*/ 438 h 509"/>
                  <a:gd name="T56" fmla="*/ 879 w 1013"/>
                  <a:gd name="T57" fmla="*/ 402 h 509"/>
                  <a:gd name="T58" fmla="*/ 852 w 1013"/>
                  <a:gd name="T59" fmla="*/ 370 h 509"/>
                  <a:gd name="T60" fmla="*/ 832 w 1013"/>
                  <a:gd name="T61" fmla="*/ 334 h 509"/>
                  <a:gd name="T62" fmla="*/ 862 w 1013"/>
                  <a:gd name="T63" fmla="*/ 314 h 509"/>
                  <a:gd name="T64" fmla="*/ 920 w 1013"/>
                  <a:gd name="T65" fmla="*/ 311 h 509"/>
                  <a:gd name="T66" fmla="*/ 1012 w 1013"/>
                  <a:gd name="T67" fmla="*/ 284 h 509"/>
                  <a:gd name="T68" fmla="*/ 950 w 1013"/>
                  <a:gd name="T69" fmla="*/ 195 h 509"/>
                  <a:gd name="T70" fmla="*/ 903 w 1013"/>
                  <a:gd name="T71" fmla="*/ 171 h 509"/>
                  <a:gd name="T72" fmla="*/ 912 w 1013"/>
                  <a:gd name="T73" fmla="*/ 122 h 509"/>
                  <a:gd name="T74" fmla="*/ 872 w 1013"/>
                  <a:gd name="T75" fmla="*/ 99 h 509"/>
                  <a:gd name="T76" fmla="*/ 836 w 1013"/>
                  <a:gd name="T77" fmla="*/ 116 h 509"/>
                  <a:gd name="T78" fmla="*/ 761 w 1013"/>
                  <a:gd name="T79" fmla="*/ 119 h 509"/>
                  <a:gd name="T80" fmla="*/ 681 w 1013"/>
                  <a:gd name="T81" fmla="*/ 47 h 509"/>
                  <a:gd name="T82" fmla="*/ 571 w 1013"/>
                  <a:gd name="T83" fmla="*/ 0 h 509"/>
                  <a:gd name="T84" fmla="*/ 499 w 1013"/>
                  <a:gd name="T85" fmla="*/ 0 h 509"/>
                  <a:gd name="T86" fmla="*/ 346 w 1013"/>
                  <a:gd name="T87" fmla="*/ 102 h 509"/>
                  <a:gd name="T88" fmla="*/ 339 w 1013"/>
                  <a:gd name="T89" fmla="*/ 139 h 509"/>
                  <a:gd name="T90" fmla="*/ 255 w 1013"/>
                  <a:gd name="T91" fmla="*/ 134 h 509"/>
                  <a:gd name="T92" fmla="*/ 136 w 1013"/>
                  <a:gd name="T93" fmla="*/ 122 h 509"/>
                  <a:gd name="T94" fmla="*/ 67 w 1013"/>
                  <a:gd name="T95" fmla="*/ 144 h 509"/>
                  <a:gd name="T96" fmla="*/ 20 w 1013"/>
                  <a:gd name="T97" fmla="*/ 195 h 509"/>
                  <a:gd name="T98" fmla="*/ 10 w 1013"/>
                  <a:gd name="T99" fmla="*/ 284 h 509"/>
                  <a:gd name="T100" fmla="*/ 70 w 1013"/>
                  <a:gd name="T101" fmla="*/ 346 h 509"/>
                  <a:gd name="T102" fmla="*/ 190 w 1013"/>
                  <a:gd name="T103" fmla="*/ 391 h 509"/>
                  <a:gd name="T104" fmla="*/ 289 w 1013"/>
                  <a:gd name="T105" fmla="*/ 415 h 509"/>
                  <a:gd name="T106" fmla="*/ 321 w 1013"/>
                  <a:gd name="T107" fmla="*/ 445 h 509"/>
                  <a:gd name="T108" fmla="*/ 340 w 1013"/>
                  <a:gd name="T109" fmla="*/ 508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13" h="509">
                    <a:moveTo>
                      <a:pt x="347" y="508"/>
                    </a:moveTo>
                    <a:cubicBezTo>
                      <a:pt x="351" y="508"/>
                      <a:pt x="356" y="504"/>
                      <a:pt x="359" y="498"/>
                    </a:cubicBezTo>
                    <a:lnTo>
                      <a:pt x="363" y="488"/>
                    </a:lnTo>
                    <a:lnTo>
                      <a:pt x="344" y="422"/>
                    </a:lnTo>
                    <a:lnTo>
                      <a:pt x="317" y="401"/>
                    </a:lnTo>
                    <a:cubicBezTo>
                      <a:pt x="302" y="390"/>
                      <a:pt x="280" y="377"/>
                      <a:pt x="269" y="374"/>
                    </a:cubicBezTo>
                    <a:cubicBezTo>
                      <a:pt x="257" y="370"/>
                      <a:pt x="229" y="364"/>
                      <a:pt x="205" y="360"/>
                    </a:cubicBezTo>
                    <a:lnTo>
                      <a:pt x="162" y="353"/>
                    </a:lnTo>
                    <a:lnTo>
                      <a:pt x="124" y="336"/>
                    </a:lnTo>
                    <a:lnTo>
                      <a:pt x="85" y="318"/>
                    </a:lnTo>
                    <a:lnTo>
                      <a:pt x="67" y="297"/>
                    </a:lnTo>
                    <a:lnTo>
                      <a:pt x="48" y="276"/>
                    </a:lnTo>
                    <a:lnTo>
                      <a:pt x="48" y="234"/>
                    </a:lnTo>
                    <a:lnTo>
                      <a:pt x="78" y="183"/>
                    </a:lnTo>
                    <a:lnTo>
                      <a:pt x="99" y="175"/>
                    </a:lnTo>
                    <a:cubicBezTo>
                      <a:pt x="110" y="171"/>
                      <a:pt x="127" y="167"/>
                      <a:pt x="137" y="167"/>
                    </a:cubicBezTo>
                    <a:cubicBezTo>
                      <a:pt x="147" y="167"/>
                      <a:pt x="185" y="173"/>
                      <a:pt x="221" y="181"/>
                    </a:cubicBezTo>
                    <a:cubicBezTo>
                      <a:pt x="257" y="189"/>
                      <a:pt x="296" y="199"/>
                      <a:pt x="308" y="205"/>
                    </a:cubicBezTo>
                    <a:lnTo>
                      <a:pt x="330" y="214"/>
                    </a:lnTo>
                    <a:lnTo>
                      <a:pt x="330" y="246"/>
                    </a:lnTo>
                    <a:lnTo>
                      <a:pt x="348" y="265"/>
                    </a:lnTo>
                    <a:cubicBezTo>
                      <a:pt x="358" y="276"/>
                      <a:pt x="374" y="296"/>
                      <a:pt x="383" y="310"/>
                    </a:cubicBezTo>
                    <a:lnTo>
                      <a:pt x="401" y="335"/>
                    </a:lnTo>
                    <a:lnTo>
                      <a:pt x="401" y="369"/>
                    </a:lnTo>
                    <a:lnTo>
                      <a:pt x="429" y="398"/>
                    </a:lnTo>
                    <a:lnTo>
                      <a:pt x="458" y="428"/>
                    </a:lnTo>
                    <a:lnTo>
                      <a:pt x="476" y="415"/>
                    </a:lnTo>
                    <a:lnTo>
                      <a:pt x="491" y="423"/>
                    </a:lnTo>
                    <a:lnTo>
                      <a:pt x="505" y="432"/>
                    </a:lnTo>
                    <a:lnTo>
                      <a:pt x="543" y="426"/>
                    </a:lnTo>
                    <a:lnTo>
                      <a:pt x="541" y="412"/>
                    </a:lnTo>
                    <a:lnTo>
                      <a:pt x="538" y="398"/>
                    </a:lnTo>
                    <a:lnTo>
                      <a:pt x="514" y="391"/>
                    </a:lnTo>
                    <a:cubicBezTo>
                      <a:pt x="500" y="388"/>
                      <a:pt x="483" y="380"/>
                      <a:pt x="476" y="375"/>
                    </a:cubicBezTo>
                    <a:cubicBezTo>
                      <a:pt x="469" y="370"/>
                      <a:pt x="463" y="364"/>
                      <a:pt x="463" y="360"/>
                    </a:cubicBezTo>
                    <a:lnTo>
                      <a:pt x="463" y="354"/>
                    </a:lnTo>
                    <a:lnTo>
                      <a:pt x="513" y="354"/>
                    </a:lnTo>
                    <a:lnTo>
                      <a:pt x="567" y="371"/>
                    </a:lnTo>
                    <a:lnTo>
                      <a:pt x="577" y="359"/>
                    </a:lnTo>
                    <a:lnTo>
                      <a:pt x="587" y="348"/>
                    </a:lnTo>
                    <a:lnTo>
                      <a:pt x="625" y="348"/>
                    </a:lnTo>
                    <a:lnTo>
                      <a:pt x="661" y="379"/>
                    </a:lnTo>
                    <a:cubicBezTo>
                      <a:pt x="681" y="397"/>
                      <a:pt x="706" y="424"/>
                      <a:pt x="718" y="439"/>
                    </a:cubicBezTo>
                    <a:lnTo>
                      <a:pt x="738" y="468"/>
                    </a:lnTo>
                    <a:lnTo>
                      <a:pt x="761" y="477"/>
                    </a:lnTo>
                    <a:lnTo>
                      <a:pt x="783" y="487"/>
                    </a:lnTo>
                    <a:lnTo>
                      <a:pt x="788" y="483"/>
                    </a:lnTo>
                    <a:cubicBezTo>
                      <a:pt x="791" y="481"/>
                      <a:pt x="793" y="472"/>
                      <a:pt x="793" y="464"/>
                    </a:cubicBezTo>
                    <a:lnTo>
                      <a:pt x="793" y="449"/>
                    </a:lnTo>
                    <a:lnTo>
                      <a:pt x="808" y="441"/>
                    </a:lnTo>
                    <a:lnTo>
                      <a:pt x="799" y="420"/>
                    </a:lnTo>
                    <a:lnTo>
                      <a:pt x="782" y="414"/>
                    </a:lnTo>
                    <a:lnTo>
                      <a:pt x="765" y="408"/>
                    </a:lnTo>
                    <a:lnTo>
                      <a:pt x="835" y="415"/>
                    </a:lnTo>
                    <a:lnTo>
                      <a:pt x="845" y="427"/>
                    </a:lnTo>
                    <a:lnTo>
                      <a:pt x="856" y="438"/>
                    </a:lnTo>
                    <a:lnTo>
                      <a:pt x="867" y="425"/>
                    </a:lnTo>
                    <a:cubicBezTo>
                      <a:pt x="874" y="418"/>
                      <a:pt x="879" y="408"/>
                      <a:pt x="879" y="402"/>
                    </a:cubicBezTo>
                    <a:lnTo>
                      <a:pt x="879" y="392"/>
                    </a:lnTo>
                    <a:lnTo>
                      <a:pt x="852" y="370"/>
                    </a:lnTo>
                    <a:lnTo>
                      <a:pt x="824" y="347"/>
                    </a:lnTo>
                    <a:lnTo>
                      <a:pt x="832" y="334"/>
                    </a:lnTo>
                    <a:lnTo>
                      <a:pt x="841" y="320"/>
                    </a:lnTo>
                    <a:lnTo>
                      <a:pt x="862" y="314"/>
                    </a:lnTo>
                    <a:lnTo>
                      <a:pt x="883" y="307"/>
                    </a:lnTo>
                    <a:lnTo>
                      <a:pt x="920" y="311"/>
                    </a:lnTo>
                    <a:lnTo>
                      <a:pt x="958" y="316"/>
                    </a:lnTo>
                    <a:lnTo>
                      <a:pt x="1012" y="284"/>
                    </a:lnTo>
                    <a:lnTo>
                      <a:pt x="1012" y="262"/>
                    </a:lnTo>
                    <a:lnTo>
                      <a:pt x="950" y="195"/>
                    </a:lnTo>
                    <a:lnTo>
                      <a:pt x="927" y="183"/>
                    </a:lnTo>
                    <a:lnTo>
                      <a:pt x="903" y="171"/>
                    </a:lnTo>
                    <a:lnTo>
                      <a:pt x="907" y="146"/>
                    </a:lnTo>
                    <a:lnTo>
                      <a:pt x="912" y="122"/>
                    </a:lnTo>
                    <a:lnTo>
                      <a:pt x="892" y="111"/>
                    </a:lnTo>
                    <a:lnTo>
                      <a:pt x="872" y="99"/>
                    </a:lnTo>
                    <a:lnTo>
                      <a:pt x="854" y="108"/>
                    </a:lnTo>
                    <a:lnTo>
                      <a:pt x="836" y="116"/>
                    </a:lnTo>
                    <a:lnTo>
                      <a:pt x="799" y="118"/>
                    </a:lnTo>
                    <a:lnTo>
                      <a:pt x="761" y="119"/>
                    </a:lnTo>
                    <a:lnTo>
                      <a:pt x="721" y="83"/>
                    </a:lnTo>
                    <a:lnTo>
                      <a:pt x="681" y="47"/>
                    </a:lnTo>
                    <a:lnTo>
                      <a:pt x="626" y="23"/>
                    </a:lnTo>
                    <a:lnTo>
                      <a:pt x="571" y="0"/>
                    </a:lnTo>
                    <a:lnTo>
                      <a:pt x="535" y="0"/>
                    </a:lnTo>
                    <a:lnTo>
                      <a:pt x="499" y="0"/>
                    </a:lnTo>
                    <a:lnTo>
                      <a:pt x="420" y="31"/>
                    </a:lnTo>
                    <a:lnTo>
                      <a:pt x="346" y="102"/>
                    </a:lnTo>
                    <a:lnTo>
                      <a:pt x="346" y="116"/>
                    </a:lnTo>
                    <a:cubicBezTo>
                      <a:pt x="346" y="124"/>
                      <a:pt x="343" y="134"/>
                      <a:pt x="339" y="139"/>
                    </a:cubicBezTo>
                    <a:lnTo>
                      <a:pt x="332" y="149"/>
                    </a:lnTo>
                    <a:lnTo>
                      <a:pt x="255" y="134"/>
                    </a:lnTo>
                    <a:lnTo>
                      <a:pt x="179" y="119"/>
                    </a:lnTo>
                    <a:lnTo>
                      <a:pt x="136" y="122"/>
                    </a:lnTo>
                    <a:lnTo>
                      <a:pt x="94" y="126"/>
                    </a:lnTo>
                    <a:lnTo>
                      <a:pt x="67" y="144"/>
                    </a:lnTo>
                    <a:lnTo>
                      <a:pt x="40" y="161"/>
                    </a:lnTo>
                    <a:lnTo>
                      <a:pt x="20" y="195"/>
                    </a:lnTo>
                    <a:lnTo>
                      <a:pt x="0" y="229"/>
                    </a:lnTo>
                    <a:lnTo>
                      <a:pt x="10" y="284"/>
                    </a:lnTo>
                    <a:lnTo>
                      <a:pt x="29" y="308"/>
                    </a:lnTo>
                    <a:cubicBezTo>
                      <a:pt x="40" y="321"/>
                      <a:pt x="58" y="338"/>
                      <a:pt x="70" y="346"/>
                    </a:cubicBezTo>
                    <a:cubicBezTo>
                      <a:pt x="82" y="353"/>
                      <a:pt x="107" y="365"/>
                      <a:pt x="128" y="373"/>
                    </a:cubicBezTo>
                    <a:cubicBezTo>
                      <a:pt x="148" y="380"/>
                      <a:pt x="176" y="388"/>
                      <a:pt x="190" y="391"/>
                    </a:cubicBezTo>
                    <a:cubicBezTo>
                      <a:pt x="205" y="393"/>
                      <a:pt x="233" y="400"/>
                      <a:pt x="253" y="405"/>
                    </a:cubicBezTo>
                    <a:lnTo>
                      <a:pt x="289" y="415"/>
                    </a:lnTo>
                    <a:lnTo>
                      <a:pt x="305" y="430"/>
                    </a:lnTo>
                    <a:lnTo>
                      <a:pt x="321" y="445"/>
                    </a:lnTo>
                    <a:lnTo>
                      <a:pt x="330" y="476"/>
                    </a:lnTo>
                    <a:lnTo>
                      <a:pt x="340" y="508"/>
                    </a:lnTo>
                    <a:lnTo>
                      <a:pt x="347" y="508"/>
                    </a:lnTo>
                  </a:path>
                </a:pathLst>
              </a:custGeom>
              <a:solidFill>
                <a:srgbClr val="CFCFC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0" name="Freeform 30"/>
              <p:cNvSpPr>
                <a:spLocks noChangeArrowheads="1"/>
              </p:cNvSpPr>
              <p:nvPr/>
            </p:nvSpPr>
            <p:spPr bwMode="auto">
              <a:xfrm>
                <a:off x="182" y="1063"/>
                <a:ext cx="381" cy="193"/>
              </a:xfrm>
              <a:custGeom>
                <a:avLst/>
                <a:gdLst>
                  <a:gd name="T0" fmla="*/ 348 w 1004"/>
                  <a:gd name="T1" fmla="*/ 494 h 505"/>
                  <a:gd name="T2" fmla="*/ 340 w 1004"/>
                  <a:gd name="T3" fmla="*/ 447 h 505"/>
                  <a:gd name="T4" fmla="*/ 296 w 1004"/>
                  <a:gd name="T5" fmla="*/ 391 h 505"/>
                  <a:gd name="T6" fmla="*/ 220 w 1004"/>
                  <a:gd name="T7" fmla="*/ 363 h 505"/>
                  <a:gd name="T8" fmla="*/ 112 w 1004"/>
                  <a:gd name="T9" fmla="*/ 337 h 505"/>
                  <a:gd name="T10" fmla="*/ 48 w 1004"/>
                  <a:gd name="T11" fmla="*/ 290 h 505"/>
                  <a:gd name="T12" fmla="*/ 31 w 1004"/>
                  <a:gd name="T13" fmla="*/ 245 h 505"/>
                  <a:gd name="T14" fmla="*/ 57 w 1004"/>
                  <a:gd name="T15" fmla="*/ 190 h 505"/>
                  <a:gd name="T16" fmla="*/ 96 w 1004"/>
                  <a:gd name="T17" fmla="*/ 163 h 505"/>
                  <a:gd name="T18" fmla="*/ 221 w 1004"/>
                  <a:gd name="T19" fmla="*/ 177 h 505"/>
                  <a:gd name="T20" fmla="*/ 329 w 1004"/>
                  <a:gd name="T21" fmla="*/ 210 h 505"/>
                  <a:gd name="T22" fmla="*/ 346 w 1004"/>
                  <a:gd name="T23" fmla="*/ 268 h 505"/>
                  <a:gd name="T24" fmla="*/ 395 w 1004"/>
                  <a:gd name="T25" fmla="*/ 334 h 505"/>
                  <a:gd name="T26" fmla="*/ 391 w 1004"/>
                  <a:gd name="T27" fmla="*/ 356 h 505"/>
                  <a:gd name="T28" fmla="*/ 442 w 1004"/>
                  <a:gd name="T29" fmla="*/ 418 h 505"/>
                  <a:gd name="T30" fmla="*/ 473 w 1004"/>
                  <a:gd name="T31" fmla="*/ 411 h 505"/>
                  <a:gd name="T32" fmla="*/ 493 w 1004"/>
                  <a:gd name="T33" fmla="*/ 425 h 505"/>
                  <a:gd name="T34" fmla="*/ 529 w 1004"/>
                  <a:gd name="T35" fmla="*/ 401 h 505"/>
                  <a:gd name="T36" fmla="*/ 470 w 1004"/>
                  <a:gd name="T37" fmla="*/ 377 h 505"/>
                  <a:gd name="T38" fmla="*/ 456 w 1004"/>
                  <a:gd name="T39" fmla="*/ 361 h 505"/>
                  <a:gd name="T40" fmla="*/ 467 w 1004"/>
                  <a:gd name="T41" fmla="*/ 346 h 505"/>
                  <a:gd name="T42" fmla="*/ 519 w 1004"/>
                  <a:gd name="T43" fmla="*/ 354 h 505"/>
                  <a:gd name="T44" fmla="*/ 568 w 1004"/>
                  <a:gd name="T45" fmla="*/ 355 h 505"/>
                  <a:gd name="T46" fmla="*/ 621 w 1004"/>
                  <a:gd name="T47" fmla="*/ 344 h 505"/>
                  <a:gd name="T48" fmla="*/ 710 w 1004"/>
                  <a:gd name="T49" fmla="*/ 435 h 505"/>
                  <a:gd name="T50" fmla="*/ 748 w 1004"/>
                  <a:gd name="T51" fmla="*/ 468 h 505"/>
                  <a:gd name="T52" fmla="*/ 786 w 1004"/>
                  <a:gd name="T53" fmla="*/ 477 h 505"/>
                  <a:gd name="T54" fmla="*/ 778 w 1004"/>
                  <a:gd name="T55" fmla="*/ 444 h 505"/>
                  <a:gd name="T56" fmla="*/ 796 w 1004"/>
                  <a:gd name="T57" fmla="*/ 439 h 505"/>
                  <a:gd name="T58" fmla="*/ 778 w 1004"/>
                  <a:gd name="T59" fmla="*/ 414 h 505"/>
                  <a:gd name="T60" fmla="*/ 733 w 1004"/>
                  <a:gd name="T61" fmla="*/ 406 h 505"/>
                  <a:gd name="T62" fmla="*/ 787 w 1004"/>
                  <a:gd name="T63" fmla="*/ 403 h 505"/>
                  <a:gd name="T64" fmla="*/ 850 w 1004"/>
                  <a:gd name="T65" fmla="*/ 424 h 505"/>
                  <a:gd name="T66" fmla="*/ 870 w 1004"/>
                  <a:gd name="T67" fmla="*/ 393 h 505"/>
                  <a:gd name="T68" fmla="*/ 854 w 1004"/>
                  <a:gd name="T69" fmla="*/ 377 h 505"/>
                  <a:gd name="T70" fmla="*/ 812 w 1004"/>
                  <a:gd name="T71" fmla="*/ 335 h 505"/>
                  <a:gd name="T72" fmla="*/ 855 w 1004"/>
                  <a:gd name="T73" fmla="*/ 304 h 505"/>
                  <a:gd name="T74" fmla="*/ 983 w 1004"/>
                  <a:gd name="T75" fmla="*/ 290 h 505"/>
                  <a:gd name="T76" fmla="*/ 976 w 1004"/>
                  <a:gd name="T77" fmla="*/ 231 h 505"/>
                  <a:gd name="T78" fmla="*/ 917 w 1004"/>
                  <a:gd name="T79" fmla="*/ 181 h 505"/>
                  <a:gd name="T80" fmla="*/ 895 w 1004"/>
                  <a:gd name="T81" fmla="*/ 147 h 505"/>
                  <a:gd name="T82" fmla="*/ 894 w 1004"/>
                  <a:gd name="T83" fmla="*/ 117 h 505"/>
                  <a:gd name="T84" fmla="*/ 847 w 1004"/>
                  <a:gd name="T85" fmla="*/ 103 h 505"/>
                  <a:gd name="T86" fmla="*/ 825 w 1004"/>
                  <a:gd name="T87" fmla="*/ 131 h 505"/>
                  <a:gd name="T88" fmla="*/ 813 w 1004"/>
                  <a:gd name="T89" fmla="*/ 115 h 505"/>
                  <a:gd name="T90" fmla="*/ 757 w 1004"/>
                  <a:gd name="T91" fmla="*/ 123 h 505"/>
                  <a:gd name="T92" fmla="*/ 568 w 1004"/>
                  <a:gd name="T93" fmla="*/ 0 h 505"/>
                  <a:gd name="T94" fmla="*/ 481 w 1004"/>
                  <a:gd name="T95" fmla="*/ 1 h 505"/>
                  <a:gd name="T96" fmla="*/ 398 w 1004"/>
                  <a:gd name="T97" fmla="*/ 39 h 505"/>
                  <a:gd name="T98" fmla="*/ 345 w 1004"/>
                  <a:gd name="T99" fmla="*/ 92 h 505"/>
                  <a:gd name="T100" fmla="*/ 332 w 1004"/>
                  <a:gd name="T101" fmla="*/ 144 h 505"/>
                  <a:gd name="T102" fmla="*/ 284 w 1004"/>
                  <a:gd name="T103" fmla="*/ 139 h 505"/>
                  <a:gd name="T104" fmla="*/ 139 w 1004"/>
                  <a:gd name="T105" fmla="*/ 115 h 505"/>
                  <a:gd name="T106" fmla="*/ 74 w 1004"/>
                  <a:gd name="T107" fmla="*/ 131 h 505"/>
                  <a:gd name="T108" fmla="*/ 11 w 1004"/>
                  <a:gd name="T109" fmla="*/ 191 h 505"/>
                  <a:gd name="T110" fmla="*/ 0 w 1004"/>
                  <a:gd name="T111" fmla="*/ 264 h 505"/>
                  <a:gd name="T112" fmla="*/ 21 w 1004"/>
                  <a:gd name="T113" fmla="*/ 307 h 505"/>
                  <a:gd name="T114" fmla="*/ 109 w 1004"/>
                  <a:gd name="T115" fmla="*/ 363 h 505"/>
                  <a:gd name="T116" fmla="*/ 192 w 1004"/>
                  <a:gd name="T117" fmla="*/ 387 h 505"/>
                  <a:gd name="T118" fmla="*/ 300 w 1004"/>
                  <a:gd name="T119" fmla="*/ 419 h 505"/>
                  <a:gd name="T120" fmla="*/ 329 w 1004"/>
                  <a:gd name="T121" fmla="*/ 489 h 505"/>
                  <a:gd name="T122" fmla="*/ 336 w 1004"/>
                  <a:gd name="T123" fmla="*/ 50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04" h="505">
                    <a:moveTo>
                      <a:pt x="336" y="504"/>
                    </a:moveTo>
                    <a:cubicBezTo>
                      <a:pt x="340" y="504"/>
                      <a:pt x="345" y="499"/>
                      <a:pt x="348" y="494"/>
                    </a:cubicBezTo>
                    <a:lnTo>
                      <a:pt x="353" y="483"/>
                    </a:lnTo>
                    <a:lnTo>
                      <a:pt x="340" y="447"/>
                    </a:lnTo>
                    <a:lnTo>
                      <a:pt x="328" y="411"/>
                    </a:lnTo>
                    <a:lnTo>
                      <a:pt x="296" y="391"/>
                    </a:lnTo>
                    <a:lnTo>
                      <a:pt x="264" y="371"/>
                    </a:lnTo>
                    <a:lnTo>
                      <a:pt x="220" y="363"/>
                    </a:lnTo>
                    <a:cubicBezTo>
                      <a:pt x="196" y="359"/>
                      <a:pt x="162" y="352"/>
                      <a:pt x="144" y="346"/>
                    </a:cubicBezTo>
                    <a:lnTo>
                      <a:pt x="112" y="337"/>
                    </a:lnTo>
                    <a:lnTo>
                      <a:pt x="80" y="313"/>
                    </a:lnTo>
                    <a:lnTo>
                      <a:pt x="48" y="290"/>
                    </a:lnTo>
                    <a:lnTo>
                      <a:pt x="39" y="268"/>
                    </a:lnTo>
                    <a:lnTo>
                      <a:pt x="31" y="245"/>
                    </a:lnTo>
                    <a:lnTo>
                      <a:pt x="43" y="218"/>
                    </a:lnTo>
                    <a:lnTo>
                      <a:pt x="57" y="190"/>
                    </a:lnTo>
                    <a:lnTo>
                      <a:pt x="76" y="176"/>
                    </a:lnTo>
                    <a:lnTo>
                      <a:pt x="96" y="163"/>
                    </a:lnTo>
                    <a:lnTo>
                      <a:pt x="158" y="163"/>
                    </a:lnTo>
                    <a:lnTo>
                      <a:pt x="221" y="177"/>
                    </a:lnTo>
                    <a:cubicBezTo>
                      <a:pt x="256" y="184"/>
                      <a:pt x="295" y="195"/>
                      <a:pt x="307" y="201"/>
                    </a:cubicBezTo>
                    <a:lnTo>
                      <a:pt x="329" y="210"/>
                    </a:lnTo>
                    <a:lnTo>
                      <a:pt x="329" y="255"/>
                    </a:lnTo>
                    <a:lnTo>
                      <a:pt x="346" y="268"/>
                    </a:lnTo>
                    <a:cubicBezTo>
                      <a:pt x="354" y="275"/>
                      <a:pt x="369" y="292"/>
                      <a:pt x="378" y="307"/>
                    </a:cubicBezTo>
                    <a:lnTo>
                      <a:pt x="395" y="334"/>
                    </a:lnTo>
                    <a:lnTo>
                      <a:pt x="393" y="345"/>
                    </a:lnTo>
                    <a:lnTo>
                      <a:pt x="391" y="356"/>
                    </a:lnTo>
                    <a:lnTo>
                      <a:pt x="417" y="387"/>
                    </a:lnTo>
                    <a:lnTo>
                      <a:pt x="442" y="418"/>
                    </a:lnTo>
                    <a:lnTo>
                      <a:pt x="458" y="415"/>
                    </a:lnTo>
                    <a:lnTo>
                      <a:pt x="473" y="411"/>
                    </a:lnTo>
                    <a:lnTo>
                      <a:pt x="483" y="418"/>
                    </a:lnTo>
                    <a:lnTo>
                      <a:pt x="493" y="425"/>
                    </a:lnTo>
                    <a:lnTo>
                      <a:pt x="529" y="421"/>
                    </a:lnTo>
                    <a:lnTo>
                      <a:pt x="529" y="401"/>
                    </a:lnTo>
                    <a:lnTo>
                      <a:pt x="505" y="391"/>
                    </a:lnTo>
                    <a:cubicBezTo>
                      <a:pt x="492" y="386"/>
                      <a:pt x="477" y="379"/>
                      <a:pt x="470" y="377"/>
                    </a:cubicBezTo>
                    <a:lnTo>
                      <a:pt x="458" y="372"/>
                    </a:lnTo>
                    <a:lnTo>
                      <a:pt x="456" y="361"/>
                    </a:lnTo>
                    <a:lnTo>
                      <a:pt x="453" y="350"/>
                    </a:lnTo>
                    <a:lnTo>
                      <a:pt x="467" y="346"/>
                    </a:lnTo>
                    <a:lnTo>
                      <a:pt x="480" y="342"/>
                    </a:lnTo>
                    <a:lnTo>
                      <a:pt x="519" y="354"/>
                    </a:lnTo>
                    <a:lnTo>
                      <a:pt x="559" y="366"/>
                    </a:lnTo>
                    <a:lnTo>
                      <a:pt x="568" y="355"/>
                    </a:lnTo>
                    <a:lnTo>
                      <a:pt x="578" y="344"/>
                    </a:lnTo>
                    <a:lnTo>
                      <a:pt x="621" y="344"/>
                    </a:lnTo>
                    <a:lnTo>
                      <a:pt x="657" y="378"/>
                    </a:lnTo>
                    <a:cubicBezTo>
                      <a:pt x="677" y="397"/>
                      <a:pt x="701" y="423"/>
                      <a:pt x="710" y="435"/>
                    </a:cubicBezTo>
                    <a:lnTo>
                      <a:pt x="727" y="459"/>
                    </a:lnTo>
                    <a:lnTo>
                      <a:pt x="748" y="468"/>
                    </a:lnTo>
                    <a:cubicBezTo>
                      <a:pt x="760" y="473"/>
                      <a:pt x="773" y="477"/>
                      <a:pt x="778" y="477"/>
                    </a:cubicBezTo>
                    <a:lnTo>
                      <a:pt x="786" y="477"/>
                    </a:lnTo>
                    <a:lnTo>
                      <a:pt x="782" y="461"/>
                    </a:lnTo>
                    <a:lnTo>
                      <a:pt x="778" y="444"/>
                    </a:lnTo>
                    <a:lnTo>
                      <a:pt x="787" y="442"/>
                    </a:lnTo>
                    <a:lnTo>
                      <a:pt x="796" y="439"/>
                    </a:lnTo>
                    <a:lnTo>
                      <a:pt x="787" y="426"/>
                    </a:lnTo>
                    <a:lnTo>
                      <a:pt x="778" y="414"/>
                    </a:lnTo>
                    <a:lnTo>
                      <a:pt x="755" y="410"/>
                    </a:lnTo>
                    <a:lnTo>
                      <a:pt x="733" y="406"/>
                    </a:lnTo>
                    <a:lnTo>
                      <a:pt x="752" y="404"/>
                    </a:lnTo>
                    <a:cubicBezTo>
                      <a:pt x="763" y="403"/>
                      <a:pt x="779" y="402"/>
                      <a:pt x="787" y="403"/>
                    </a:cubicBezTo>
                    <a:cubicBezTo>
                      <a:pt x="796" y="404"/>
                      <a:pt x="813" y="409"/>
                      <a:pt x="826" y="414"/>
                    </a:cubicBezTo>
                    <a:lnTo>
                      <a:pt x="850" y="424"/>
                    </a:lnTo>
                    <a:lnTo>
                      <a:pt x="860" y="413"/>
                    </a:lnTo>
                    <a:cubicBezTo>
                      <a:pt x="866" y="406"/>
                      <a:pt x="870" y="397"/>
                      <a:pt x="870" y="393"/>
                    </a:cubicBezTo>
                    <a:lnTo>
                      <a:pt x="870" y="384"/>
                    </a:lnTo>
                    <a:lnTo>
                      <a:pt x="854" y="377"/>
                    </a:lnTo>
                    <a:cubicBezTo>
                      <a:pt x="846" y="373"/>
                      <a:pt x="833" y="362"/>
                      <a:pt x="825" y="353"/>
                    </a:cubicBezTo>
                    <a:lnTo>
                      <a:pt x="812" y="335"/>
                    </a:lnTo>
                    <a:lnTo>
                      <a:pt x="834" y="320"/>
                    </a:lnTo>
                    <a:lnTo>
                      <a:pt x="855" y="304"/>
                    </a:lnTo>
                    <a:lnTo>
                      <a:pt x="962" y="304"/>
                    </a:lnTo>
                    <a:lnTo>
                      <a:pt x="983" y="290"/>
                    </a:lnTo>
                    <a:cubicBezTo>
                      <a:pt x="994" y="282"/>
                      <a:pt x="1003" y="273"/>
                      <a:pt x="1003" y="270"/>
                    </a:cubicBezTo>
                    <a:cubicBezTo>
                      <a:pt x="1003" y="266"/>
                      <a:pt x="991" y="249"/>
                      <a:pt x="976" y="231"/>
                    </a:cubicBezTo>
                    <a:lnTo>
                      <a:pt x="948" y="198"/>
                    </a:lnTo>
                    <a:lnTo>
                      <a:pt x="917" y="181"/>
                    </a:lnTo>
                    <a:lnTo>
                      <a:pt x="886" y="163"/>
                    </a:lnTo>
                    <a:lnTo>
                      <a:pt x="895" y="147"/>
                    </a:lnTo>
                    <a:lnTo>
                      <a:pt x="903" y="131"/>
                    </a:lnTo>
                    <a:lnTo>
                      <a:pt x="894" y="117"/>
                    </a:lnTo>
                    <a:lnTo>
                      <a:pt x="885" y="103"/>
                    </a:lnTo>
                    <a:lnTo>
                      <a:pt x="847" y="103"/>
                    </a:lnTo>
                    <a:lnTo>
                      <a:pt x="836" y="117"/>
                    </a:lnTo>
                    <a:lnTo>
                      <a:pt x="825" y="131"/>
                    </a:lnTo>
                    <a:lnTo>
                      <a:pt x="819" y="123"/>
                    </a:lnTo>
                    <a:lnTo>
                      <a:pt x="813" y="115"/>
                    </a:lnTo>
                    <a:lnTo>
                      <a:pt x="785" y="119"/>
                    </a:lnTo>
                    <a:lnTo>
                      <a:pt x="757" y="123"/>
                    </a:lnTo>
                    <a:lnTo>
                      <a:pt x="647" y="32"/>
                    </a:lnTo>
                    <a:lnTo>
                      <a:pt x="568" y="0"/>
                    </a:lnTo>
                    <a:lnTo>
                      <a:pt x="525" y="0"/>
                    </a:lnTo>
                    <a:lnTo>
                      <a:pt x="481" y="1"/>
                    </a:lnTo>
                    <a:lnTo>
                      <a:pt x="439" y="20"/>
                    </a:lnTo>
                    <a:lnTo>
                      <a:pt x="398" y="39"/>
                    </a:lnTo>
                    <a:lnTo>
                      <a:pt x="371" y="65"/>
                    </a:lnTo>
                    <a:lnTo>
                      <a:pt x="345" y="92"/>
                    </a:lnTo>
                    <a:lnTo>
                      <a:pt x="340" y="116"/>
                    </a:lnTo>
                    <a:cubicBezTo>
                      <a:pt x="337" y="129"/>
                      <a:pt x="333" y="142"/>
                      <a:pt x="332" y="144"/>
                    </a:cubicBezTo>
                    <a:lnTo>
                      <a:pt x="329" y="148"/>
                    </a:lnTo>
                    <a:lnTo>
                      <a:pt x="284" y="139"/>
                    </a:lnTo>
                    <a:cubicBezTo>
                      <a:pt x="259" y="134"/>
                      <a:pt x="216" y="127"/>
                      <a:pt x="189" y="122"/>
                    </a:cubicBezTo>
                    <a:lnTo>
                      <a:pt x="139" y="115"/>
                    </a:lnTo>
                    <a:lnTo>
                      <a:pt x="107" y="123"/>
                    </a:lnTo>
                    <a:lnTo>
                      <a:pt x="74" y="131"/>
                    </a:lnTo>
                    <a:lnTo>
                      <a:pt x="48" y="152"/>
                    </a:lnTo>
                    <a:cubicBezTo>
                      <a:pt x="34" y="164"/>
                      <a:pt x="17" y="181"/>
                      <a:pt x="11" y="191"/>
                    </a:cubicBezTo>
                    <a:lnTo>
                      <a:pt x="0" y="209"/>
                    </a:lnTo>
                    <a:lnTo>
                      <a:pt x="0" y="264"/>
                    </a:lnTo>
                    <a:lnTo>
                      <a:pt x="10" y="286"/>
                    </a:lnTo>
                    <a:lnTo>
                      <a:pt x="21" y="307"/>
                    </a:lnTo>
                    <a:lnTo>
                      <a:pt x="50" y="329"/>
                    </a:lnTo>
                    <a:cubicBezTo>
                      <a:pt x="66" y="341"/>
                      <a:pt x="92" y="356"/>
                      <a:pt x="109" y="363"/>
                    </a:cubicBezTo>
                    <a:lnTo>
                      <a:pt x="138" y="376"/>
                    </a:lnTo>
                    <a:lnTo>
                      <a:pt x="192" y="387"/>
                    </a:lnTo>
                    <a:cubicBezTo>
                      <a:pt x="221" y="393"/>
                      <a:pt x="257" y="402"/>
                      <a:pt x="272" y="408"/>
                    </a:cubicBezTo>
                    <a:lnTo>
                      <a:pt x="300" y="419"/>
                    </a:lnTo>
                    <a:lnTo>
                      <a:pt x="314" y="447"/>
                    </a:lnTo>
                    <a:cubicBezTo>
                      <a:pt x="322" y="462"/>
                      <a:pt x="329" y="481"/>
                      <a:pt x="329" y="489"/>
                    </a:cubicBezTo>
                    <a:lnTo>
                      <a:pt x="329" y="504"/>
                    </a:lnTo>
                    <a:lnTo>
                      <a:pt x="336" y="504"/>
                    </a:lnTo>
                  </a:path>
                </a:pathLst>
              </a:custGeom>
              <a:solidFill>
                <a:srgbClr val="ADADA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 name="Freeform 31"/>
              <p:cNvSpPr>
                <a:spLocks noChangeArrowheads="1"/>
              </p:cNvSpPr>
              <p:nvPr/>
            </p:nvSpPr>
            <p:spPr bwMode="auto">
              <a:xfrm>
                <a:off x="182" y="1065"/>
                <a:ext cx="383" cy="187"/>
              </a:xfrm>
              <a:custGeom>
                <a:avLst/>
                <a:gdLst>
                  <a:gd name="T0" fmla="*/ 350 w 1010"/>
                  <a:gd name="T1" fmla="*/ 488 h 495"/>
                  <a:gd name="T2" fmla="*/ 331 w 1010"/>
                  <a:gd name="T3" fmla="*/ 416 h 495"/>
                  <a:gd name="T4" fmla="*/ 277 w 1010"/>
                  <a:gd name="T5" fmla="*/ 375 h 495"/>
                  <a:gd name="T6" fmla="*/ 179 w 1010"/>
                  <a:gd name="T7" fmla="*/ 354 h 495"/>
                  <a:gd name="T8" fmla="*/ 76 w 1010"/>
                  <a:gd name="T9" fmla="*/ 313 h 495"/>
                  <a:gd name="T10" fmla="*/ 42 w 1010"/>
                  <a:gd name="T11" fmla="*/ 277 h 495"/>
                  <a:gd name="T12" fmla="*/ 32 w 1010"/>
                  <a:gd name="T13" fmla="*/ 237 h 495"/>
                  <a:gd name="T14" fmla="*/ 55 w 1010"/>
                  <a:gd name="T15" fmla="*/ 190 h 495"/>
                  <a:gd name="T16" fmla="*/ 88 w 1010"/>
                  <a:gd name="T17" fmla="*/ 165 h 495"/>
                  <a:gd name="T18" fmla="*/ 147 w 1010"/>
                  <a:gd name="T19" fmla="*/ 157 h 495"/>
                  <a:gd name="T20" fmla="*/ 306 w 1010"/>
                  <a:gd name="T21" fmla="*/ 194 h 495"/>
                  <a:gd name="T22" fmla="*/ 331 w 1010"/>
                  <a:gd name="T23" fmla="*/ 246 h 495"/>
                  <a:gd name="T24" fmla="*/ 382 w 1010"/>
                  <a:gd name="T25" fmla="*/ 303 h 495"/>
                  <a:gd name="T26" fmla="*/ 393 w 1010"/>
                  <a:gd name="T27" fmla="*/ 353 h 495"/>
                  <a:gd name="T28" fmla="*/ 445 w 1010"/>
                  <a:gd name="T29" fmla="*/ 413 h 495"/>
                  <a:gd name="T30" fmla="*/ 486 w 1010"/>
                  <a:gd name="T31" fmla="*/ 406 h 495"/>
                  <a:gd name="T32" fmla="*/ 496 w 1010"/>
                  <a:gd name="T33" fmla="*/ 420 h 495"/>
                  <a:gd name="T34" fmla="*/ 527 w 1010"/>
                  <a:gd name="T35" fmla="*/ 413 h 495"/>
                  <a:gd name="T36" fmla="*/ 497 w 1010"/>
                  <a:gd name="T37" fmla="*/ 385 h 495"/>
                  <a:gd name="T38" fmla="*/ 447 w 1010"/>
                  <a:gd name="T39" fmla="*/ 355 h 495"/>
                  <a:gd name="T40" fmla="*/ 457 w 1010"/>
                  <a:gd name="T41" fmla="*/ 341 h 495"/>
                  <a:gd name="T42" fmla="*/ 530 w 1010"/>
                  <a:gd name="T43" fmla="*/ 351 h 495"/>
                  <a:gd name="T44" fmla="*/ 570 w 1010"/>
                  <a:gd name="T45" fmla="*/ 342 h 495"/>
                  <a:gd name="T46" fmla="*/ 612 w 1010"/>
                  <a:gd name="T47" fmla="*/ 333 h 495"/>
                  <a:gd name="T48" fmla="*/ 691 w 1010"/>
                  <a:gd name="T49" fmla="*/ 398 h 495"/>
                  <a:gd name="T50" fmla="*/ 772 w 1010"/>
                  <a:gd name="T51" fmla="*/ 474 h 495"/>
                  <a:gd name="T52" fmla="*/ 787 w 1010"/>
                  <a:gd name="T53" fmla="*/ 466 h 495"/>
                  <a:gd name="T54" fmla="*/ 777 w 1010"/>
                  <a:gd name="T55" fmla="*/ 445 h 495"/>
                  <a:gd name="T56" fmla="*/ 796 w 1010"/>
                  <a:gd name="T57" fmla="*/ 436 h 495"/>
                  <a:gd name="T58" fmla="*/ 787 w 1010"/>
                  <a:gd name="T59" fmla="*/ 415 h 495"/>
                  <a:gd name="T60" fmla="*/ 735 w 1010"/>
                  <a:gd name="T61" fmla="*/ 403 h 495"/>
                  <a:gd name="T62" fmla="*/ 785 w 1010"/>
                  <a:gd name="T63" fmla="*/ 393 h 495"/>
                  <a:gd name="T64" fmla="*/ 852 w 1010"/>
                  <a:gd name="T65" fmla="*/ 421 h 495"/>
                  <a:gd name="T66" fmla="*/ 872 w 1010"/>
                  <a:gd name="T67" fmla="*/ 393 h 495"/>
                  <a:gd name="T68" fmla="*/ 817 w 1010"/>
                  <a:gd name="T69" fmla="*/ 345 h 495"/>
                  <a:gd name="T70" fmla="*/ 849 w 1010"/>
                  <a:gd name="T71" fmla="*/ 301 h 495"/>
                  <a:gd name="T72" fmla="*/ 1009 w 1010"/>
                  <a:gd name="T73" fmla="*/ 269 h 495"/>
                  <a:gd name="T74" fmla="*/ 948 w 1010"/>
                  <a:gd name="T75" fmla="*/ 194 h 495"/>
                  <a:gd name="T76" fmla="*/ 890 w 1010"/>
                  <a:gd name="T77" fmla="*/ 165 h 495"/>
                  <a:gd name="T78" fmla="*/ 876 w 1010"/>
                  <a:gd name="T79" fmla="*/ 103 h 495"/>
                  <a:gd name="T80" fmla="*/ 826 w 1010"/>
                  <a:gd name="T81" fmla="*/ 127 h 495"/>
                  <a:gd name="T82" fmla="*/ 815 w 1010"/>
                  <a:gd name="T83" fmla="*/ 112 h 495"/>
                  <a:gd name="T84" fmla="*/ 708 w 1010"/>
                  <a:gd name="T85" fmla="*/ 77 h 495"/>
                  <a:gd name="T86" fmla="*/ 616 w 1010"/>
                  <a:gd name="T87" fmla="*/ 17 h 495"/>
                  <a:gd name="T88" fmla="*/ 485 w 1010"/>
                  <a:gd name="T89" fmla="*/ 0 h 495"/>
                  <a:gd name="T90" fmla="*/ 418 w 1010"/>
                  <a:gd name="T91" fmla="*/ 27 h 495"/>
                  <a:gd name="T92" fmla="*/ 345 w 1010"/>
                  <a:gd name="T93" fmla="*/ 109 h 495"/>
                  <a:gd name="T94" fmla="*/ 327 w 1010"/>
                  <a:gd name="T95" fmla="*/ 146 h 495"/>
                  <a:gd name="T96" fmla="*/ 176 w 1010"/>
                  <a:gd name="T97" fmla="*/ 118 h 495"/>
                  <a:gd name="T98" fmla="*/ 81 w 1010"/>
                  <a:gd name="T99" fmla="*/ 127 h 495"/>
                  <a:gd name="T100" fmla="*/ 16 w 1010"/>
                  <a:gd name="T101" fmla="*/ 189 h 495"/>
                  <a:gd name="T102" fmla="*/ 5 w 1010"/>
                  <a:gd name="T103" fmla="*/ 249 h 495"/>
                  <a:gd name="T104" fmla="*/ 26 w 1010"/>
                  <a:gd name="T105" fmla="*/ 301 h 495"/>
                  <a:gd name="T106" fmla="*/ 102 w 1010"/>
                  <a:gd name="T107" fmla="*/ 358 h 495"/>
                  <a:gd name="T108" fmla="*/ 232 w 1010"/>
                  <a:gd name="T109" fmla="*/ 391 h 495"/>
                  <a:gd name="T110" fmla="*/ 323 w 1010"/>
                  <a:gd name="T111" fmla="*/ 439 h 495"/>
                  <a:gd name="T112" fmla="*/ 333 w 1010"/>
                  <a:gd name="T113" fmla="*/ 49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10" h="495">
                    <a:moveTo>
                      <a:pt x="339" y="494"/>
                    </a:moveTo>
                    <a:cubicBezTo>
                      <a:pt x="343" y="494"/>
                      <a:pt x="348" y="492"/>
                      <a:pt x="350" y="488"/>
                    </a:cubicBezTo>
                    <a:lnTo>
                      <a:pt x="354" y="483"/>
                    </a:lnTo>
                    <a:lnTo>
                      <a:pt x="331" y="416"/>
                    </a:lnTo>
                    <a:lnTo>
                      <a:pt x="304" y="395"/>
                    </a:lnTo>
                    <a:lnTo>
                      <a:pt x="277" y="375"/>
                    </a:lnTo>
                    <a:lnTo>
                      <a:pt x="236" y="364"/>
                    </a:lnTo>
                    <a:cubicBezTo>
                      <a:pt x="213" y="359"/>
                      <a:pt x="188" y="354"/>
                      <a:pt x="179" y="354"/>
                    </a:cubicBezTo>
                    <a:lnTo>
                      <a:pt x="164" y="354"/>
                    </a:lnTo>
                    <a:lnTo>
                      <a:pt x="76" y="313"/>
                    </a:lnTo>
                    <a:lnTo>
                      <a:pt x="59" y="295"/>
                    </a:lnTo>
                    <a:lnTo>
                      <a:pt x="42" y="277"/>
                    </a:lnTo>
                    <a:lnTo>
                      <a:pt x="37" y="257"/>
                    </a:lnTo>
                    <a:lnTo>
                      <a:pt x="32" y="237"/>
                    </a:lnTo>
                    <a:lnTo>
                      <a:pt x="44" y="214"/>
                    </a:lnTo>
                    <a:lnTo>
                      <a:pt x="55" y="190"/>
                    </a:lnTo>
                    <a:lnTo>
                      <a:pt x="72" y="177"/>
                    </a:lnTo>
                    <a:lnTo>
                      <a:pt x="88" y="165"/>
                    </a:lnTo>
                    <a:lnTo>
                      <a:pt x="117" y="161"/>
                    </a:lnTo>
                    <a:lnTo>
                      <a:pt x="147" y="157"/>
                    </a:lnTo>
                    <a:lnTo>
                      <a:pt x="213" y="171"/>
                    </a:lnTo>
                    <a:cubicBezTo>
                      <a:pt x="250" y="179"/>
                      <a:pt x="291" y="189"/>
                      <a:pt x="306" y="194"/>
                    </a:cubicBezTo>
                    <a:lnTo>
                      <a:pt x="331" y="202"/>
                    </a:lnTo>
                    <a:lnTo>
                      <a:pt x="331" y="246"/>
                    </a:lnTo>
                    <a:lnTo>
                      <a:pt x="347" y="262"/>
                    </a:lnTo>
                    <a:cubicBezTo>
                      <a:pt x="355" y="270"/>
                      <a:pt x="371" y="289"/>
                      <a:pt x="382" y="303"/>
                    </a:cubicBezTo>
                    <a:lnTo>
                      <a:pt x="402" y="329"/>
                    </a:lnTo>
                    <a:lnTo>
                      <a:pt x="393" y="353"/>
                    </a:lnTo>
                    <a:lnTo>
                      <a:pt x="419" y="383"/>
                    </a:lnTo>
                    <a:lnTo>
                      <a:pt x="445" y="413"/>
                    </a:lnTo>
                    <a:lnTo>
                      <a:pt x="465" y="409"/>
                    </a:lnTo>
                    <a:lnTo>
                      <a:pt x="486" y="406"/>
                    </a:lnTo>
                    <a:lnTo>
                      <a:pt x="491" y="413"/>
                    </a:lnTo>
                    <a:lnTo>
                      <a:pt x="496" y="420"/>
                    </a:lnTo>
                    <a:lnTo>
                      <a:pt x="511" y="416"/>
                    </a:lnTo>
                    <a:lnTo>
                      <a:pt x="527" y="413"/>
                    </a:lnTo>
                    <a:lnTo>
                      <a:pt x="527" y="396"/>
                    </a:lnTo>
                    <a:lnTo>
                      <a:pt x="497" y="385"/>
                    </a:lnTo>
                    <a:cubicBezTo>
                      <a:pt x="481" y="380"/>
                      <a:pt x="463" y="371"/>
                      <a:pt x="457" y="365"/>
                    </a:cubicBezTo>
                    <a:lnTo>
                      <a:pt x="447" y="355"/>
                    </a:lnTo>
                    <a:lnTo>
                      <a:pt x="452" y="348"/>
                    </a:lnTo>
                    <a:lnTo>
                      <a:pt x="457" y="341"/>
                    </a:lnTo>
                    <a:lnTo>
                      <a:pt x="501" y="341"/>
                    </a:lnTo>
                    <a:lnTo>
                      <a:pt x="530" y="351"/>
                    </a:lnTo>
                    <a:lnTo>
                      <a:pt x="558" y="361"/>
                    </a:lnTo>
                    <a:lnTo>
                      <a:pt x="570" y="342"/>
                    </a:lnTo>
                    <a:lnTo>
                      <a:pt x="591" y="337"/>
                    </a:lnTo>
                    <a:lnTo>
                      <a:pt x="612" y="333"/>
                    </a:lnTo>
                    <a:lnTo>
                      <a:pt x="652" y="365"/>
                    </a:lnTo>
                    <a:lnTo>
                      <a:pt x="691" y="398"/>
                    </a:lnTo>
                    <a:lnTo>
                      <a:pt x="729" y="455"/>
                    </a:lnTo>
                    <a:lnTo>
                      <a:pt x="772" y="474"/>
                    </a:lnTo>
                    <a:lnTo>
                      <a:pt x="779" y="470"/>
                    </a:lnTo>
                    <a:lnTo>
                      <a:pt x="787" y="466"/>
                    </a:lnTo>
                    <a:lnTo>
                      <a:pt x="782" y="456"/>
                    </a:lnTo>
                    <a:lnTo>
                      <a:pt x="777" y="445"/>
                    </a:lnTo>
                    <a:lnTo>
                      <a:pt x="787" y="440"/>
                    </a:lnTo>
                    <a:lnTo>
                      <a:pt x="796" y="436"/>
                    </a:lnTo>
                    <a:lnTo>
                      <a:pt x="791" y="425"/>
                    </a:lnTo>
                    <a:lnTo>
                      <a:pt x="787" y="415"/>
                    </a:lnTo>
                    <a:lnTo>
                      <a:pt x="761" y="409"/>
                    </a:lnTo>
                    <a:lnTo>
                      <a:pt x="735" y="403"/>
                    </a:lnTo>
                    <a:lnTo>
                      <a:pt x="760" y="398"/>
                    </a:lnTo>
                    <a:lnTo>
                      <a:pt x="785" y="393"/>
                    </a:lnTo>
                    <a:lnTo>
                      <a:pt x="819" y="407"/>
                    </a:lnTo>
                    <a:lnTo>
                      <a:pt x="852" y="421"/>
                    </a:lnTo>
                    <a:lnTo>
                      <a:pt x="862" y="410"/>
                    </a:lnTo>
                    <a:cubicBezTo>
                      <a:pt x="868" y="403"/>
                      <a:pt x="872" y="396"/>
                      <a:pt x="872" y="393"/>
                    </a:cubicBezTo>
                    <a:cubicBezTo>
                      <a:pt x="872" y="390"/>
                      <a:pt x="860" y="378"/>
                      <a:pt x="845" y="367"/>
                    </a:cubicBezTo>
                    <a:lnTo>
                      <a:pt x="817" y="345"/>
                    </a:lnTo>
                    <a:lnTo>
                      <a:pt x="817" y="327"/>
                    </a:lnTo>
                    <a:lnTo>
                      <a:pt x="849" y="301"/>
                    </a:lnTo>
                    <a:lnTo>
                      <a:pt x="962" y="300"/>
                    </a:lnTo>
                    <a:lnTo>
                      <a:pt x="1009" y="269"/>
                    </a:lnTo>
                    <a:lnTo>
                      <a:pt x="979" y="231"/>
                    </a:lnTo>
                    <a:lnTo>
                      <a:pt x="948" y="194"/>
                    </a:lnTo>
                    <a:lnTo>
                      <a:pt x="919" y="179"/>
                    </a:lnTo>
                    <a:lnTo>
                      <a:pt x="890" y="165"/>
                    </a:lnTo>
                    <a:lnTo>
                      <a:pt x="897" y="107"/>
                    </a:lnTo>
                    <a:lnTo>
                      <a:pt x="876" y="103"/>
                    </a:lnTo>
                    <a:lnTo>
                      <a:pt x="854" y="98"/>
                    </a:lnTo>
                    <a:lnTo>
                      <a:pt x="826" y="127"/>
                    </a:lnTo>
                    <a:lnTo>
                      <a:pt x="821" y="119"/>
                    </a:lnTo>
                    <a:lnTo>
                      <a:pt x="815" y="112"/>
                    </a:lnTo>
                    <a:lnTo>
                      <a:pt x="759" y="120"/>
                    </a:lnTo>
                    <a:lnTo>
                      <a:pt x="708" y="77"/>
                    </a:lnTo>
                    <a:lnTo>
                      <a:pt x="656" y="35"/>
                    </a:lnTo>
                    <a:lnTo>
                      <a:pt x="616" y="17"/>
                    </a:lnTo>
                    <a:lnTo>
                      <a:pt x="575" y="0"/>
                    </a:lnTo>
                    <a:lnTo>
                      <a:pt x="485" y="0"/>
                    </a:lnTo>
                    <a:lnTo>
                      <a:pt x="451" y="14"/>
                    </a:lnTo>
                    <a:lnTo>
                      <a:pt x="418" y="27"/>
                    </a:lnTo>
                    <a:lnTo>
                      <a:pt x="355" y="82"/>
                    </a:lnTo>
                    <a:lnTo>
                      <a:pt x="345" y="109"/>
                    </a:lnTo>
                    <a:cubicBezTo>
                      <a:pt x="340" y="124"/>
                      <a:pt x="334" y="139"/>
                      <a:pt x="331" y="141"/>
                    </a:cubicBezTo>
                    <a:lnTo>
                      <a:pt x="327" y="146"/>
                    </a:lnTo>
                    <a:lnTo>
                      <a:pt x="268" y="134"/>
                    </a:lnTo>
                    <a:cubicBezTo>
                      <a:pt x="236" y="127"/>
                      <a:pt x="194" y="120"/>
                      <a:pt x="176" y="118"/>
                    </a:cubicBezTo>
                    <a:lnTo>
                      <a:pt x="142" y="113"/>
                    </a:lnTo>
                    <a:lnTo>
                      <a:pt x="81" y="127"/>
                    </a:lnTo>
                    <a:lnTo>
                      <a:pt x="32" y="162"/>
                    </a:lnTo>
                    <a:lnTo>
                      <a:pt x="16" y="189"/>
                    </a:lnTo>
                    <a:lnTo>
                      <a:pt x="0" y="216"/>
                    </a:lnTo>
                    <a:lnTo>
                      <a:pt x="5" y="249"/>
                    </a:lnTo>
                    <a:lnTo>
                      <a:pt x="9" y="281"/>
                    </a:lnTo>
                    <a:lnTo>
                      <a:pt x="26" y="301"/>
                    </a:lnTo>
                    <a:cubicBezTo>
                      <a:pt x="35" y="313"/>
                      <a:pt x="56" y="330"/>
                      <a:pt x="72" y="340"/>
                    </a:cubicBezTo>
                    <a:lnTo>
                      <a:pt x="102" y="358"/>
                    </a:lnTo>
                    <a:lnTo>
                      <a:pt x="144" y="369"/>
                    </a:lnTo>
                    <a:cubicBezTo>
                      <a:pt x="167" y="376"/>
                      <a:pt x="207" y="385"/>
                      <a:pt x="232" y="391"/>
                    </a:cubicBezTo>
                    <a:lnTo>
                      <a:pt x="278" y="402"/>
                    </a:lnTo>
                    <a:lnTo>
                      <a:pt x="323" y="439"/>
                    </a:lnTo>
                    <a:lnTo>
                      <a:pt x="328" y="467"/>
                    </a:lnTo>
                    <a:lnTo>
                      <a:pt x="333" y="494"/>
                    </a:lnTo>
                    <a:lnTo>
                      <a:pt x="339" y="494"/>
                    </a:lnTo>
                  </a:path>
                </a:pathLst>
              </a:custGeom>
              <a:solidFill>
                <a:srgbClr val="91919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 name="Freeform 32"/>
              <p:cNvSpPr>
                <a:spLocks noChangeArrowheads="1"/>
              </p:cNvSpPr>
              <p:nvPr/>
            </p:nvSpPr>
            <p:spPr bwMode="auto">
              <a:xfrm>
                <a:off x="182" y="1065"/>
                <a:ext cx="381" cy="189"/>
              </a:xfrm>
              <a:custGeom>
                <a:avLst/>
                <a:gdLst>
                  <a:gd name="T0" fmla="*/ 347 w 1004"/>
                  <a:gd name="T1" fmla="*/ 498 h 499"/>
                  <a:gd name="T2" fmla="*/ 328 w 1004"/>
                  <a:gd name="T3" fmla="*/ 424 h 499"/>
                  <a:gd name="T4" fmla="*/ 286 w 1004"/>
                  <a:gd name="T5" fmla="*/ 386 h 499"/>
                  <a:gd name="T6" fmla="*/ 196 w 1004"/>
                  <a:gd name="T7" fmla="*/ 357 h 499"/>
                  <a:gd name="T8" fmla="*/ 100 w 1004"/>
                  <a:gd name="T9" fmla="*/ 326 h 499"/>
                  <a:gd name="T10" fmla="*/ 47 w 1004"/>
                  <a:gd name="T11" fmla="*/ 283 h 499"/>
                  <a:gd name="T12" fmla="*/ 31 w 1004"/>
                  <a:gd name="T13" fmla="*/ 248 h 499"/>
                  <a:gd name="T14" fmla="*/ 57 w 1004"/>
                  <a:gd name="T15" fmla="*/ 180 h 499"/>
                  <a:gd name="T16" fmla="*/ 117 w 1004"/>
                  <a:gd name="T17" fmla="*/ 160 h 499"/>
                  <a:gd name="T18" fmla="*/ 206 w 1004"/>
                  <a:gd name="T19" fmla="*/ 168 h 499"/>
                  <a:gd name="T20" fmla="*/ 329 w 1004"/>
                  <a:gd name="T21" fmla="*/ 202 h 499"/>
                  <a:gd name="T22" fmla="*/ 353 w 1004"/>
                  <a:gd name="T23" fmla="*/ 265 h 499"/>
                  <a:gd name="T24" fmla="*/ 376 w 1004"/>
                  <a:gd name="T25" fmla="*/ 297 h 499"/>
                  <a:gd name="T26" fmla="*/ 401 w 1004"/>
                  <a:gd name="T27" fmla="*/ 323 h 499"/>
                  <a:gd name="T28" fmla="*/ 449 w 1004"/>
                  <a:gd name="T29" fmla="*/ 414 h 499"/>
                  <a:gd name="T30" fmla="*/ 467 w 1004"/>
                  <a:gd name="T31" fmla="*/ 401 h 499"/>
                  <a:gd name="T32" fmla="*/ 496 w 1004"/>
                  <a:gd name="T33" fmla="*/ 419 h 499"/>
                  <a:gd name="T34" fmla="*/ 525 w 1004"/>
                  <a:gd name="T35" fmla="*/ 413 h 499"/>
                  <a:gd name="T36" fmla="*/ 499 w 1004"/>
                  <a:gd name="T37" fmla="*/ 388 h 499"/>
                  <a:gd name="T38" fmla="*/ 459 w 1004"/>
                  <a:gd name="T39" fmla="*/ 368 h 499"/>
                  <a:gd name="T40" fmla="*/ 451 w 1004"/>
                  <a:gd name="T41" fmla="*/ 347 h 499"/>
                  <a:gd name="T42" fmla="*/ 485 w 1004"/>
                  <a:gd name="T43" fmla="*/ 343 h 499"/>
                  <a:gd name="T44" fmla="*/ 559 w 1004"/>
                  <a:gd name="T45" fmla="*/ 356 h 499"/>
                  <a:gd name="T46" fmla="*/ 573 w 1004"/>
                  <a:gd name="T47" fmla="*/ 334 h 499"/>
                  <a:gd name="T48" fmla="*/ 654 w 1004"/>
                  <a:gd name="T49" fmla="*/ 368 h 499"/>
                  <a:gd name="T50" fmla="*/ 733 w 1004"/>
                  <a:gd name="T51" fmla="*/ 461 h 499"/>
                  <a:gd name="T52" fmla="*/ 769 w 1004"/>
                  <a:gd name="T53" fmla="*/ 474 h 499"/>
                  <a:gd name="T54" fmla="*/ 783 w 1004"/>
                  <a:gd name="T55" fmla="*/ 467 h 499"/>
                  <a:gd name="T56" fmla="*/ 774 w 1004"/>
                  <a:gd name="T57" fmla="*/ 448 h 499"/>
                  <a:gd name="T58" fmla="*/ 793 w 1004"/>
                  <a:gd name="T59" fmla="*/ 428 h 499"/>
                  <a:gd name="T60" fmla="*/ 758 w 1004"/>
                  <a:gd name="T61" fmla="*/ 408 h 499"/>
                  <a:gd name="T62" fmla="*/ 755 w 1004"/>
                  <a:gd name="T63" fmla="*/ 398 h 499"/>
                  <a:gd name="T64" fmla="*/ 808 w 1004"/>
                  <a:gd name="T65" fmla="*/ 401 h 499"/>
                  <a:gd name="T66" fmla="*/ 839 w 1004"/>
                  <a:gd name="T67" fmla="*/ 415 h 499"/>
                  <a:gd name="T68" fmla="*/ 861 w 1004"/>
                  <a:gd name="T69" fmla="*/ 407 h 499"/>
                  <a:gd name="T70" fmla="*/ 843 w 1004"/>
                  <a:gd name="T71" fmla="*/ 370 h 499"/>
                  <a:gd name="T72" fmla="*/ 815 w 1004"/>
                  <a:gd name="T73" fmla="*/ 321 h 499"/>
                  <a:gd name="T74" fmla="*/ 850 w 1004"/>
                  <a:gd name="T75" fmla="*/ 301 h 499"/>
                  <a:gd name="T76" fmla="*/ 972 w 1004"/>
                  <a:gd name="T77" fmla="*/ 289 h 499"/>
                  <a:gd name="T78" fmla="*/ 1003 w 1004"/>
                  <a:gd name="T79" fmla="*/ 261 h 499"/>
                  <a:gd name="T80" fmla="*/ 887 w 1004"/>
                  <a:gd name="T81" fmla="*/ 166 h 499"/>
                  <a:gd name="T82" fmla="*/ 896 w 1004"/>
                  <a:gd name="T83" fmla="*/ 120 h 499"/>
                  <a:gd name="T84" fmla="*/ 876 w 1004"/>
                  <a:gd name="T85" fmla="*/ 100 h 499"/>
                  <a:gd name="T86" fmla="*/ 828 w 1004"/>
                  <a:gd name="T87" fmla="*/ 126 h 499"/>
                  <a:gd name="T88" fmla="*/ 777 w 1004"/>
                  <a:gd name="T89" fmla="*/ 117 h 499"/>
                  <a:gd name="T90" fmla="*/ 710 w 1004"/>
                  <a:gd name="T91" fmla="*/ 81 h 499"/>
                  <a:gd name="T92" fmla="*/ 618 w 1004"/>
                  <a:gd name="T93" fmla="*/ 21 h 499"/>
                  <a:gd name="T94" fmla="*/ 485 w 1004"/>
                  <a:gd name="T95" fmla="*/ 0 h 499"/>
                  <a:gd name="T96" fmla="*/ 411 w 1004"/>
                  <a:gd name="T97" fmla="*/ 32 h 499"/>
                  <a:gd name="T98" fmla="*/ 346 w 1004"/>
                  <a:gd name="T99" fmla="*/ 91 h 499"/>
                  <a:gd name="T100" fmla="*/ 336 w 1004"/>
                  <a:gd name="T101" fmla="*/ 147 h 499"/>
                  <a:gd name="T102" fmla="*/ 274 w 1004"/>
                  <a:gd name="T103" fmla="*/ 137 h 499"/>
                  <a:gd name="T104" fmla="*/ 141 w 1004"/>
                  <a:gd name="T105" fmla="*/ 114 h 499"/>
                  <a:gd name="T106" fmla="*/ 66 w 1004"/>
                  <a:gd name="T107" fmla="*/ 133 h 499"/>
                  <a:gd name="T108" fmla="*/ 13 w 1004"/>
                  <a:gd name="T109" fmla="*/ 192 h 499"/>
                  <a:gd name="T110" fmla="*/ 0 w 1004"/>
                  <a:gd name="T111" fmla="*/ 229 h 499"/>
                  <a:gd name="T112" fmla="*/ 17 w 1004"/>
                  <a:gd name="T113" fmla="*/ 295 h 499"/>
                  <a:gd name="T114" fmla="*/ 77 w 1004"/>
                  <a:gd name="T115" fmla="*/ 346 h 499"/>
                  <a:gd name="T116" fmla="*/ 212 w 1004"/>
                  <a:gd name="T117" fmla="*/ 387 h 499"/>
                  <a:gd name="T118" fmla="*/ 314 w 1004"/>
                  <a:gd name="T119" fmla="*/ 430 h 499"/>
                  <a:gd name="T120" fmla="*/ 339 w 1004"/>
                  <a:gd name="T121" fmla="*/ 49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4" h="499">
                    <a:moveTo>
                      <a:pt x="339" y="491"/>
                    </a:moveTo>
                    <a:lnTo>
                      <a:pt x="347" y="498"/>
                    </a:lnTo>
                    <a:lnTo>
                      <a:pt x="343" y="470"/>
                    </a:lnTo>
                    <a:cubicBezTo>
                      <a:pt x="340" y="455"/>
                      <a:pt x="334" y="434"/>
                      <a:pt x="328" y="424"/>
                    </a:cubicBezTo>
                    <a:lnTo>
                      <a:pt x="317" y="405"/>
                    </a:lnTo>
                    <a:lnTo>
                      <a:pt x="286" y="386"/>
                    </a:lnTo>
                    <a:lnTo>
                      <a:pt x="255" y="367"/>
                    </a:lnTo>
                    <a:lnTo>
                      <a:pt x="196" y="357"/>
                    </a:lnTo>
                    <a:lnTo>
                      <a:pt x="138" y="347"/>
                    </a:lnTo>
                    <a:lnTo>
                      <a:pt x="100" y="326"/>
                    </a:lnTo>
                    <a:lnTo>
                      <a:pt x="62" y="305"/>
                    </a:lnTo>
                    <a:lnTo>
                      <a:pt x="47" y="283"/>
                    </a:lnTo>
                    <a:lnTo>
                      <a:pt x="31" y="262"/>
                    </a:lnTo>
                    <a:lnTo>
                      <a:pt x="31" y="248"/>
                    </a:lnTo>
                    <a:cubicBezTo>
                      <a:pt x="31" y="240"/>
                      <a:pt x="37" y="222"/>
                      <a:pt x="44" y="207"/>
                    </a:cubicBezTo>
                    <a:lnTo>
                      <a:pt x="57" y="180"/>
                    </a:lnTo>
                    <a:lnTo>
                      <a:pt x="73" y="172"/>
                    </a:lnTo>
                    <a:cubicBezTo>
                      <a:pt x="82" y="168"/>
                      <a:pt x="102" y="162"/>
                      <a:pt x="117" y="160"/>
                    </a:cubicBezTo>
                    <a:lnTo>
                      <a:pt x="143" y="154"/>
                    </a:lnTo>
                    <a:lnTo>
                      <a:pt x="206" y="168"/>
                    </a:lnTo>
                    <a:cubicBezTo>
                      <a:pt x="240" y="175"/>
                      <a:pt x="282" y="185"/>
                      <a:pt x="299" y="191"/>
                    </a:cubicBezTo>
                    <a:lnTo>
                      <a:pt x="329" y="202"/>
                    </a:lnTo>
                    <a:lnTo>
                      <a:pt x="329" y="242"/>
                    </a:lnTo>
                    <a:lnTo>
                      <a:pt x="353" y="265"/>
                    </a:lnTo>
                    <a:lnTo>
                      <a:pt x="376" y="288"/>
                    </a:lnTo>
                    <a:lnTo>
                      <a:pt x="376" y="297"/>
                    </a:lnTo>
                    <a:cubicBezTo>
                      <a:pt x="376" y="302"/>
                      <a:pt x="382" y="309"/>
                      <a:pt x="388" y="314"/>
                    </a:cubicBezTo>
                    <a:lnTo>
                      <a:pt x="401" y="323"/>
                    </a:lnTo>
                    <a:lnTo>
                      <a:pt x="392" y="352"/>
                    </a:lnTo>
                    <a:lnTo>
                      <a:pt x="449" y="414"/>
                    </a:lnTo>
                    <a:lnTo>
                      <a:pt x="458" y="408"/>
                    </a:lnTo>
                    <a:lnTo>
                      <a:pt x="467" y="401"/>
                    </a:lnTo>
                    <a:lnTo>
                      <a:pt x="482" y="410"/>
                    </a:lnTo>
                    <a:lnTo>
                      <a:pt x="496" y="419"/>
                    </a:lnTo>
                    <a:lnTo>
                      <a:pt x="511" y="416"/>
                    </a:lnTo>
                    <a:lnTo>
                      <a:pt x="525" y="413"/>
                    </a:lnTo>
                    <a:lnTo>
                      <a:pt x="525" y="395"/>
                    </a:lnTo>
                    <a:lnTo>
                      <a:pt x="499" y="388"/>
                    </a:lnTo>
                    <a:lnTo>
                      <a:pt x="472" y="380"/>
                    </a:lnTo>
                    <a:lnTo>
                      <a:pt x="459" y="368"/>
                    </a:lnTo>
                    <a:lnTo>
                      <a:pt x="445" y="355"/>
                    </a:lnTo>
                    <a:lnTo>
                      <a:pt x="451" y="347"/>
                    </a:lnTo>
                    <a:lnTo>
                      <a:pt x="456" y="340"/>
                    </a:lnTo>
                    <a:lnTo>
                      <a:pt x="485" y="343"/>
                    </a:lnTo>
                    <a:cubicBezTo>
                      <a:pt x="500" y="345"/>
                      <a:pt x="524" y="349"/>
                      <a:pt x="536" y="351"/>
                    </a:cubicBezTo>
                    <a:lnTo>
                      <a:pt x="559" y="356"/>
                    </a:lnTo>
                    <a:lnTo>
                      <a:pt x="566" y="345"/>
                    </a:lnTo>
                    <a:lnTo>
                      <a:pt x="573" y="334"/>
                    </a:lnTo>
                    <a:lnTo>
                      <a:pt x="612" y="334"/>
                    </a:lnTo>
                    <a:lnTo>
                      <a:pt x="654" y="368"/>
                    </a:lnTo>
                    <a:lnTo>
                      <a:pt x="696" y="401"/>
                    </a:lnTo>
                    <a:lnTo>
                      <a:pt x="733" y="461"/>
                    </a:lnTo>
                    <a:lnTo>
                      <a:pt x="759" y="461"/>
                    </a:lnTo>
                    <a:lnTo>
                      <a:pt x="769" y="474"/>
                    </a:lnTo>
                    <a:lnTo>
                      <a:pt x="776" y="471"/>
                    </a:lnTo>
                    <a:lnTo>
                      <a:pt x="783" y="467"/>
                    </a:lnTo>
                    <a:lnTo>
                      <a:pt x="779" y="457"/>
                    </a:lnTo>
                    <a:lnTo>
                      <a:pt x="774" y="448"/>
                    </a:lnTo>
                    <a:lnTo>
                      <a:pt x="784" y="438"/>
                    </a:lnTo>
                    <a:lnTo>
                      <a:pt x="793" y="428"/>
                    </a:lnTo>
                    <a:lnTo>
                      <a:pt x="788" y="421"/>
                    </a:lnTo>
                    <a:cubicBezTo>
                      <a:pt x="785" y="417"/>
                      <a:pt x="772" y="412"/>
                      <a:pt x="758" y="408"/>
                    </a:cubicBezTo>
                    <a:lnTo>
                      <a:pt x="733" y="403"/>
                    </a:lnTo>
                    <a:lnTo>
                      <a:pt x="755" y="398"/>
                    </a:lnTo>
                    <a:lnTo>
                      <a:pt x="777" y="392"/>
                    </a:lnTo>
                    <a:lnTo>
                      <a:pt x="808" y="401"/>
                    </a:lnTo>
                    <a:lnTo>
                      <a:pt x="839" y="410"/>
                    </a:lnTo>
                    <a:lnTo>
                      <a:pt x="839" y="415"/>
                    </a:lnTo>
                    <a:cubicBezTo>
                      <a:pt x="839" y="418"/>
                      <a:pt x="841" y="421"/>
                      <a:pt x="845" y="421"/>
                    </a:cubicBezTo>
                    <a:cubicBezTo>
                      <a:pt x="848" y="421"/>
                      <a:pt x="855" y="414"/>
                      <a:pt x="861" y="407"/>
                    </a:cubicBezTo>
                    <a:lnTo>
                      <a:pt x="871" y="392"/>
                    </a:lnTo>
                    <a:lnTo>
                      <a:pt x="843" y="370"/>
                    </a:lnTo>
                    <a:lnTo>
                      <a:pt x="815" y="348"/>
                    </a:lnTo>
                    <a:lnTo>
                      <a:pt x="815" y="321"/>
                    </a:lnTo>
                    <a:lnTo>
                      <a:pt x="833" y="311"/>
                    </a:lnTo>
                    <a:lnTo>
                      <a:pt x="850" y="301"/>
                    </a:lnTo>
                    <a:lnTo>
                      <a:pt x="950" y="301"/>
                    </a:lnTo>
                    <a:lnTo>
                      <a:pt x="972" y="289"/>
                    </a:lnTo>
                    <a:cubicBezTo>
                      <a:pt x="985" y="283"/>
                      <a:pt x="997" y="274"/>
                      <a:pt x="999" y="269"/>
                    </a:cubicBezTo>
                    <a:lnTo>
                      <a:pt x="1003" y="261"/>
                    </a:lnTo>
                    <a:lnTo>
                      <a:pt x="939" y="192"/>
                    </a:lnTo>
                    <a:lnTo>
                      <a:pt x="887" y="166"/>
                    </a:lnTo>
                    <a:lnTo>
                      <a:pt x="891" y="143"/>
                    </a:lnTo>
                    <a:lnTo>
                      <a:pt x="896" y="120"/>
                    </a:lnTo>
                    <a:lnTo>
                      <a:pt x="886" y="110"/>
                    </a:lnTo>
                    <a:lnTo>
                      <a:pt x="876" y="100"/>
                    </a:lnTo>
                    <a:lnTo>
                      <a:pt x="847" y="100"/>
                    </a:lnTo>
                    <a:lnTo>
                      <a:pt x="828" y="126"/>
                    </a:lnTo>
                    <a:lnTo>
                      <a:pt x="798" y="113"/>
                    </a:lnTo>
                    <a:lnTo>
                      <a:pt x="777" y="117"/>
                    </a:lnTo>
                    <a:lnTo>
                      <a:pt x="755" y="121"/>
                    </a:lnTo>
                    <a:lnTo>
                      <a:pt x="710" y="81"/>
                    </a:lnTo>
                    <a:lnTo>
                      <a:pt x="666" y="42"/>
                    </a:lnTo>
                    <a:lnTo>
                      <a:pt x="618" y="21"/>
                    </a:lnTo>
                    <a:lnTo>
                      <a:pt x="570" y="0"/>
                    </a:lnTo>
                    <a:lnTo>
                      <a:pt x="485" y="0"/>
                    </a:lnTo>
                    <a:lnTo>
                      <a:pt x="448" y="16"/>
                    </a:lnTo>
                    <a:lnTo>
                      <a:pt x="411" y="32"/>
                    </a:lnTo>
                    <a:lnTo>
                      <a:pt x="379" y="62"/>
                    </a:lnTo>
                    <a:lnTo>
                      <a:pt x="346" y="91"/>
                    </a:lnTo>
                    <a:lnTo>
                      <a:pt x="341" y="119"/>
                    </a:lnTo>
                    <a:lnTo>
                      <a:pt x="336" y="147"/>
                    </a:lnTo>
                    <a:lnTo>
                      <a:pt x="326" y="147"/>
                    </a:lnTo>
                    <a:cubicBezTo>
                      <a:pt x="321" y="147"/>
                      <a:pt x="298" y="142"/>
                      <a:pt x="274" y="137"/>
                    </a:cubicBezTo>
                    <a:cubicBezTo>
                      <a:pt x="250" y="131"/>
                      <a:pt x="211" y="124"/>
                      <a:pt x="186" y="120"/>
                    </a:cubicBezTo>
                    <a:lnTo>
                      <a:pt x="141" y="114"/>
                    </a:lnTo>
                    <a:lnTo>
                      <a:pt x="103" y="124"/>
                    </a:lnTo>
                    <a:lnTo>
                      <a:pt x="66" y="133"/>
                    </a:lnTo>
                    <a:lnTo>
                      <a:pt x="45" y="152"/>
                    </a:lnTo>
                    <a:cubicBezTo>
                      <a:pt x="34" y="162"/>
                      <a:pt x="20" y="180"/>
                      <a:pt x="13" y="192"/>
                    </a:cubicBezTo>
                    <a:lnTo>
                      <a:pt x="0" y="213"/>
                    </a:lnTo>
                    <a:lnTo>
                      <a:pt x="0" y="229"/>
                    </a:lnTo>
                    <a:cubicBezTo>
                      <a:pt x="0" y="237"/>
                      <a:pt x="4" y="255"/>
                      <a:pt x="8" y="269"/>
                    </a:cubicBezTo>
                    <a:lnTo>
                      <a:pt x="17" y="295"/>
                    </a:lnTo>
                    <a:lnTo>
                      <a:pt x="47" y="321"/>
                    </a:lnTo>
                    <a:lnTo>
                      <a:pt x="77" y="346"/>
                    </a:lnTo>
                    <a:lnTo>
                      <a:pt x="112" y="360"/>
                    </a:lnTo>
                    <a:cubicBezTo>
                      <a:pt x="132" y="367"/>
                      <a:pt x="177" y="379"/>
                      <a:pt x="212" y="387"/>
                    </a:cubicBezTo>
                    <a:lnTo>
                      <a:pt x="277" y="401"/>
                    </a:lnTo>
                    <a:lnTo>
                      <a:pt x="314" y="430"/>
                    </a:lnTo>
                    <a:lnTo>
                      <a:pt x="323" y="457"/>
                    </a:lnTo>
                    <a:cubicBezTo>
                      <a:pt x="328" y="472"/>
                      <a:pt x="335" y="487"/>
                      <a:pt x="339" y="491"/>
                    </a:cubicBezTo>
                  </a:path>
                </a:pathLst>
              </a:custGeom>
              <a:solidFill>
                <a:srgbClr val="70707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 name="Freeform 33"/>
              <p:cNvSpPr>
                <a:spLocks noChangeArrowheads="1"/>
              </p:cNvSpPr>
              <p:nvPr/>
            </p:nvSpPr>
            <p:spPr bwMode="auto">
              <a:xfrm>
                <a:off x="182" y="1065"/>
                <a:ext cx="380" cy="187"/>
              </a:xfrm>
              <a:custGeom>
                <a:avLst/>
                <a:gdLst>
                  <a:gd name="T0" fmla="*/ 346 w 1000"/>
                  <a:gd name="T1" fmla="*/ 495 h 496"/>
                  <a:gd name="T2" fmla="*/ 337 w 1000"/>
                  <a:gd name="T3" fmla="*/ 444 h 496"/>
                  <a:gd name="T4" fmla="*/ 299 w 1000"/>
                  <a:gd name="T5" fmla="*/ 394 h 496"/>
                  <a:gd name="T6" fmla="*/ 224 w 1000"/>
                  <a:gd name="T7" fmla="*/ 365 h 496"/>
                  <a:gd name="T8" fmla="*/ 101 w 1000"/>
                  <a:gd name="T9" fmla="*/ 327 h 496"/>
                  <a:gd name="T10" fmla="*/ 48 w 1000"/>
                  <a:gd name="T11" fmla="*/ 286 h 496"/>
                  <a:gd name="T12" fmla="*/ 32 w 1000"/>
                  <a:gd name="T13" fmla="*/ 227 h 496"/>
                  <a:gd name="T14" fmla="*/ 64 w 1000"/>
                  <a:gd name="T15" fmla="*/ 174 h 496"/>
                  <a:gd name="T16" fmla="*/ 116 w 1000"/>
                  <a:gd name="T17" fmla="*/ 158 h 496"/>
                  <a:gd name="T18" fmla="*/ 205 w 1000"/>
                  <a:gd name="T19" fmla="*/ 167 h 496"/>
                  <a:gd name="T20" fmla="*/ 330 w 1000"/>
                  <a:gd name="T21" fmla="*/ 202 h 496"/>
                  <a:gd name="T22" fmla="*/ 352 w 1000"/>
                  <a:gd name="T23" fmla="*/ 263 h 496"/>
                  <a:gd name="T24" fmla="*/ 407 w 1000"/>
                  <a:gd name="T25" fmla="*/ 332 h 496"/>
                  <a:gd name="T26" fmla="*/ 422 w 1000"/>
                  <a:gd name="T27" fmla="*/ 382 h 496"/>
                  <a:gd name="T28" fmla="*/ 461 w 1000"/>
                  <a:gd name="T29" fmla="*/ 399 h 496"/>
                  <a:gd name="T30" fmla="*/ 510 w 1000"/>
                  <a:gd name="T31" fmla="*/ 414 h 496"/>
                  <a:gd name="T32" fmla="*/ 526 w 1000"/>
                  <a:gd name="T33" fmla="*/ 408 h 496"/>
                  <a:gd name="T34" fmla="*/ 487 w 1000"/>
                  <a:gd name="T35" fmla="*/ 385 h 496"/>
                  <a:gd name="T36" fmla="*/ 457 w 1000"/>
                  <a:gd name="T37" fmla="*/ 367 h 496"/>
                  <a:gd name="T38" fmla="*/ 462 w 1000"/>
                  <a:gd name="T39" fmla="*/ 339 h 496"/>
                  <a:gd name="T40" fmla="*/ 544 w 1000"/>
                  <a:gd name="T41" fmla="*/ 351 h 496"/>
                  <a:gd name="T42" fmla="*/ 565 w 1000"/>
                  <a:gd name="T43" fmla="*/ 334 h 496"/>
                  <a:gd name="T44" fmla="*/ 661 w 1000"/>
                  <a:gd name="T45" fmla="*/ 372 h 496"/>
                  <a:gd name="T46" fmla="*/ 717 w 1000"/>
                  <a:gd name="T47" fmla="*/ 432 h 496"/>
                  <a:gd name="T48" fmla="*/ 754 w 1000"/>
                  <a:gd name="T49" fmla="*/ 464 h 496"/>
                  <a:gd name="T50" fmla="*/ 774 w 1000"/>
                  <a:gd name="T51" fmla="*/ 454 h 496"/>
                  <a:gd name="T52" fmla="*/ 779 w 1000"/>
                  <a:gd name="T53" fmla="*/ 436 h 496"/>
                  <a:gd name="T54" fmla="*/ 789 w 1000"/>
                  <a:gd name="T55" fmla="*/ 419 h 496"/>
                  <a:gd name="T56" fmla="*/ 734 w 1000"/>
                  <a:gd name="T57" fmla="*/ 402 h 496"/>
                  <a:gd name="T58" fmla="*/ 762 w 1000"/>
                  <a:gd name="T59" fmla="*/ 393 h 496"/>
                  <a:gd name="T60" fmla="*/ 837 w 1000"/>
                  <a:gd name="T61" fmla="*/ 408 h 496"/>
                  <a:gd name="T62" fmla="*/ 855 w 1000"/>
                  <a:gd name="T63" fmla="*/ 411 h 496"/>
                  <a:gd name="T64" fmla="*/ 863 w 1000"/>
                  <a:gd name="T65" fmla="*/ 381 h 496"/>
                  <a:gd name="T66" fmla="*/ 821 w 1000"/>
                  <a:gd name="T67" fmla="*/ 352 h 496"/>
                  <a:gd name="T68" fmla="*/ 823 w 1000"/>
                  <a:gd name="T69" fmla="*/ 320 h 496"/>
                  <a:gd name="T70" fmla="*/ 966 w 1000"/>
                  <a:gd name="T71" fmla="*/ 296 h 496"/>
                  <a:gd name="T72" fmla="*/ 999 w 1000"/>
                  <a:gd name="T73" fmla="*/ 268 h 496"/>
                  <a:gd name="T74" fmla="*/ 957 w 1000"/>
                  <a:gd name="T75" fmla="*/ 211 h 496"/>
                  <a:gd name="T76" fmla="*/ 909 w 1000"/>
                  <a:gd name="T77" fmla="*/ 176 h 496"/>
                  <a:gd name="T78" fmla="*/ 891 w 1000"/>
                  <a:gd name="T79" fmla="*/ 140 h 496"/>
                  <a:gd name="T80" fmla="*/ 854 w 1000"/>
                  <a:gd name="T81" fmla="*/ 97 h 496"/>
                  <a:gd name="T82" fmla="*/ 814 w 1000"/>
                  <a:gd name="T83" fmla="*/ 121 h 496"/>
                  <a:gd name="T84" fmla="*/ 778 w 1000"/>
                  <a:gd name="T85" fmla="*/ 118 h 496"/>
                  <a:gd name="T86" fmla="*/ 705 w 1000"/>
                  <a:gd name="T87" fmla="*/ 80 h 496"/>
                  <a:gd name="T88" fmla="*/ 562 w 1000"/>
                  <a:gd name="T89" fmla="*/ 0 h 496"/>
                  <a:gd name="T90" fmla="*/ 409 w 1000"/>
                  <a:gd name="T91" fmla="*/ 34 h 496"/>
                  <a:gd name="T92" fmla="*/ 348 w 1000"/>
                  <a:gd name="T93" fmla="*/ 93 h 496"/>
                  <a:gd name="T94" fmla="*/ 327 w 1000"/>
                  <a:gd name="T95" fmla="*/ 147 h 496"/>
                  <a:gd name="T96" fmla="*/ 185 w 1000"/>
                  <a:gd name="T97" fmla="*/ 119 h 496"/>
                  <a:gd name="T98" fmla="*/ 89 w 1000"/>
                  <a:gd name="T99" fmla="*/ 125 h 496"/>
                  <a:gd name="T100" fmla="*/ 34 w 1000"/>
                  <a:gd name="T101" fmla="*/ 161 h 496"/>
                  <a:gd name="T102" fmla="*/ 10 w 1000"/>
                  <a:gd name="T103" fmla="*/ 280 h 496"/>
                  <a:gd name="T104" fmla="*/ 64 w 1000"/>
                  <a:gd name="T105" fmla="*/ 333 h 496"/>
                  <a:gd name="T106" fmla="*/ 200 w 1000"/>
                  <a:gd name="T107" fmla="*/ 382 h 496"/>
                  <a:gd name="T108" fmla="*/ 281 w 1000"/>
                  <a:gd name="T109" fmla="*/ 405 h 496"/>
                  <a:gd name="T110" fmla="*/ 330 w 1000"/>
                  <a:gd name="T111" fmla="*/ 458 h 496"/>
                  <a:gd name="T112" fmla="*/ 330 w 1000"/>
                  <a:gd name="T113" fmla="*/ 48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0" h="496">
                    <a:moveTo>
                      <a:pt x="338" y="491"/>
                    </a:moveTo>
                    <a:lnTo>
                      <a:pt x="346" y="495"/>
                    </a:lnTo>
                    <a:lnTo>
                      <a:pt x="346" y="484"/>
                    </a:lnTo>
                    <a:cubicBezTo>
                      <a:pt x="346" y="479"/>
                      <a:pt x="342" y="460"/>
                      <a:pt x="337" y="444"/>
                    </a:cubicBezTo>
                    <a:lnTo>
                      <a:pt x="328" y="414"/>
                    </a:lnTo>
                    <a:lnTo>
                      <a:pt x="299" y="394"/>
                    </a:lnTo>
                    <a:lnTo>
                      <a:pt x="270" y="375"/>
                    </a:lnTo>
                    <a:lnTo>
                      <a:pt x="224" y="365"/>
                    </a:lnTo>
                    <a:cubicBezTo>
                      <a:pt x="198" y="359"/>
                      <a:pt x="168" y="353"/>
                      <a:pt x="157" y="351"/>
                    </a:cubicBezTo>
                    <a:cubicBezTo>
                      <a:pt x="147" y="349"/>
                      <a:pt x="121" y="338"/>
                      <a:pt x="101" y="327"/>
                    </a:cubicBezTo>
                    <a:lnTo>
                      <a:pt x="63" y="307"/>
                    </a:lnTo>
                    <a:lnTo>
                      <a:pt x="48" y="286"/>
                    </a:lnTo>
                    <a:lnTo>
                      <a:pt x="32" y="264"/>
                    </a:lnTo>
                    <a:lnTo>
                      <a:pt x="32" y="227"/>
                    </a:lnTo>
                    <a:lnTo>
                      <a:pt x="48" y="200"/>
                    </a:lnTo>
                    <a:lnTo>
                      <a:pt x="64" y="174"/>
                    </a:lnTo>
                    <a:lnTo>
                      <a:pt x="77" y="168"/>
                    </a:lnTo>
                    <a:cubicBezTo>
                      <a:pt x="85" y="165"/>
                      <a:pt x="103" y="160"/>
                      <a:pt x="116" y="158"/>
                    </a:cubicBezTo>
                    <a:lnTo>
                      <a:pt x="142" y="154"/>
                    </a:lnTo>
                    <a:lnTo>
                      <a:pt x="205" y="167"/>
                    </a:lnTo>
                    <a:cubicBezTo>
                      <a:pt x="241" y="175"/>
                      <a:pt x="283" y="185"/>
                      <a:pt x="300" y="191"/>
                    </a:cubicBezTo>
                    <a:lnTo>
                      <a:pt x="330" y="202"/>
                    </a:lnTo>
                    <a:lnTo>
                      <a:pt x="330" y="239"/>
                    </a:lnTo>
                    <a:lnTo>
                      <a:pt x="352" y="263"/>
                    </a:lnTo>
                    <a:cubicBezTo>
                      <a:pt x="364" y="276"/>
                      <a:pt x="381" y="297"/>
                      <a:pt x="390" y="310"/>
                    </a:cubicBezTo>
                    <a:lnTo>
                      <a:pt x="407" y="332"/>
                    </a:lnTo>
                    <a:lnTo>
                      <a:pt x="394" y="349"/>
                    </a:lnTo>
                    <a:lnTo>
                      <a:pt x="422" y="382"/>
                    </a:lnTo>
                    <a:lnTo>
                      <a:pt x="450" y="415"/>
                    </a:lnTo>
                    <a:lnTo>
                      <a:pt x="461" y="399"/>
                    </a:lnTo>
                    <a:lnTo>
                      <a:pt x="477" y="407"/>
                    </a:lnTo>
                    <a:cubicBezTo>
                      <a:pt x="486" y="411"/>
                      <a:pt x="501" y="414"/>
                      <a:pt x="510" y="414"/>
                    </a:cubicBezTo>
                    <a:lnTo>
                      <a:pt x="526" y="414"/>
                    </a:lnTo>
                    <a:lnTo>
                      <a:pt x="526" y="408"/>
                    </a:lnTo>
                    <a:cubicBezTo>
                      <a:pt x="526" y="405"/>
                      <a:pt x="522" y="399"/>
                      <a:pt x="516" y="396"/>
                    </a:cubicBezTo>
                    <a:cubicBezTo>
                      <a:pt x="511" y="392"/>
                      <a:pt x="498" y="388"/>
                      <a:pt x="487" y="385"/>
                    </a:cubicBezTo>
                    <a:lnTo>
                      <a:pt x="467" y="381"/>
                    </a:lnTo>
                    <a:lnTo>
                      <a:pt x="457" y="367"/>
                    </a:lnTo>
                    <a:lnTo>
                      <a:pt x="446" y="353"/>
                    </a:lnTo>
                    <a:lnTo>
                      <a:pt x="462" y="339"/>
                    </a:lnTo>
                    <a:lnTo>
                      <a:pt x="492" y="343"/>
                    </a:lnTo>
                    <a:cubicBezTo>
                      <a:pt x="508" y="345"/>
                      <a:pt x="532" y="349"/>
                      <a:pt x="544" y="351"/>
                    </a:cubicBezTo>
                    <a:lnTo>
                      <a:pt x="565" y="356"/>
                    </a:lnTo>
                    <a:lnTo>
                      <a:pt x="565" y="334"/>
                    </a:lnTo>
                    <a:lnTo>
                      <a:pt x="617" y="334"/>
                    </a:lnTo>
                    <a:lnTo>
                      <a:pt x="661" y="372"/>
                    </a:lnTo>
                    <a:lnTo>
                      <a:pt x="705" y="411"/>
                    </a:lnTo>
                    <a:lnTo>
                      <a:pt x="717" y="432"/>
                    </a:lnTo>
                    <a:lnTo>
                      <a:pt x="730" y="453"/>
                    </a:lnTo>
                    <a:lnTo>
                      <a:pt x="754" y="464"/>
                    </a:lnTo>
                    <a:lnTo>
                      <a:pt x="779" y="474"/>
                    </a:lnTo>
                    <a:lnTo>
                      <a:pt x="774" y="454"/>
                    </a:lnTo>
                    <a:lnTo>
                      <a:pt x="769" y="434"/>
                    </a:lnTo>
                    <a:lnTo>
                      <a:pt x="779" y="436"/>
                    </a:lnTo>
                    <a:lnTo>
                      <a:pt x="789" y="438"/>
                    </a:lnTo>
                    <a:lnTo>
                      <a:pt x="789" y="419"/>
                    </a:lnTo>
                    <a:lnTo>
                      <a:pt x="761" y="411"/>
                    </a:lnTo>
                    <a:lnTo>
                      <a:pt x="734" y="402"/>
                    </a:lnTo>
                    <a:lnTo>
                      <a:pt x="748" y="398"/>
                    </a:lnTo>
                    <a:lnTo>
                      <a:pt x="762" y="393"/>
                    </a:lnTo>
                    <a:lnTo>
                      <a:pt x="794" y="397"/>
                    </a:lnTo>
                    <a:cubicBezTo>
                      <a:pt x="813" y="399"/>
                      <a:pt x="832" y="405"/>
                      <a:pt x="837" y="408"/>
                    </a:cubicBezTo>
                    <a:lnTo>
                      <a:pt x="847" y="415"/>
                    </a:lnTo>
                    <a:lnTo>
                      <a:pt x="855" y="411"/>
                    </a:lnTo>
                    <a:lnTo>
                      <a:pt x="863" y="407"/>
                    </a:lnTo>
                    <a:lnTo>
                      <a:pt x="863" y="381"/>
                    </a:lnTo>
                    <a:lnTo>
                      <a:pt x="849" y="375"/>
                    </a:lnTo>
                    <a:cubicBezTo>
                      <a:pt x="841" y="371"/>
                      <a:pt x="828" y="361"/>
                      <a:pt x="821" y="352"/>
                    </a:cubicBezTo>
                    <a:lnTo>
                      <a:pt x="809" y="335"/>
                    </a:lnTo>
                    <a:lnTo>
                      <a:pt x="823" y="320"/>
                    </a:lnTo>
                    <a:lnTo>
                      <a:pt x="838" y="304"/>
                    </a:lnTo>
                    <a:lnTo>
                      <a:pt x="966" y="296"/>
                    </a:lnTo>
                    <a:lnTo>
                      <a:pt x="982" y="282"/>
                    </a:lnTo>
                    <a:lnTo>
                      <a:pt x="999" y="268"/>
                    </a:lnTo>
                    <a:lnTo>
                      <a:pt x="991" y="252"/>
                    </a:lnTo>
                    <a:cubicBezTo>
                      <a:pt x="986" y="243"/>
                      <a:pt x="971" y="225"/>
                      <a:pt x="957" y="211"/>
                    </a:cubicBezTo>
                    <a:lnTo>
                      <a:pt x="931" y="186"/>
                    </a:lnTo>
                    <a:lnTo>
                      <a:pt x="909" y="176"/>
                    </a:lnTo>
                    <a:lnTo>
                      <a:pt x="887" y="167"/>
                    </a:lnTo>
                    <a:lnTo>
                      <a:pt x="891" y="140"/>
                    </a:lnTo>
                    <a:lnTo>
                      <a:pt x="896" y="114"/>
                    </a:lnTo>
                    <a:lnTo>
                      <a:pt x="854" y="97"/>
                    </a:lnTo>
                    <a:lnTo>
                      <a:pt x="826" y="129"/>
                    </a:lnTo>
                    <a:lnTo>
                      <a:pt x="814" y="121"/>
                    </a:lnTo>
                    <a:lnTo>
                      <a:pt x="803" y="113"/>
                    </a:lnTo>
                    <a:lnTo>
                      <a:pt x="778" y="118"/>
                    </a:lnTo>
                    <a:lnTo>
                      <a:pt x="754" y="122"/>
                    </a:lnTo>
                    <a:lnTo>
                      <a:pt x="705" y="80"/>
                    </a:lnTo>
                    <a:lnTo>
                      <a:pt x="656" y="38"/>
                    </a:lnTo>
                    <a:lnTo>
                      <a:pt x="562" y="0"/>
                    </a:lnTo>
                    <a:lnTo>
                      <a:pt x="490" y="0"/>
                    </a:lnTo>
                    <a:lnTo>
                      <a:pt x="409" y="34"/>
                    </a:lnTo>
                    <a:lnTo>
                      <a:pt x="378" y="64"/>
                    </a:lnTo>
                    <a:lnTo>
                      <a:pt x="348" y="93"/>
                    </a:lnTo>
                    <a:lnTo>
                      <a:pt x="338" y="147"/>
                    </a:lnTo>
                    <a:lnTo>
                      <a:pt x="327" y="147"/>
                    </a:lnTo>
                    <a:cubicBezTo>
                      <a:pt x="321" y="147"/>
                      <a:pt x="287" y="140"/>
                      <a:pt x="251" y="133"/>
                    </a:cubicBezTo>
                    <a:lnTo>
                      <a:pt x="185" y="119"/>
                    </a:lnTo>
                    <a:lnTo>
                      <a:pt x="137" y="122"/>
                    </a:lnTo>
                    <a:lnTo>
                      <a:pt x="89" y="125"/>
                    </a:lnTo>
                    <a:lnTo>
                      <a:pt x="61" y="143"/>
                    </a:lnTo>
                    <a:lnTo>
                      <a:pt x="34" y="161"/>
                    </a:lnTo>
                    <a:lnTo>
                      <a:pt x="0" y="222"/>
                    </a:lnTo>
                    <a:lnTo>
                      <a:pt x="10" y="280"/>
                    </a:lnTo>
                    <a:lnTo>
                      <a:pt x="28" y="300"/>
                    </a:lnTo>
                    <a:cubicBezTo>
                      <a:pt x="38" y="311"/>
                      <a:pt x="54" y="326"/>
                      <a:pt x="64" y="333"/>
                    </a:cubicBezTo>
                    <a:cubicBezTo>
                      <a:pt x="75" y="340"/>
                      <a:pt x="95" y="351"/>
                      <a:pt x="110" y="357"/>
                    </a:cubicBezTo>
                    <a:cubicBezTo>
                      <a:pt x="125" y="364"/>
                      <a:pt x="165" y="375"/>
                      <a:pt x="200" y="382"/>
                    </a:cubicBezTo>
                    <a:lnTo>
                      <a:pt x="263" y="395"/>
                    </a:lnTo>
                    <a:lnTo>
                      <a:pt x="281" y="405"/>
                    </a:lnTo>
                    <a:cubicBezTo>
                      <a:pt x="291" y="410"/>
                      <a:pt x="306" y="425"/>
                      <a:pt x="315" y="436"/>
                    </a:cubicBezTo>
                    <a:lnTo>
                      <a:pt x="330" y="458"/>
                    </a:lnTo>
                    <a:lnTo>
                      <a:pt x="330" y="472"/>
                    </a:lnTo>
                    <a:lnTo>
                      <a:pt x="330" y="487"/>
                    </a:lnTo>
                    <a:lnTo>
                      <a:pt x="338" y="491"/>
                    </a:lnTo>
                  </a:path>
                </a:pathLst>
              </a:custGeom>
              <a:solidFill>
                <a:srgbClr val="4F4F4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4" name="Freeform 34"/>
              <p:cNvSpPr>
                <a:spLocks noChangeArrowheads="1"/>
              </p:cNvSpPr>
              <p:nvPr/>
            </p:nvSpPr>
            <p:spPr bwMode="auto">
              <a:xfrm>
                <a:off x="182" y="1063"/>
                <a:ext cx="378" cy="189"/>
              </a:xfrm>
              <a:custGeom>
                <a:avLst/>
                <a:gdLst>
                  <a:gd name="T0" fmla="*/ 346 w 997"/>
                  <a:gd name="T1" fmla="*/ 484 h 497"/>
                  <a:gd name="T2" fmla="*/ 321 w 997"/>
                  <a:gd name="T3" fmla="*/ 410 h 497"/>
                  <a:gd name="T4" fmla="*/ 250 w 997"/>
                  <a:gd name="T5" fmla="*/ 370 h 497"/>
                  <a:gd name="T6" fmla="*/ 162 w 997"/>
                  <a:gd name="T7" fmla="*/ 356 h 497"/>
                  <a:gd name="T8" fmla="*/ 79 w 997"/>
                  <a:gd name="T9" fmla="*/ 321 h 497"/>
                  <a:gd name="T10" fmla="*/ 38 w 997"/>
                  <a:gd name="T11" fmla="*/ 208 h 497"/>
                  <a:gd name="T12" fmla="*/ 69 w 997"/>
                  <a:gd name="T13" fmla="*/ 172 h 497"/>
                  <a:gd name="T14" fmla="*/ 133 w 997"/>
                  <a:gd name="T15" fmla="*/ 153 h 497"/>
                  <a:gd name="T16" fmla="*/ 300 w 997"/>
                  <a:gd name="T17" fmla="*/ 191 h 497"/>
                  <a:gd name="T18" fmla="*/ 332 w 997"/>
                  <a:gd name="T19" fmla="*/ 226 h 497"/>
                  <a:gd name="T20" fmla="*/ 355 w 997"/>
                  <a:gd name="T21" fmla="*/ 269 h 497"/>
                  <a:gd name="T22" fmla="*/ 404 w 997"/>
                  <a:gd name="T23" fmla="*/ 346 h 497"/>
                  <a:gd name="T24" fmla="*/ 444 w 997"/>
                  <a:gd name="T25" fmla="*/ 409 h 497"/>
                  <a:gd name="T26" fmla="*/ 487 w 997"/>
                  <a:gd name="T27" fmla="*/ 409 h 497"/>
                  <a:gd name="T28" fmla="*/ 502 w 997"/>
                  <a:gd name="T29" fmla="*/ 401 h 497"/>
                  <a:gd name="T30" fmla="*/ 526 w 997"/>
                  <a:gd name="T31" fmla="*/ 418 h 497"/>
                  <a:gd name="T32" fmla="*/ 491 w 997"/>
                  <a:gd name="T33" fmla="*/ 390 h 497"/>
                  <a:gd name="T34" fmla="*/ 448 w 997"/>
                  <a:gd name="T35" fmla="*/ 363 h 497"/>
                  <a:gd name="T36" fmla="*/ 479 w 997"/>
                  <a:gd name="T37" fmla="*/ 341 h 497"/>
                  <a:gd name="T38" fmla="*/ 544 w 997"/>
                  <a:gd name="T39" fmla="*/ 353 h 497"/>
                  <a:gd name="T40" fmla="*/ 565 w 997"/>
                  <a:gd name="T41" fmla="*/ 336 h 497"/>
                  <a:gd name="T42" fmla="*/ 661 w 997"/>
                  <a:gd name="T43" fmla="*/ 373 h 497"/>
                  <a:gd name="T44" fmla="*/ 734 w 997"/>
                  <a:gd name="T45" fmla="*/ 460 h 497"/>
                  <a:gd name="T46" fmla="*/ 744 w 997"/>
                  <a:gd name="T47" fmla="*/ 453 h 497"/>
                  <a:gd name="T48" fmla="*/ 779 w 997"/>
                  <a:gd name="T49" fmla="*/ 480 h 497"/>
                  <a:gd name="T50" fmla="*/ 769 w 997"/>
                  <a:gd name="T51" fmla="*/ 436 h 497"/>
                  <a:gd name="T52" fmla="*/ 776 w 997"/>
                  <a:gd name="T53" fmla="*/ 417 h 497"/>
                  <a:gd name="T54" fmla="*/ 737 w 997"/>
                  <a:gd name="T55" fmla="*/ 413 h 497"/>
                  <a:gd name="T56" fmla="*/ 734 w 997"/>
                  <a:gd name="T57" fmla="*/ 400 h 497"/>
                  <a:gd name="T58" fmla="*/ 850 w 997"/>
                  <a:gd name="T59" fmla="*/ 416 h 497"/>
                  <a:gd name="T60" fmla="*/ 863 w 997"/>
                  <a:gd name="T61" fmla="*/ 392 h 497"/>
                  <a:gd name="T62" fmla="*/ 844 w 997"/>
                  <a:gd name="T63" fmla="*/ 374 h 497"/>
                  <a:gd name="T64" fmla="*/ 808 w 997"/>
                  <a:gd name="T65" fmla="*/ 337 h 497"/>
                  <a:gd name="T66" fmla="*/ 845 w 997"/>
                  <a:gd name="T67" fmla="*/ 300 h 497"/>
                  <a:gd name="T68" fmla="*/ 964 w 997"/>
                  <a:gd name="T69" fmla="*/ 299 h 497"/>
                  <a:gd name="T70" fmla="*/ 996 w 997"/>
                  <a:gd name="T71" fmla="*/ 269 h 497"/>
                  <a:gd name="T72" fmla="*/ 948 w 997"/>
                  <a:gd name="T73" fmla="*/ 201 h 497"/>
                  <a:gd name="T74" fmla="*/ 887 w 997"/>
                  <a:gd name="T75" fmla="*/ 169 h 497"/>
                  <a:gd name="T76" fmla="*/ 897 w 997"/>
                  <a:gd name="T77" fmla="*/ 115 h 497"/>
                  <a:gd name="T78" fmla="*/ 859 w 997"/>
                  <a:gd name="T79" fmla="*/ 104 h 497"/>
                  <a:gd name="T80" fmla="*/ 840 w 997"/>
                  <a:gd name="T81" fmla="*/ 123 h 497"/>
                  <a:gd name="T82" fmla="*/ 813 w 997"/>
                  <a:gd name="T83" fmla="*/ 125 h 497"/>
                  <a:gd name="T84" fmla="*/ 778 w 997"/>
                  <a:gd name="T85" fmla="*/ 122 h 497"/>
                  <a:gd name="T86" fmla="*/ 702 w 997"/>
                  <a:gd name="T87" fmla="*/ 82 h 497"/>
                  <a:gd name="T88" fmla="*/ 600 w 997"/>
                  <a:gd name="T89" fmla="*/ 17 h 497"/>
                  <a:gd name="T90" fmla="*/ 513 w 997"/>
                  <a:gd name="T91" fmla="*/ 4 h 497"/>
                  <a:gd name="T92" fmla="*/ 434 w 997"/>
                  <a:gd name="T93" fmla="*/ 27 h 497"/>
                  <a:gd name="T94" fmla="*/ 372 w 997"/>
                  <a:gd name="T95" fmla="*/ 73 h 497"/>
                  <a:gd name="T96" fmla="*/ 343 w 997"/>
                  <a:gd name="T97" fmla="*/ 127 h 497"/>
                  <a:gd name="T98" fmla="*/ 281 w 997"/>
                  <a:gd name="T99" fmla="*/ 142 h 497"/>
                  <a:gd name="T100" fmla="*/ 142 w 997"/>
                  <a:gd name="T101" fmla="*/ 120 h 497"/>
                  <a:gd name="T102" fmla="*/ 87 w 997"/>
                  <a:gd name="T103" fmla="*/ 129 h 497"/>
                  <a:gd name="T104" fmla="*/ 31 w 997"/>
                  <a:gd name="T105" fmla="*/ 171 h 497"/>
                  <a:gd name="T106" fmla="*/ 0 w 997"/>
                  <a:gd name="T107" fmla="*/ 223 h 497"/>
                  <a:gd name="T108" fmla="*/ 22 w 997"/>
                  <a:gd name="T109" fmla="*/ 291 h 497"/>
                  <a:gd name="T110" fmla="*/ 110 w 997"/>
                  <a:gd name="T111" fmla="*/ 357 h 497"/>
                  <a:gd name="T112" fmla="*/ 271 w 997"/>
                  <a:gd name="T113" fmla="*/ 398 h 497"/>
                  <a:gd name="T114" fmla="*/ 314 w 997"/>
                  <a:gd name="T115" fmla="*/ 426 h 497"/>
                  <a:gd name="T116" fmla="*/ 342 w 997"/>
                  <a:gd name="T117" fmla="*/ 49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97" h="497">
                    <a:moveTo>
                      <a:pt x="342" y="496"/>
                    </a:moveTo>
                    <a:cubicBezTo>
                      <a:pt x="344" y="496"/>
                      <a:pt x="346" y="491"/>
                      <a:pt x="346" y="484"/>
                    </a:cubicBezTo>
                    <a:cubicBezTo>
                      <a:pt x="346" y="477"/>
                      <a:pt x="340" y="458"/>
                      <a:pt x="333" y="441"/>
                    </a:cubicBezTo>
                    <a:lnTo>
                      <a:pt x="321" y="410"/>
                    </a:lnTo>
                    <a:lnTo>
                      <a:pt x="285" y="390"/>
                    </a:lnTo>
                    <a:lnTo>
                      <a:pt x="250" y="370"/>
                    </a:lnTo>
                    <a:lnTo>
                      <a:pt x="206" y="363"/>
                    </a:lnTo>
                    <a:lnTo>
                      <a:pt x="162" y="356"/>
                    </a:lnTo>
                    <a:lnTo>
                      <a:pt x="120" y="338"/>
                    </a:lnTo>
                    <a:lnTo>
                      <a:pt x="79" y="321"/>
                    </a:lnTo>
                    <a:lnTo>
                      <a:pt x="31" y="274"/>
                    </a:lnTo>
                    <a:lnTo>
                      <a:pt x="38" y="208"/>
                    </a:lnTo>
                    <a:lnTo>
                      <a:pt x="53" y="190"/>
                    </a:lnTo>
                    <a:lnTo>
                      <a:pt x="69" y="172"/>
                    </a:lnTo>
                    <a:lnTo>
                      <a:pt x="101" y="163"/>
                    </a:lnTo>
                    <a:lnTo>
                      <a:pt x="133" y="153"/>
                    </a:lnTo>
                    <a:lnTo>
                      <a:pt x="202" y="167"/>
                    </a:lnTo>
                    <a:cubicBezTo>
                      <a:pt x="240" y="175"/>
                      <a:pt x="284" y="186"/>
                      <a:pt x="300" y="191"/>
                    </a:cubicBezTo>
                    <a:lnTo>
                      <a:pt x="328" y="202"/>
                    </a:lnTo>
                    <a:lnTo>
                      <a:pt x="332" y="226"/>
                    </a:lnTo>
                    <a:lnTo>
                      <a:pt x="337" y="250"/>
                    </a:lnTo>
                    <a:lnTo>
                      <a:pt x="355" y="269"/>
                    </a:lnTo>
                    <a:cubicBezTo>
                      <a:pt x="365" y="279"/>
                      <a:pt x="380" y="298"/>
                      <a:pt x="388" y="310"/>
                    </a:cubicBezTo>
                    <a:cubicBezTo>
                      <a:pt x="396" y="323"/>
                      <a:pt x="403" y="339"/>
                      <a:pt x="404" y="346"/>
                    </a:cubicBezTo>
                    <a:lnTo>
                      <a:pt x="404" y="360"/>
                    </a:lnTo>
                    <a:lnTo>
                      <a:pt x="444" y="409"/>
                    </a:lnTo>
                    <a:lnTo>
                      <a:pt x="470" y="402"/>
                    </a:lnTo>
                    <a:lnTo>
                      <a:pt x="487" y="409"/>
                    </a:lnTo>
                    <a:lnTo>
                      <a:pt x="502" y="417"/>
                    </a:lnTo>
                    <a:lnTo>
                      <a:pt x="502" y="401"/>
                    </a:lnTo>
                    <a:lnTo>
                      <a:pt x="514" y="409"/>
                    </a:lnTo>
                    <a:lnTo>
                      <a:pt x="526" y="418"/>
                    </a:lnTo>
                    <a:lnTo>
                      <a:pt x="526" y="402"/>
                    </a:lnTo>
                    <a:lnTo>
                      <a:pt x="491" y="390"/>
                    </a:lnTo>
                    <a:lnTo>
                      <a:pt x="457" y="377"/>
                    </a:lnTo>
                    <a:lnTo>
                      <a:pt x="448" y="363"/>
                    </a:lnTo>
                    <a:lnTo>
                      <a:pt x="439" y="350"/>
                    </a:lnTo>
                    <a:lnTo>
                      <a:pt x="479" y="341"/>
                    </a:lnTo>
                    <a:lnTo>
                      <a:pt x="501" y="345"/>
                    </a:lnTo>
                    <a:cubicBezTo>
                      <a:pt x="512" y="347"/>
                      <a:pt x="532" y="351"/>
                      <a:pt x="544" y="353"/>
                    </a:cubicBezTo>
                    <a:lnTo>
                      <a:pt x="565" y="358"/>
                    </a:lnTo>
                    <a:lnTo>
                      <a:pt x="565" y="336"/>
                    </a:lnTo>
                    <a:lnTo>
                      <a:pt x="621" y="336"/>
                    </a:lnTo>
                    <a:lnTo>
                      <a:pt x="661" y="373"/>
                    </a:lnTo>
                    <a:cubicBezTo>
                      <a:pt x="684" y="394"/>
                      <a:pt x="710" y="422"/>
                      <a:pt x="718" y="435"/>
                    </a:cubicBezTo>
                    <a:lnTo>
                      <a:pt x="734" y="460"/>
                    </a:lnTo>
                    <a:lnTo>
                      <a:pt x="739" y="456"/>
                    </a:lnTo>
                    <a:lnTo>
                      <a:pt x="744" y="453"/>
                    </a:lnTo>
                    <a:lnTo>
                      <a:pt x="762" y="466"/>
                    </a:lnTo>
                    <a:lnTo>
                      <a:pt x="779" y="480"/>
                    </a:lnTo>
                    <a:lnTo>
                      <a:pt x="774" y="458"/>
                    </a:lnTo>
                    <a:lnTo>
                      <a:pt x="769" y="436"/>
                    </a:lnTo>
                    <a:lnTo>
                      <a:pt x="794" y="436"/>
                    </a:lnTo>
                    <a:lnTo>
                      <a:pt x="776" y="417"/>
                    </a:lnTo>
                    <a:lnTo>
                      <a:pt x="757" y="415"/>
                    </a:lnTo>
                    <a:lnTo>
                      <a:pt x="737" y="413"/>
                    </a:lnTo>
                    <a:lnTo>
                      <a:pt x="736" y="406"/>
                    </a:lnTo>
                    <a:lnTo>
                      <a:pt x="734" y="400"/>
                    </a:lnTo>
                    <a:lnTo>
                      <a:pt x="801" y="395"/>
                    </a:lnTo>
                    <a:lnTo>
                      <a:pt x="850" y="416"/>
                    </a:lnTo>
                    <a:lnTo>
                      <a:pt x="857" y="408"/>
                    </a:lnTo>
                    <a:cubicBezTo>
                      <a:pt x="860" y="403"/>
                      <a:pt x="863" y="396"/>
                      <a:pt x="863" y="392"/>
                    </a:cubicBezTo>
                    <a:lnTo>
                      <a:pt x="863" y="384"/>
                    </a:lnTo>
                    <a:lnTo>
                      <a:pt x="844" y="374"/>
                    </a:lnTo>
                    <a:cubicBezTo>
                      <a:pt x="833" y="368"/>
                      <a:pt x="821" y="357"/>
                      <a:pt x="816" y="350"/>
                    </a:cubicBezTo>
                    <a:lnTo>
                      <a:pt x="808" y="337"/>
                    </a:lnTo>
                    <a:lnTo>
                      <a:pt x="827" y="319"/>
                    </a:lnTo>
                    <a:lnTo>
                      <a:pt x="845" y="300"/>
                    </a:lnTo>
                    <a:lnTo>
                      <a:pt x="905" y="299"/>
                    </a:lnTo>
                    <a:lnTo>
                      <a:pt x="964" y="299"/>
                    </a:lnTo>
                    <a:lnTo>
                      <a:pt x="980" y="286"/>
                    </a:lnTo>
                    <a:cubicBezTo>
                      <a:pt x="989" y="280"/>
                      <a:pt x="996" y="271"/>
                      <a:pt x="996" y="269"/>
                    </a:cubicBezTo>
                    <a:cubicBezTo>
                      <a:pt x="996" y="266"/>
                      <a:pt x="986" y="249"/>
                      <a:pt x="972" y="232"/>
                    </a:cubicBezTo>
                    <a:lnTo>
                      <a:pt x="948" y="201"/>
                    </a:lnTo>
                    <a:lnTo>
                      <a:pt x="917" y="185"/>
                    </a:lnTo>
                    <a:lnTo>
                      <a:pt x="887" y="169"/>
                    </a:lnTo>
                    <a:lnTo>
                      <a:pt x="892" y="142"/>
                    </a:lnTo>
                    <a:lnTo>
                      <a:pt x="897" y="115"/>
                    </a:lnTo>
                    <a:lnTo>
                      <a:pt x="878" y="110"/>
                    </a:lnTo>
                    <a:lnTo>
                      <a:pt x="859" y="104"/>
                    </a:lnTo>
                    <a:lnTo>
                      <a:pt x="840" y="110"/>
                    </a:lnTo>
                    <a:lnTo>
                      <a:pt x="840" y="123"/>
                    </a:lnTo>
                    <a:cubicBezTo>
                      <a:pt x="840" y="130"/>
                      <a:pt x="838" y="135"/>
                      <a:pt x="836" y="135"/>
                    </a:cubicBezTo>
                    <a:cubicBezTo>
                      <a:pt x="833" y="135"/>
                      <a:pt x="823" y="131"/>
                      <a:pt x="813" y="125"/>
                    </a:cubicBezTo>
                    <a:lnTo>
                      <a:pt x="794" y="114"/>
                    </a:lnTo>
                    <a:lnTo>
                      <a:pt x="778" y="122"/>
                    </a:lnTo>
                    <a:lnTo>
                      <a:pt x="761" y="129"/>
                    </a:lnTo>
                    <a:lnTo>
                      <a:pt x="702" y="82"/>
                    </a:lnTo>
                    <a:lnTo>
                      <a:pt x="644" y="34"/>
                    </a:lnTo>
                    <a:lnTo>
                      <a:pt x="600" y="17"/>
                    </a:lnTo>
                    <a:lnTo>
                      <a:pt x="556" y="0"/>
                    </a:lnTo>
                    <a:lnTo>
                      <a:pt x="513" y="4"/>
                    </a:lnTo>
                    <a:lnTo>
                      <a:pt x="471" y="8"/>
                    </a:lnTo>
                    <a:lnTo>
                      <a:pt x="434" y="27"/>
                    </a:lnTo>
                    <a:lnTo>
                      <a:pt x="397" y="46"/>
                    </a:lnTo>
                    <a:lnTo>
                      <a:pt x="372" y="73"/>
                    </a:lnTo>
                    <a:lnTo>
                      <a:pt x="348" y="101"/>
                    </a:lnTo>
                    <a:lnTo>
                      <a:pt x="343" y="127"/>
                    </a:lnTo>
                    <a:lnTo>
                      <a:pt x="338" y="154"/>
                    </a:lnTo>
                    <a:lnTo>
                      <a:pt x="281" y="142"/>
                    </a:lnTo>
                    <a:cubicBezTo>
                      <a:pt x="250" y="135"/>
                      <a:pt x="206" y="127"/>
                      <a:pt x="184" y="125"/>
                    </a:cubicBezTo>
                    <a:lnTo>
                      <a:pt x="142" y="120"/>
                    </a:lnTo>
                    <a:lnTo>
                      <a:pt x="114" y="125"/>
                    </a:lnTo>
                    <a:lnTo>
                      <a:pt x="87" y="129"/>
                    </a:lnTo>
                    <a:lnTo>
                      <a:pt x="59" y="150"/>
                    </a:lnTo>
                    <a:lnTo>
                      <a:pt x="31" y="171"/>
                    </a:lnTo>
                    <a:lnTo>
                      <a:pt x="16" y="197"/>
                    </a:lnTo>
                    <a:lnTo>
                      <a:pt x="0" y="223"/>
                    </a:lnTo>
                    <a:lnTo>
                      <a:pt x="6" y="248"/>
                    </a:lnTo>
                    <a:cubicBezTo>
                      <a:pt x="8" y="262"/>
                      <a:pt x="16" y="281"/>
                      <a:pt x="22" y="291"/>
                    </a:cubicBezTo>
                    <a:cubicBezTo>
                      <a:pt x="28" y="301"/>
                      <a:pt x="42" y="316"/>
                      <a:pt x="54" y="326"/>
                    </a:cubicBezTo>
                    <a:cubicBezTo>
                      <a:pt x="66" y="335"/>
                      <a:pt x="91" y="349"/>
                      <a:pt x="110" y="357"/>
                    </a:cubicBezTo>
                    <a:cubicBezTo>
                      <a:pt x="129" y="365"/>
                      <a:pt x="174" y="377"/>
                      <a:pt x="208" y="384"/>
                    </a:cubicBezTo>
                    <a:lnTo>
                      <a:pt x="271" y="398"/>
                    </a:lnTo>
                    <a:lnTo>
                      <a:pt x="293" y="412"/>
                    </a:lnTo>
                    <a:lnTo>
                      <a:pt x="314" y="426"/>
                    </a:lnTo>
                    <a:lnTo>
                      <a:pt x="326" y="461"/>
                    </a:lnTo>
                    <a:cubicBezTo>
                      <a:pt x="333" y="481"/>
                      <a:pt x="340" y="496"/>
                      <a:pt x="342" y="496"/>
                    </a:cubicBezTo>
                  </a:path>
                </a:pathLst>
              </a:custGeom>
              <a:solidFill>
                <a:srgbClr val="2E2E2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 name="Freeform 35"/>
              <p:cNvSpPr>
                <a:spLocks noChangeArrowheads="1"/>
              </p:cNvSpPr>
              <p:nvPr/>
            </p:nvSpPr>
            <p:spPr bwMode="auto">
              <a:xfrm>
                <a:off x="186" y="1066"/>
                <a:ext cx="376" cy="184"/>
              </a:xfrm>
              <a:custGeom>
                <a:avLst/>
                <a:gdLst>
                  <a:gd name="T0" fmla="*/ 325 w 992"/>
                  <a:gd name="T1" fmla="*/ 443 h 485"/>
                  <a:gd name="T2" fmla="*/ 254 w 992"/>
                  <a:gd name="T3" fmla="*/ 374 h 485"/>
                  <a:gd name="T4" fmla="*/ 98 w 992"/>
                  <a:gd name="T5" fmla="*/ 330 h 485"/>
                  <a:gd name="T6" fmla="*/ 21 w 992"/>
                  <a:gd name="T7" fmla="*/ 220 h 485"/>
                  <a:gd name="T8" fmla="*/ 79 w 992"/>
                  <a:gd name="T9" fmla="*/ 157 h 485"/>
                  <a:gd name="T10" fmla="*/ 300 w 992"/>
                  <a:gd name="T11" fmla="*/ 186 h 485"/>
                  <a:gd name="T12" fmla="*/ 345 w 992"/>
                  <a:gd name="T13" fmla="*/ 257 h 485"/>
                  <a:gd name="T14" fmla="*/ 395 w 992"/>
                  <a:gd name="T15" fmla="*/ 337 h 485"/>
                  <a:gd name="T16" fmla="*/ 436 w 992"/>
                  <a:gd name="T17" fmla="*/ 392 h 485"/>
                  <a:gd name="T18" fmla="*/ 486 w 992"/>
                  <a:gd name="T19" fmla="*/ 384 h 485"/>
                  <a:gd name="T20" fmla="*/ 427 w 992"/>
                  <a:gd name="T21" fmla="*/ 349 h 485"/>
                  <a:gd name="T22" fmla="*/ 472 w 992"/>
                  <a:gd name="T23" fmla="*/ 330 h 485"/>
                  <a:gd name="T24" fmla="*/ 549 w 992"/>
                  <a:gd name="T25" fmla="*/ 346 h 485"/>
                  <a:gd name="T26" fmla="*/ 548 w 992"/>
                  <a:gd name="T27" fmla="*/ 330 h 485"/>
                  <a:gd name="T28" fmla="*/ 702 w 992"/>
                  <a:gd name="T29" fmla="*/ 407 h 485"/>
                  <a:gd name="T30" fmla="*/ 730 w 992"/>
                  <a:gd name="T31" fmla="*/ 450 h 485"/>
                  <a:gd name="T32" fmla="*/ 753 w 992"/>
                  <a:gd name="T33" fmla="*/ 451 h 485"/>
                  <a:gd name="T34" fmla="*/ 754 w 992"/>
                  <a:gd name="T35" fmla="*/ 431 h 485"/>
                  <a:gd name="T36" fmla="*/ 771 w 992"/>
                  <a:gd name="T37" fmla="*/ 414 h 485"/>
                  <a:gd name="T38" fmla="*/ 727 w 992"/>
                  <a:gd name="T39" fmla="*/ 401 h 485"/>
                  <a:gd name="T40" fmla="*/ 790 w 992"/>
                  <a:gd name="T41" fmla="*/ 378 h 485"/>
                  <a:gd name="T42" fmla="*/ 831 w 992"/>
                  <a:gd name="T43" fmla="*/ 397 h 485"/>
                  <a:gd name="T44" fmla="*/ 857 w 992"/>
                  <a:gd name="T45" fmla="*/ 391 h 485"/>
                  <a:gd name="T46" fmla="*/ 812 w 992"/>
                  <a:gd name="T47" fmla="*/ 377 h 485"/>
                  <a:gd name="T48" fmla="*/ 799 w 992"/>
                  <a:gd name="T49" fmla="*/ 336 h 485"/>
                  <a:gd name="T50" fmla="*/ 832 w 992"/>
                  <a:gd name="T51" fmla="*/ 299 h 485"/>
                  <a:gd name="T52" fmla="*/ 937 w 992"/>
                  <a:gd name="T53" fmla="*/ 291 h 485"/>
                  <a:gd name="T54" fmla="*/ 991 w 992"/>
                  <a:gd name="T55" fmla="*/ 264 h 485"/>
                  <a:gd name="T56" fmla="*/ 903 w 992"/>
                  <a:gd name="T57" fmla="*/ 179 h 485"/>
                  <a:gd name="T58" fmla="*/ 888 w 992"/>
                  <a:gd name="T59" fmla="*/ 123 h 485"/>
                  <a:gd name="T60" fmla="*/ 833 w 992"/>
                  <a:gd name="T61" fmla="*/ 116 h 485"/>
                  <a:gd name="T62" fmla="*/ 805 w 992"/>
                  <a:gd name="T63" fmla="*/ 114 h 485"/>
                  <a:gd name="T64" fmla="*/ 646 w 992"/>
                  <a:gd name="T65" fmla="*/ 38 h 485"/>
                  <a:gd name="T66" fmla="*/ 517 w 992"/>
                  <a:gd name="T67" fmla="*/ 0 h 485"/>
                  <a:gd name="T68" fmla="*/ 411 w 992"/>
                  <a:gd name="T69" fmla="*/ 28 h 485"/>
                  <a:gd name="T70" fmla="*/ 340 w 992"/>
                  <a:gd name="T71" fmla="*/ 109 h 485"/>
                  <a:gd name="T72" fmla="*/ 268 w 992"/>
                  <a:gd name="T73" fmla="*/ 136 h 485"/>
                  <a:gd name="T74" fmla="*/ 89 w 992"/>
                  <a:gd name="T75" fmla="*/ 126 h 485"/>
                  <a:gd name="T76" fmla="*/ 11 w 992"/>
                  <a:gd name="T77" fmla="*/ 189 h 485"/>
                  <a:gd name="T78" fmla="*/ 12 w 992"/>
                  <a:gd name="T79" fmla="*/ 281 h 485"/>
                  <a:gd name="T80" fmla="*/ 107 w 992"/>
                  <a:gd name="T81" fmla="*/ 352 h 485"/>
                  <a:gd name="T82" fmla="*/ 275 w 992"/>
                  <a:gd name="T83" fmla="*/ 393 h 485"/>
                  <a:gd name="T84" fmla="*/ 322 w 992"/>
                  <a:gd name="T85" fmla="*/ 456 h 485"/>
                  <a:gd name="T86" fmla="*/ 513 w 992"/>
                  <a:gd name="T87" fmla="*/ 397 h 485"/>
                  <a:gd name="T88" fmla="*/ 497 w 992"/>
                  <a:gd name="T89" fmla="*/ 397 h 485"/>
                  <a:gd name="T90" fmla="*/ 493 w 992"/>
                  <a:gd name="T91" fmla="*/ 394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2" h="485">
                    <a:moveTo>
                      <a:pt x="322" y="456"/>
                    </a:moveTo>
                    <a:cubicBezTo>
                      <a:pt x="330" y="473"/>
                      <a:pt x="336" y="484"/>
                      <a:pt x="336" y="479"/>
                    </a:cubicBezTo>
                    <a:cubicBezTo>
                      <a:pt x="336" y="475"/>
                      <a:pt x="331" y="459"/>
                      <a:pt x="325" y="443"/>
                    </a:cubicBezTo>
                    <a:lnTo>
                      <a:pt x="313" y="414"/>
                    </a:lnTo>
                    <a:lnTo>
                      <a:pt x="296" y="399"/>
                    </a:lnTo>
                    <a:cubicBezTo>
                      <a:pt x="287" y="391"/>
                      <a:pt x="268" y="380"/>
                      <a:pt x="254" y="374"/>
                    </a:cubicBezTo>
                    <a:cubicBezTo>
                      <a:pt x="240" y="368"/>
                      <a:pt x="207" y="360"/>
                      <a:pt x="182" y="356"/>
                    </a:cubicBezTo>
                    <a:lnTo>
                      <a:pt x="137" y="349"/>
                    </a:lnTo>
                    <a:lnTo>
                      <a:pt x="98" y="330"/>
                    </a:lnTo>
                    <a:lnTo>
                      <a:pt x="58" y="311"/>
                    </a:lnTo>
                    <a:lnTo>
                      <a:pt x="21" y="268"/>
                    </a:lnTo>
                    <a:lnTo>
                      <a:pt x="21" y="220"/>
                    </a:lnTo>
                    <a:lnTo>
                      <a:pt x="37" y="192"/>
                    </a:lnTo>
                    <a:lnTo>
                      <a:pt x="54" y="164"/>
                    </a:lnTo>
                    <a:lnTo>
                      <a:pt x="79" y="157"/>
                    </a:lnTo>
                    <a:cubicBezTo>
                      <a:pt x="93" y="153"/>
                      <a:pt x="114" y="149"/>
                      <a:pt x="127" y="149"/>
                    </a:cubicBezTo>
                    <a:cubicBezTo>
                      <a:pt x="140" y="149"/>
                      <a:pt x="177" y="155"/>
                      <a:pt x="210" y="163"/>
                    </a:cubicBezTo>
                    <a:cubicBezTo>
                      <a:pt x="244" y="170"/>
                      <a:pt x="284" y="181"/>
                      <a:pt x="300" y="186"/>
                    </a:cubicBezTo>
                    <a:lnTo>
                      <a:pt x="329" y="196"/>
                    </a:lnTo>
                    <a:lnTo>
                      <a:pt x="329" y="241"/>
                    </a:lnTo>
                    <a:lnTo>
                      <a:pt x="345" y="257"/>
                    </a:lnTo>
                    <a:cubicBezTo>
                      <a:pt x="354" y="266"/>
                      <a:pt x="370" y="285"/>
                      <a:pt x="380" y="299"/>
                    </a:cubicBezTo>
                    <a:lnTo>
                      <a:pt x="400" y="325"/>
                    </a:lnTo>
                    <a:lnTo>
                      <a:pt x="395" y="337"/>
                    </a:lnTo>
                    <a:lnTo>
                      <a:pt x="390" y="350"/>
                    </a:lnTo>
                    <a:lnTo>
                      <a:pt x="412" y="372"/>
                    </a:lnTo>
                    <a:cubicBezTo>
                      <a:pt x="423" y="384"/>
                      <a:pt x="434" y="393"/>
                      <a:pt x="436" y="392"/>
                    </a:cubicBezTo>
                    <a:cubicBezTo>
                      <a:pt x="437" y="392"/>
                      <a:pt x="449" y="394"/>
                      <a:pt x="462" y="397"/>
                    </a:cubicBezTo>
                    <a:lnTo>
                      <a:pt x="486" y="403"/>
                    </a:lnTo>
                    <a:lnTo>
                      <a:pt x="486" y="384"/>
                    </a:lnTo>
                    <a:lnTo>
                      <a:pt x="465" y="384"/>
                    </a:lnTo>
                    <a:lnTo>
                      <a:pt x="446" y="366"/>
                    </a:lnTo>
                    <a:lnTo>
                      <a:pt x="427" y="349"/>
                    </a:lnTo>
                    <a:lnTo>
                      <a:pt x="442" y="340"/>
                    </a:lnTo>
                    <a:lnTo>
                      <a:pt x="457" y="330"/>
                    </a:lnTo>
                    <a:lnTo>
                      <a:pt x="472" y="330"/>
                    </a:lnTo>
                    <a:cubicBezTo>
                      <a:pt x="479" y="330"/>
                      <a:pt x="499" y="335"/>
                      <a:pt x="514" y="340"/>
                    </a:cubicBezTo>
                    <a:lnTo>
                      <a:pt x="542" y="350"/>
                    </a:lnTo>
                    <a:lnTo>
                      <a:pt x="549" y="346"/>
                    </a:lnTo>
                    <a:lnTo>
                      <a:pt x="557" y="342"/>
                    </a:lnTo>
                    <a:lnTo>
                      <a:pt x="552" y="336"/>
                    </a:lnTo>
                    <a:lnTo>
                      <a:pt x="548" y="330"/>
                    </a:lnTo>
                    <a:lnTo>
                      <a:pt x="616" y="330"/>
                    </a:lnTo>
                    <a:lnTo>
                      <a:pt x="659" y="368"/>
                    </a:lnTo>
                    <a:lnTo>
                      <a:pt x="702" y="407"/>
                    </a:lnTo>
                    <a:lnTo>
                      <a:pt x="712" y="429"/>
                    </a:lnTo>
                    <a:lnTo>
                      <a:pt x="723" y="450"/>
                    </a:lnTo>
                    <a:lnTo>
                      <a:pt x="730" y="450"/>
                    </a:lnTo>
                    <a:cubicBezTo>
                      <a:pt x="734" y="450"/>
                      <a:pt x="737" y="447"/>
                      <a:pt x="737" y="443"/>
                    </a:cubicBezTo>
                    <a:lnTo>
                      <a:pt x="737" y="435"/>
                    </a:lnTo>
                    <a:lnTo>
                      <a:pt x="753" y="451"/>
                    </a:lnTo>
                    <a:lnTo>
                      <a:pt x="769" y="467"/>
                    </a:lnTo>
                    <a:lnTo>
                      <a:pt x="764" y="454"/>
                    </a:lnTo>
                    <a:cubicBezTo>
                      <a:pt x="761" y="446"/>
                      <a:pt x="757" y="436"/>
                      <a:pt x="754" y="431"/>
                    </a:cubicBezTo>
                    <a:lnTo>
                      <a:pt x="750" y="421"/>
                    </a:lnTo>
                    <a:lnTo>
                      <a:pt x="777" y="430"/>
                    </a:lnTo>
                    <a:lnTo>
                      <a:pt x="771" y="414"/>
                    </a:lnTo>
                    <a:lnTo>
                      <a:pt x="748" y="410"/>
                    </a:lnTo>
                    <a:lnTo>
                      <a:pt x="726" y="407"/>
                    </a:lnTo>
                    <a:lnTo>
                      <a:pt x="727" y="401"/>
                    </a:lnTo>
                    <a:lnTo>
                      <a:pt x="728" y="394"/>
                    </a:lnTo>
                    <a:lnTo>
                      <a:pt x="759" y="386"/>
                    </a:lnTo>
                    <a:lnTo>
                      <a:pt x="790" y="378"/>
                    </a:lnTo>
                    <a:lnTo>
                      <a:pt x="795" y="388"/>
                    </a:lnTo>
                    <a:lnTo>
                      <a:pt x="799" y="397"/>
                    </a:lnTo>
                    <a:lnTo>
                      <a:pt x="831" y="397"/>
                    </a:lnTo>
                    <a:lnTo>
                      <a:pt x="831" y="413"/>
                    </a:lnTo>
                    <a:lnTo>
                      <a:pt x="844" y="402"/>
                    </a:lnTo>
                    <a:lnTo>
                      <a:pt x="857" y="391"/>
                    </a:lnTo>
                    <a:lnTo>
                      <a:pt x="836" y="370"/>
                    </a:lnTo>
                    <a:lnTo>
                      <a:pt x="824" y="373"/>
                    </a:lnTo>
                    <a:lnTo>
                      <a:pt x="812" y="377"/>
                    </a:lnTo>
                    <a:lnTo>
                      <a:pt x="823" y="368"/>
                    </a:lnTo>
                    <a:lnTo>
                      <a:pt x="811" y="352"/>
                    </a:lnTo>
                    <a:lnTo>
                      <a:pt x="799" y="336"/>
                    </a:lnTo>
                    <a:lnTo>
                      <a:pt x="803" y="323"/>
                    </a:lnTo>
                    <a:lnTo>
                      <a:pt x="808" y="310"/>
                    </a:lnTo>
                    <a:lnTo>
                      <a:pt x="832" y="299"/>
                    </a:lnTo>
                    <a:lnTo>
                      <a:pt x="856" y="289"/>
                    </a:lnTo>
                    <a:lnTo>
                      <a:pt x="888" y="290"/>
                    </a:lnTo>
                    <a:cubicBezTo>
                      <a:pt x="906" y="291"/>
                      <a:pt x="928" y="291"/>
                      <a:pt x="937" y="291"/>
                    </a:cubicBezTo>
                    <a:lnTo>
                      <a:pt x="952" y="290"/>
                    </a:lnTo>
                    <a:lnTo>
                      <a:pt x="972" y="277"/>
                    </a:lnTo>
                    <a:lnTo>
                      <a:pt x="991" y="264"/>
                    </a:lnTo>
                    <a:lnTo>
                      <a:pt x="964" y="230"/>
                    </a:lnTo>
                    <a:lnTo>
                      <a:pt x="937" y="196"/>
                    </a:lnTo>
                    <a:lnTo>
                      <a:pt x="903" y="179"/>
                    </a:lnTo>
                    <a:cubicBezTo>
                      <a:pt x="885" y="170"/>
                      <a:pt x="870" y="161"/>
                      <a:pt x="870" y="159"/>
                    </a:cubicBezTo>
                    <a:cubicBezTo>
                      <a:pt x="870" y="158"/>
                      <a:pt x="874" y="149"/>
                      <a:pt x="879" y="140"/>
                    </a:cubicBezTo>
                    <a:lnTo>
                      <a:pt x="888" y="123"/>
                    </a:lnTo>
                    <a:lnTo>
                      <a:pt x="868" y="103"/>
                    </a:lnTo>
                    <a:lnTo>
                      <a:pt x="837" y="103"/>
                    </a:lnTo>
                    <a:lnTo>
                      <a:pt x="833" y="116"/>
                    </a:lnTo>
                    <a:cubicBezTo>
                      <a:pt x="831" y="123"/>
                      <a:pt x="826" y="129"/>
                      <a:pt x="822" y="129"/>
                    </a:cubicBezTo>
                    <a:cubicBezTo>
                      <a:pt x="819" y="129"/>
                      <a:pt x="814" y="126"/>
                      <a:pt x="810" y="122"/>
                    </a:cubicBezTo>
                    <a:lnTo>
                      <a:pt x="805" y="114"/>
                    </a:lnTo>
                    <a:lnTo>
                      <a:pt x="749" y="122"/>
                    </a:lnTo>
                    <a:lnTo>
                      <a:pt x="698" y="80"/>
                    </a:lnTo>
                    <a:lnTo>
                      <a:pt x="646" y="38"/>
                    </a:lnTo>
                    <a:lnTo>
                      <a:pt x="603" y="19"/>
                    </a:lnTo>
                    <a:lnTo>
                      <a:pt x="560" y="0"/>
                    </a:lnTo>
                    <a:lnTo>
                      <a:pt x="517" y="0"/>
                    </a:lnTo>
                    <a:lnTo>
                      <a:pt x="474" y="0"/>
                    </a:lnTo>
                    <a:lnTo>
                      <a:pt x="443" y="14"/>
                    </a:lnTo>
                    <a:lnTo>
                      <a:pt x="411" y="28"/>
                    </a:lnTo>
                    <a:lnTo>
                      <a:pt x="378" y="56"/>
                    </a:lnTo>
                    <a:lnTo>
                      <a:pt x="344" y="85"/>
                    </a:lnTo>
                    <a:lnTo>
                      <a:pt x="340" y="109"/>
                    </a:lnTo>
                    <a:cubicBezTo>
                      <a:pt x="337" y="123"/>
                      <a:pt x="333" y="137"/>
                      <a:pt x="330" y="141"/>
                    </a:cubicBezTo>
                    <a:lnTo>
                      <a:pt x="325" y="149"/>
                    </a:lnTo>
                    <a:lnTo>
                      <a:pt x="268" y="136"/>
                    </a:lnTo>
                    <a:cubicBezTo>
                      <a:pt x="237" y="130"/>
                      <a:pt x="191" y="122"/>
                      <a:pt x="165" y="119"/>
                    </a:cubicBezTo>
                    <a:lnTo>
                      <a:pt x="120" y="115"/>
                    </a:lnTo>
                    <a:lnTo>
                      <a:pt x="89" y="126"/>
                    </a:lnTo>
                    <a:cubicBezTo>
                      <a:pt x="72" y="132"/>
                      <a:pt x="50" y="143"/>
                      <a:pt x="40" y="151"/>
                    </a:cubicBezTo>
                    <a:lnTo>
                      <a:pt x="22" y="166"/>
                    </a:lnTo>
                    <a:lnTo>
                      <a:pt x="11" y="189"/>
                    </a:lnTo>
                    <a:lnTo>
                      <a:pt x="0" y="212"/>
                    </a:lnTo>
                    <a:lnTo>
                      <a:pt x="0" y="258"/>
                    </a:lnTo>
                    <a:lnTo>
                      <a:pt x="12" y="281"/>
                    </a:lnTo>
                    <a:lnTo>
                      <a:pt x="25" y="303"/>
                    </a:lnTo>
                    <a:lnTo>
                      <a:pt x="54" y="323"/>
                    </a:lnTo>
                    <a:cubicBezTo>
                      <a:pt x="69" y="333"/>
                      <a:pt x="93" y="346"/>
                      <a:pt x="107" y="352"/>
                    </a:cubicBezTo>
                    <a:cubicBezTo>
                      <a:pt x="120" y="358"/>
                      <a:pt x="148" y="366"/>
                      <a:pt x="169" y="370"/>
                    </a:cubicBezTo>
                    <a:cubicBezTo>
                      <a:pt x="190" y="374"/>
                      <a:pt x="223" y="381"/>
                      <a:pt x="241" y="385"/>
                    </a:cubicBezTo>
                    <a:lnTo>
                      <a:pt x="275" y="393"/>
                    </a:lnTo>
                    <a:lnTo>
                      <a:pt x="292" y="409"/>
                    </a:lnTo>
                    <a:lnTo>
                      <a:pt x="309" y="425"/>
                    </a:lnTo>
                    <a:lnTo>
                      <a:pt x="322" y="456"/>
                    </a:lnTo>
                    <a:close/>
                    <a:moveTo>
                      <a:pt x="513" y="403"/>
                    </a:moveTo>
                    <a:cubicBezTo>
                      <a:pt x="515" y="403"/>
                      <a:pt x="517" y="402"/>
                      <a:pt x="517" y="400"/>
                    </a:cubicBezTo>
                    <a:cubicBezTo>
                      <a:pt x="517" y="398"/>
                      <a:pt x="515" y="397"/>
                      <a:pt x="513" y="397"/>
                    </a:cubicBezTo>
                    <a:cubicBezTo>
                      <a:pt x="511" y="397"/>
                      <a:pt x="509" y="398"/>
                      <a:pt x="509" y="400"/>
                    </a:cubicBezTo>
                    <a:cubicBezTo>
                      <a:pt x="509" y="402"/>
                      <a:pt x="511" y="403"/>
                      <a:pt x="513" y="403"/>
                    </a:cubicBezTo>
                    <a:close/>
                    <a:moveTo>
                      <a:pt x="497" y="397"/>
                    </a:moveTo>
                    <a:cubicBezTo>
                      <a:pt x="499" y="397"/>
                      <a:pt x="501" y="395"/>
                      <a:pt x="501" y="394"/>
                    </a:cubicBezTo>
                    <a:cubicBezTo>
                      <a:pt x="501" y="392"/>
                      <a:pt x="499" y="390"/>
                      <a:pt x="497" y="390"/>
                    </a:cubicBezTo>
                    <a:cubicBezTo>
                      <a:pt x="495" y="390"/>
                      <a:pt x="493" y="392"/>
                      <a:pt x="493" y="394"/>
                    </a:cubicBezTo>
                    <a:cubicBezTo>
                      <a:pt x="493" y="395"/>
                      <a:pt x="495" y="397"/>
                      <a:pt x="497" y="397"/>
                    </a:cubicBezTo>
                    <a:close/>
                  </a:path>
                </a:pathLst>
              </a:custGeom>
              <a:solidFill>
                <a:srgbClr val="01010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16" name="Group 36"/>
            <p:cNvGrpSpPr>
              <a:grpSpLocks/>
            </p:cNvGrpSpPr>
            <p:nvPr/>
          </p:nvGrpSpPr>
          <p:grpSpPr bwMode="auto">
            <a:xfrm>
              <a:off x="2253756" y="5149988"/>
              <a:ext cx="4250767" cy="694150"/>
              <a:chOff x="835" y="788"/>
              <a:chExt cx="1782" cy="291"/>
            </a:xfrm>
          </p:grpSpPr>
          <p:grpSp>
            <p:nvGrpSpPr>
              <p:cNvPr id="217" name="Group 37"/>
              <p:cNvGrpSpPr>
                <a:grpSpLocks/>
              </p:cNvGrpSpPr>
              <p:nvPr/>
            </p:nvGrpSpPr>
            <p:grpSpPr bwMode="auto">
              <a:xfrm>
                <a:off x="835" y="788"/>
                <a:ext cx="214" cy="291"/>
                <a:chOff x="835" y="788"/>
                <a:chExt cx="214" cy="291"/>
              </a:xfrm>
            </p:grpSpPr>
            <p:sp>
              <p:nvSpPr>
                <p:cNvPr id="236" name="Freeform 38"/>
                <p:cNvSpPr>
                  <a:spLocks noChangeArrowheads="1"/>
                </p:cNvSpPr>
                <p:nvPr/>
              </p:nvSpPr>
              <p:spPr bwMode="auto">
                <a:xfrm>
                  <a:off x="835" y="788"/>
                  <a:ext cx="214" cy="291"/>
                </a:xfrm>
                <a:custGeom>
                  <a:avLst/>
                  <a:gdLst>
                    <a:gd name="G0" fmla="+- 1 0 0"/>
                    <a:gd name="G1" fmla="*/ 1 39693 55456"/>
                    <a:gd name="G2" fmla="*/ 1 35987 55552"/>
                    <a:gd name="G3" fmla="*/ G2 1 180"/>
                    <a:gd name="G4" fmla="*/ G1 1 G3"/>
                    <a:gd name="G5" fmla="+- 1 0 0"/>
                    <a:gd name="G6" fmla="+- 1 0 0"/>
                    <a:gd name="G7" fmla="+- 1 0 0"/>
                    <a:gd name="G8" fmla="+- 1 0 0"/>
                    <a:gd name="G9" fmla="*/ 1 25611 45568"/>
                    <a:gd name="G10" fmla="*/ 1 35987 55552"/>
                    <a:gd name="G11" fmla="*/ G10 1 180"/>
                    <a:gd name="G12" fmla="*/ G9 1 G11"/>
                    <a:gd name="G13" fmla="+- 1 0 0"/>
                    <a:gd name="G14" fmla="+- 1 0 0"/>
                    <a:gd name="G15" fmla="+- 1 0 0"/>
                    <a:gd name="G16" fmla="+- 1 0 0"/>
                    <a:gd name="G17" fmla="+- 340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T0" fmla="*/ 8 256 1"/>
                    <a:gd name="T1" fmla="*/ 0 256 1"/>
                    <a:gd name="G30" fmla="+- 0 T0 T1"/>
                    <a:gd name="G31" fmla="cos 753 G30"/>
                    <a:gd name="G32" fmla="+- 755 0 0"/>
                    <a:gd name="G33" fmla="+- 0 0 0"/>
                    <a:gd name="G34" fmla="+- 2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24577 2"/>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84 0 0"/>
                    <a:gd name="G84" fmla="+- 0 0 0"/>
                    <a:gd name="G85" fmla="+- 169 0 0"/>
                    <a:gd name="G86" fmla="+- 148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1 0 0"/>
                    <a:gd name="G105" fmla="+- 1 0 0"/>
                    <a:gd name="T2" fmla="*/ 443 w 570"/>
                    <a:gd name="T3" fmla="*/ 3 h 758"/>
                    <a:gd name="T4" fmla="*/ 548 w 570"/>
                    <a:gd name="T5" fmla="*/ 55 h 758"/>
                    <a:gd name="T6" fmla="*/ 566 w 570"/>
                    <a:gd name="T7" fmla="*/ 84 h 758"/>
                    <a:gd name="T8" fmla="*/ 568 w 570"/>
                    <a:gd name="T9" fmla="*/ 101 h 758"/>
                    <a:gd name="T10" fmla="*/ 520 w 570"/>
                    <a:gd name="T11" fmla="*/ 108 h 758"/>
                    <a:gd name="T12" fmla="*/ 511 w 570"/>
                    <a:gd name="T13" fmla="*/ 106 h 758"/>
                    <a:gd name="T14" fmla="*/ 500 w 570"/>
                    <a:gd name="T15" fmla="*/ 119 h 758"/>
                    <a:gd name="T16" fmla="*/ 497 w 570"/>
                    <a:gd name="T17" fmla="*/ 143 h 758"/>
                    <a:gd name="T18" fmla="*/ 504 w 570"/>
                    <a:gd name="T19" fmla="*/ 190 h 758"/>
                    <a:gd name="T20" fmla="*/ 471 w 570"/>
                    <a:gd name="T21" fmla="*/ 192 h 758"/>
                    <a:gd name="T22" fmla="*/ 464 w 570"/>
                    <a:gd name="T23" fmla="*/ 191 h 758"/>
                    <a:gd name="T24" fmla="*/ 327 w 570"/>
                    <a:gd name="T25" fmla="*/ 384 h 758"/>
                    <a:gd name="T26" fmla="*/ 186 w 570"/>
                    <a:gd name="T27" fmla="*/ 580 h 758"/>
                    <a:gd name="T28" fmla="*/ 147 w 570"/>
                    <a:gd name="T29" fmla="*/ 587 h 758"/>
                    <a:gd name="T30" fmla="*/ 139 w 570"/>
                    <a:gd name="T31" fmla="*/ 587 h 758"/>
                    <a:gd name="T32" fmla="*/ 75 w 570"/>
                    <a:gd name="T33" fmla="*/ 670 h 758"/>
                    <a:gd name="T34" fmla="*/ 10 w 570"/>
                    <a:gd name="T35" fmla="*/ 753 h 758"/>
                    <a:gd name="T36" fmla="*/ 3 w 570"/>
                    <a:gd name="T37" fmla="*/ 756 h 758"/>
                    <a:gd name="T38" fmla="*/ 0 w 570"/>
                    <a:gd name="T39" fmla="*/ 756 h 758"/>
                    <a:gd name="T40" fmla="*/ 61 w 570"/>
                    <a:gd name="T41" fmla="*/ 666 h 758"/>
                    <a:gd name="T42" fmla="*/ 121 w 570"/>
                    <a:gd name="T43" fmla="*/ 576 h 758"/>
                    <a:gd name="T44" fmla="*/ 115 w 570"/>
                    <a:gd name="T45" fmla="*/ 569 h 758"/>
                    <a:gd name="T46" fmla="*/ 101 w 570"/>
                    <a:gd name="T47" fmla="*/ 544 h 758"/>
                    <a:gd name="T48" fmla="*/ 106 w 570"/>
                    <a:gd name="T49" fmla="*/ 519 h 758"/>
                    <a:gd name="T50" fmla="*/ 243 w 570"/>
                    <a:gd name="T51" fmla="*/ 324 h 758"/>
                    <a:gd name="T52" fmla="*/ 377 w 570"/>
                    <a:gd name="T53" fmla="*/ 134 h 758"/>
                    <a:gd name="T54" fmla="*/ 374 w 570"/>
                    <a:gd name="T55" fmla="*/ 125 h 758"/>
                    <a:gd name="T56" fmla="*/ 365 w 570"/>
                    <a:gd name="T57" fmla="*/ 97 h 758"/>
                    <a:gd name="T58" fmla="*/ 409 w 570"/>
                    <a:gd name="T59" fmla="*/ 86 h 758"/>
                    <a:gd name="T60" fmla="*/ 420 w 570"/>
                    <a:gd name="T61" fmla="*/ 89 h 758"/>
                    <a:gd name="T62" fmla="*/ 429 w 570"/>
                    <a:gd name="T63" fmla="*/ 74 h 758"/>
                    <a:gd name="T64" fmla="*/ 438 w 570"/>
                    <a:gd name="T65" fmla="*/ 57 h 758"/>
                    <a:gd name="T66" fmla="*/ 433 w 570"/>
                    <a:gd name="T67" fmla="*/ 48 h 758"/>
                    <a:gd name="T68" fmla="*/ 424 w 570"/>
                    <a:gd name="T69" fmla="*/ 11 h 758"/>
                    <a:gd name="T70" fmla="*/ 443 w 570"/>
                    <a:gd name="T71" fmla="*/ 3 h 758"/>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758">
                      <a:moveTo>
                        <a:pt x="443" y="3"/>
                      </a:moveTo>
                      <a:cubicBezTo>
                        <a:pt x="471" y="0"/>
                        <a:pt x="520" y="25"/>
                        <a:pt x="548" y="55"/>
                      </a:cubicBezTo>
                      <a:cubicBezTo>
                        <a:pt x="555" y="64"/>
                        <a:pt x="564" y="76"/>
                        <a:pt x="566" y="84"/>
                      </a:cubicBezTo>
                      <a:cubicBezTo>
                        <a:pt x="568" y="89"/>
                        <a:pt x="569" y="97"/>
                        <a:pt x="568" y="101"/>
                      </a:cubicBezTo>
                      <a:cubicBezTo>
                        <a:pt x="563" y="113"/>
                        <a:pt x="544" y="116"/>
                        <a:pt x="520" y="108"/>
                      </a:cubicBezTo>
                      <a:cubicBezTo>
                        <a:pt x="516" y="107"/>
                        <a:pt x="511" y="106"/>
                        <a:pt x="511" y="106"/>
                      </a:cubicBezTo>
                      <a:cubicBezTo>
                        <a:pt x="511" y="106"/>
                        <a:pt x="506" y="112"/>
                        <a:pt x="500" y="119"/>
                      </a:cubicBezTo>
                      <a:cubicBezTo>
                        <a:pt x="487" y="133"/>
                        <a:pt x="487" y="132"/>
                        <a:pt x="497" y="143"/>
                      </a:cubicBezTo>
                      <a:cubicBezTo>
                        <a:pt x="514" y="163"/>
                        <a:pt x="517" y="183"/>
                        <a:pt x="504" y="190"/>
                      </a:cubicBezTo>
                      <a:cubicBezTo>
                        <a:pt x="497" y="194"/>
                        <a:pt x="484" y="195"/>
                        <a:pt x="471" y="192"/>
                      </a:cubicBezTo>
                      <a:cubicBezTo>
                        <a:pt x="468" y="191"/>
                        <a:pt x="465" y="190"/>
                        <a:pt x="464" y="191"/>
                      </a:cubicBezTo>
                      <a:cubicBezTo>
                        <a:pt x="464" y="191"/>
                        <a:pt x="402" y="278"/>
                        <a:pt x="327" y="384"/>
                      </a:cubicBezTo>
                      <a:cubicBezTo>
                        <a:pt x="251" y="490"/>
                        <a:pt x="188" y="578"/>
                        <a:pt x="186" y="580"/>
                      </a:cubicBezTo>
                      <a:cubicBezTo>
                        <a:pt x="177" y="587"/>
                        <a:pt x="162" y="590"/>
                        <a:pt x="147" y="587"/>
                      </a:cubicBezTo>
                      <a:cubicBezTo>
                        <a:pt x="144" y="586"/>
                        <a:pt x="140" y="586"/>
                        <a:pt x="139" y="587"/>
                      </a:cubicBezTo>
                      <a:cubicBezTo>
                        <a:pt x="138" y="588"/>
                        <a:pt x="109" y="625"/>
                        <a:pt x="75" y="670"/>
                      </a:cubicBezTo>
                      <a:cubicBezTo>
                        <a:pt x="30" y="729"/>
                        <a:pt x="12" y="752"/>
                        <a:pt x="10" y="753"/>
                      </a:cubicBezTo>
                      <a:cubicBezTo>
                        <a:pt x="8" y="753"/>
                        <a:pt x="5" y="755"/>
                        <a:pt x="3" y="756"/>
                      </a:cubicBezTo>
                      <a:cubicBezTo>
                        <a:pt x="1" y="757"/>
                        <a:pt x="0" y="757"/>
                        <a:pt x="0" y="756"/>
                      </a:cubicBezTo>
                      <a:cubicBezTo>
                        <a:pt x="1" y="755"/>
                        <a:pt x="28" y="715"/>
                        <a:pt x="61" y="666"/>
                      </a:cubicBezTo>
                      <a:cubicBezTo>
                        <a:pt x="94" y="617"/>
                        <a:pt x="121" y="577"/>
                        <a:pt x="121" y="576"/>
                      </a:cubicBezTo>
                      <a:cubicBezTo>
                        <a:pt x="121" y="575"/>
                        <a:pt x="118" y="572"/>
                        <a:pt x="115" y="569"/>
                      </a:cubicBezTo>
                      <a:cubicBezTo>
                        <a:pt x="107" y="560"/>
                        <a:pt x="103" y="552"/>
                        <a:pt x="101" y="544"/>
                      </a:cubicBezTo>
                      <a:cubicBezTo>
                        <a:pt x="100" y="534"/>
                        <a:pt x="101" y="529"/>
                        <a:pt x="106" y="519"/>
                      </a:cubicBezTo>
                      <a:cubicBezTo>
                        <a:pt x="108" y="515"/>
                        <a:pt x="170" y="427"/>
                        <a:pt x="243" y="324"/>
                      </a:cubicBezTo>
                      <a:cubicBezTo>
                        <a:pt x="316" y="220"/>
                        <a:pt x="377" y="135"/>
                        <a:pt x="377" y="134"/>
                      </a:cubicBezTo>
                      <a:cubicBezTo>
                        <a:pt x="378" y="132"/>
                        <a:pt x="377" y="130"/>
                        <a:pt x="374" y="125"/>
                      </a:cubicBezTo>
                      <a:cubicBezTo>
                        <a:pt x="368" y="117"/>
                        <a:pt x="364" y="104"/>
                        <a:pt x="365" y="97"/>
                      </a:cubicBezTo>
                      <a:cubicBezTo>
                        <a:pt x="368" y="84"/>
                        <a:pt x="385" y="80"/>
                        <a:pt x="409" y="86"/>
                      </a:cubicBezTo>
                      <a:lnTo>
                        <a:pt x="420" y="89"/>
                      </a:lnTo>
                      <a:lnTo>
                        <a:pt x="429" y="74"/>
                      </a:lnTo>
                      <a:cubicBezTo>
                        <a:pt x="434" y="65"/>
                        <a:pt x="438" y="58"/>
                        <a:pt x="438" y="57"/>
                      </a:cubicBezTo>
                      <a:cubicBezTo>
                        <a:pt x="438" y="56"/>
                        <a:pt x="436" y="52"/>
                        <a:pt x="433" y="48"/>
                      </a:cubicBezTo>
                      <a:cubicBezTo>
                        <a:pt x="422" y="33"/>
                        <a:pt x="419" y="19"/>
                        <a:pt x="424" y="11"/>
                      </a:cubicBezTo>
                      <a:cubicBezTo>
                        <a:pt x="427" y="7"/>
                        <a:pt x="435" y="3"/>
                        <a:pt x="443" y="3"/>
                      </a:cubicBezTo>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7" name="Freeform 39"/>
                <p:cNvSpPr>
                  <a:spLocks noChangeArrowheads="1"/>
                </p:cNvSpPr>
                <p:nvPr/>
              </p:nvSpPr>
              <p:spPr bwMode="auto">
                <a:xfrm>
                  <a:off x="835" y="789"/>
                  <a:ext cx="214" cy="28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522 0 0"/>
                    <a:gd name="G16" fmla="+- 103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0 0 0"/>
                    <a:gd name="G37" fmla="*/ 1 54239 35328"/>
                    <a:gd name="T0" fmla="*/ 5 256 1"/>
                    <a:gd name="T1" fmla="*/ 0 256 1"/>
                    <a:gd name="G38" fmla="+- 0 T0 T1"/>
                    <a:gd name="G39" fmla="sin 750 G38"/>
                    <a:gd name="G40" fmla="+- 376 0 0"/>
                    <a:gd name="G41" fmla="*/ 1 46283 55552"/>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24577 2"/>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63 0 0"/>
                    <a:gd name="G101" fmla="*/ 1 167 2"/>
                    <a:gd name="G102" fmla="+- 0 0 0"/>
                    <a:gd name="G103" fmla="+- 168 0 0"/>
                    <a:gd name="G104" fmla="+- 1 0 0"/>
                    <a:gd name="G105" fmla="+- 1 0 0"/>
                    <a:gd name="G106" fmla="+- 1 0 0"/>
                    <a:gd name="G107" fmla="+- 1 0 0"/>
                    <a:gd name="G108" fmla="+- 1 0 0"/>
                    <a:gd name="G109" fmla="+- 1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T2" fmla="*/ 437 w 569"/>
                    <a:gd name="T3" fmla="*/ 0 h 753"/>
                    <a:gd name="T4" fmla="*/ 441 w 569"/>
                    <a:gd name="T5" fmla="*/ 0 h 753"/>
                    <a:gd name="T6" fmla="*/ 450 w 569"/>
                    <a:gd name="T7" fmla="*/ 2 h 753"/>
                    <a:gd name="T8" fmla="*/ 490 w 569"/>
                    <a:gd name="T9" fmla="*/ 14 h 753"/>
                    <a:gd name="T10" fmla="*/ 536 w 569"/>
                    <a:gd name="T11" fmla="*/ 44 h 753"/>
                    <a:gd name="T12" fmla="*/ 557 w 569"/>
                    <a:gd name="T13" fmla="*/ 69 h 753"/>
                    <a:gd name="T14" fmla="*/ 559 w 569"/>
                    <a:gd name="T15" fmla="*/ 70 h 753"/>
                    <a:gd name="T16" fmla="*/ 562 w 569"/>
                    <a:gd name="T17" fmla="*/ 75 h 753"/>
                    <a:gd name="T18" fmla="*/ 566 w 569"/>
                    <a:gd name="T19" fmla="*/ 90 h 753"/>
                    <a:gd name="T20" fmla="*/ 565 w 569"/>
                    <a:gd name="T21" fmla="*/ 94 h 753"/>
                    <a:gd name="T22" fmla="*/ 526 w 569"/>
                    <a:gd name="T23" fmla="*/ 105 h 753"/>
                    <a:gd name="T24" fmla="*/ 513 w 569"/>
                    <a:gd name="T25" fmla="*/ 102 h 753"/>
                    <a:gd name="T26" fmla="*/ 509 w 569"/>
                    <a:gd name="T27" fmla="*/ 101 h 753"/>
                    <a:gd name="T28" fmla="*/ 497 w 569"/>
                    <a:gd name="T29" fmla="*/ 114 h 753"/>
                    <a:gd name="T30" fmla="*/ 485 w 569"/>
                    <a:gd name="T31" fmla="*/ 129 h 753"/>
                    <a:gd name="T32" fmla="*/ 494 w 569"/>
                    <a:gd name="T33" fmla="*/ 141 h 753"/>
                    <a:gd name="T34" fmla="*/ 506 w 569"/>
                    <a:gd name="T35" fmla="*/ 160 h 753"/>
                    <a:gd name="T36" fmla="*/ 505 w 569"/>
                    <a:gd name="T37" fmla="*/ 183 h 753"/>
                    <a:gd name="T38" fmla="*/ 470 w 569"/>
                    <a:gd name="T39" fmla="*/ 187 h 753"/>
                    <a:gd name="T40" fmla="*/ 463 w 569"/>
                    <a:gd name="T41" fmla="*/ 186 h 753"/>
                    <a:gd name="T42" fmla="*/ 325 w 569"/>
                    <a:gd name="T43" fmla="*/ 378 h 753"/>
                    <a:gd name="T44" fmla="*/ 185 w 569"/>
                    <a:gd name="T45" fmla="*/ 574 h 753"/>
                    <a:gd name="T46" fmla="*/ 146 w 569"/>
                    <a:gd name="T47" fmla="*/ 582 h 753"/>
                    <a:gd name="T48" fmla="*/ 137 w 569"/>
                    <a:gd name="T49" fmla="*/ 582 h 753"/>
                    <a:gd name="T50" fmla="*/ 85 w 569"/>
                    <a:gd name="T51" fmla="*/ 650 h 753"/>
                    <a:gd name="T52" fmla="*/ 22 w 569"/>
                    <a:gd name="T53" fmla="*/ 732 h 753"/>
                    <a:gd name="T54" fmla="*/ 11 w 569"/>
                    <a:gd name="T55" fmla="*/ 748 h 753"/>
                    <a:gd name="T56" fmla="*/ 5 w 569"/>
                    <a:gd name="T57" fmla="*/ 751 h 753"/>
                    <a:gd name="T58" fmla="*/ 1 w 569"/>
                    <a:gd name="T59" fmla="*/ 751 h 753"/>
                    <a:gd name="T60" fmla="*/ 122 w 569"/>
                    <a:gd name="T61" fmla="*/ 572 h 753"/>
                    <a:gd name="T62" fmla="*/ 117 w 569"/>
                    <a:gd name="T63" fmla="*/ 565 h 753"/>
                    <a:gd name="T64" fmla="*/ 106 w 569"/>
                    <a:gd name="T65" fmla="*/ 519 h 753"/>
                    <a:gd name="T66" fmla="*/ 243 w 569"/>
                    <a:gd name="T67" fmla="*/ 323 h 753"/>
                    <a:gd name="T68" fmla="*/ 379 w 569"/>
                    <a:gd name="T69" fmla="*/ 131 h 753"/>
                    <a:gd name="T70" fmla="*/ 376 w 569"/>
                    <a:gd name="T71" fmla="*/ 123 h 753"/>
                    <a:gd name="T72" fmla="*/ 366 w 569"/>
                    <a:gd name="T73" fmla="*/ 97 h 753"/>
                    <a:gd name="T74" fmla="*/ 377 w 569"/>
                    <a:gd name="T75" fmla="*/ 85 h 753"/>
                    <a:gd name="T76" fmla="*/ 410 w 569"/>
                    <a:gd name="T77" fmla="*/ 86 h 753"/>
                    <a:gd name="T78" fmla="*/ 421 w 569"/>
                    <a:gd name="T79" fmla="*/ 86 h 753"/>
                    <a:gd name="T80" fmla="*/ 440 w 569"/>
                    <a:gd name="T81" fmla="*/ 53 h 753"/>
                    <a:gd name="T82" fmla="*/ 434 w 569"/>
                    <a:gd name="T83" fmla="*/ 45 h 753"/>
                    <a:gd name="T84" fmla="*/ 422 w 569"/>
                    <a:gd name="T85" fmla="*/ 20 h 753"/>
                    <a:gd name="T86" fmla="*/ 437 w 569"/>
                    <a:gd name="T87" fmla="*/ 0 h 753"/>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9" h="753">
                      <a:moveTo>
                        <a:pt x="437" y="0"/>
                      </a:moveTo>
                      <a:cubicBezTo>
                        <a:pt x="439" y="0"/>
                        <a:pt x="440" y="0"/>
                        <a:pt x="441" y="0"/>
                      </a:cubicBezTo>
                      <a:cubicBezTo>
                        <a:pt x="441" y="1"/>
                        <a:pt x="445" y="1"/>
                        <a:pt x="450" y="2"/>
                      </a:cubicBezTo>
                      <a:cubicBezTo>
                        <a:pt x="462" y="3"/>
                        <a:pt x="473" y="6"/>
                        <a:pt x="490" y="14"/>
                      </a:cubicBezTo>
                      <a:cubicBezTo>
                        <a:pt x="505" y="21"/>
                        <a:pt x="525" y="34"/>
                        <a:pt x="536" y="44"/>
                      </a:cubicBezTo>
                      <a:cubicBezTo>
                        <a:pt x="543" y="51"/>
                        <a:pt x="556" y="66"/>
                        <a:pt x="557" y="69"/>
                      </a:cubicBezTo>
                      <a:cubicBezTo>
                        <a:pt x="558" y="70"/>
                        <a:pt x="558" y="71"/>
                        <a:pt x="559" y="70"/>
                      </a:cubicBezTo>
                      <a:cubicBezTo>
                        <a:pt x="559" y="70"/>
                        <a:pt x="561" y="72"/>
                        <a:pt x="562" y="75"/>
                      </a:cubicBezTo>
                      <a:cubicBezTo>
                        <a:pt x="565" y="81"/>
                        <a:pt x="568" y="90"/>
                        <a:pt x="566" y="90"/>
                      </a:cubicBezTo>
                      <a:cubicBezTo>
                        <a:pt x="566" y="90"/>
                        <a:pt x="565" y="92"/>
                        <a:pt x="565" y="94"/>
                      </a:cubicBezTo>
                      <a:cubicBezTo>
                        <a:pt x="564" y="106"/>
                        <a:pt x="548" y="111"/>
                        <a:pt x="526" y="105"/>
                      </a:cubicBezTo>
                      <a:cubicBezTo>
                        <a:pt x="521" y="104"/>
                        <a:pt x="515" y="103"/>
                        <a:pt x="513" y="102"/>
                      </a:cubicBezTo>
                      <a:lnTo>
                        <a:pt x="509" y="101"/>
                      </a:lnTo>
                      <a:lnTo>
                        <a:pt x="497" y="114"/>
                      </a:lnTo>
                      <a:cubicBezTo>
                        <a:pt x="491" y="121"/>
                        <a:pt x="486" y="128"/>
                        <a:pt x="485" y="129"/>
                      </a:cubicBezTo>
                      <a:cubicBezTo>
                        <a:pt x="485" y="130"/>
                        <a:pt x="489" y="135"/>
                        <a:pt x="494" y="141"/>
                      </a:cubicBezTo>
                      <a:cubicBezTo>
                        <a:pt x="501" y="149"/>
                        <a:pt x="503" y="152"/>
                        <a:pt x="506" y="160"/>
                      </a:cubicBezTo>
                      <a:cubicBezTo>
                        <a:pt x="510" y="172"/>
                        <a:pt x="510" y="178"/>
                        <a:pt x="505" y="183"/>
                      </a:cubicBezTo>
                      <a:cubicBezTo>
                        <a:pt x="499" y="189"/>
                        <a:pt x="485" y="190"/>
                        <a:pt x="470" y="187"/>
                      </a:cubicBezTo>
                      <a:cubicBezTo>
                        <a:pt x="467" y="186"/>
                        <a:pt x="463" y="185"/>
                        <a:pt x="463" y="186"/>
                      </a:cubicBezTo>
                      <a:cubicBezTo>
                        <a:pt x="462" y="186"/>
                        <a:pt x="400" y="272"/>
                        <a:pt x="325" y="378"/>
                      </a:cubicBezTo>
                      <a:cubicBezTo>
                        <a:pt x="250" y="483"/>
                        <a:pt x="187" y="572"/>
                        <a:pt x="185" y="574"/>
                      </a:cubicBezTo>
                      <a:cubicBezTo>
                        <a:pt x="177" y="582"/>
                        <a:pt x="162" y="586"/>
                        <a:pt x="146" y="582"/>
                      </a:cubicBezTo>
                      <a:cubicBezTo>
                        <a:pt x="142" y="581"/>
                        <a:pt x="138" y="581"/>
                        <a:pt x="137" y="582"/>
                      </a:cubicBezTo>
                      <a:cubicBezTo>
                        <a:pt x="136" y="582"/>
                        <a:pt x="113" y="613"/>
                        <a:pt x="85" y="650"/>
                      </a:cubicBezTo>
                      <a:cubicBezTo>
                        <a:pt x="57" y="686"/>
                        <a:pt x="29" y="723"/>
                        <a:pt x="22" y="732"/>
                      </a:cubicBezTo>
                      <a:cubicBezTo>
                        <a:pt x="15" y="741"/>
                        <a:pt x="10" y="748"/>
                        <a:pt x="11" y="748"/>
                      </a:cubicBezTo>
                      <a:cubicBezTo>
                        <a:pt x="11" y="748"/>
                        <a:pt x="9" y="750"/>
                        <a:pt x="5" y="751"/>
                      </a:cubicBezTo>
                      <a:cubicBezTo>
                        <a:pt x="2" y="752"/>
                        <a:pt x="0" y="752"/>
                        <a:pt x="1" y="751"/>
                      </a:cubicBezTo>
                      <a:cubicBezTo>
                        <a:pt x="5" y="749"/>
                        <a:pt x="123" y="574"/>
                        <a:pt x="122" y="572"/>
                      </a:cubicBezTo>
                      <a:cubicBezTo>
                        <a:pt x="122" y="571"/>
                        <a:pt x="119" y="568"/>
                        <a:pt x="117" y="565"/>
                      </a:cubicBezTo>
                      <a:cubicBezTo>
                        <a:pt x="102" y="551"/>
                        <a:pt x="98" y="534"/>
                        <a:pt x="106" y="519"/>
                      </a:cubicBezTo>
                      <a:cubicBezTo>
                        <a:pt x="107" y="515"/>
                        <a:pt x="169" y="427"/>
                        <a:pt x="243" y="323"/>
                      </a:cubicBezTo>
                      <a:cubicBezTo>
                        <a:pt x="317" y="219"/>
                        <a:pt x="378" y="133"/>
                        <a:pt x="379" y="131"/>
                      </a:cubicBezTo>
                      <a:cubicBezTo>
                        <a:pt x="380" y="129"/>
                        <a:pt x="380" y="129"/>
                        <a:pt x="376" y="123"/>
                      </a:cubicBezTo>
                      <a:cubicBezTo>
                        <a:pt x="371" y="116"/>
                        <a:pt x="366" y="103"/>
                        <a:pt x="366" y="97"/>
                      </a:cubicBezTo>
                      <a:cubicBezTo>
                        <a:pt x="367" y="90"/>
                        <a:pt x="369" y="88"/>
                        <a:pt x="377" y="85"/>
                      </a:cubicBezTo>
                      <a:cubicBezTo>
                        <a:pt x="386" y="81"/>
                        <a:pt x="395" y="82"/>
                        <a:pt x="410" y="86"/>
                      </a:cubicBezTo>
                      <a:cubicBezTo>
                        <a:pt x="418" y="88"/>
                        <a:pt x="420" y="88"/>
                        <a:pt x="421" y="86"/>
                      </a:cubicBezTo>
                      <a:cubicBezTo>
                        <a:pt x="427" y="78"/>
                        <a:pt x="440" y="54"/>
                        <a:pt x="440" y="53"/>
                      </a:cubicBezTo>
                      <a:cubicBezTo>
                        <a:pt x="439" y="52"/>
                        <a:pt x="437" y="48"/>
                        <a:pt x="434" y="45"/>
                      </a:cubicBezTo>
                      <a:cubicBezTo>
                        <a:pt x="428" y="37"/>
                        <a:pt x="423" y="26"/>
                        <a:pt x="422" y="20"/>
                      </a:cubicBezTo>
                      <a:cubicBezTo>
                        <a:pt x="422" y="10"/>
                        <a:pt x="428" y="2"/>
                        <a:pt x="437" y="0"/>
                      </a:cubicBezTo>
                    </a:path>
                  </a:pathLst>
                </a:custGeom>
                <a:solidFill>
                  <a:srgbClr val="BCBCB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18" name="Group 217"/>
              <p:cNvGrpSpPr>
                <a:grpSpLocks/>
              </p:cNvGrpSpPr>
              <p:nvPr/>
            </p:nvGrpSpPr>
            <p:grpSpPr bwMode="auto">
              <a:xfrm>
                <a:off x="1620" y="788"/>
                <a:ext cx="214" cy="291"/>
                <a:chOff x="1620" y="788"/>
                <a:chExt cx="214" cy="291"/>
              </a:xfrm>
            </p:grpSpPr>
            <p:sp>
              <p:nvSpPr>
                <p:cNvPr id="234" name="Freeform 41"/>
                <p:cNvSpPr>
                  <a:spLocks noChangeArrowheads="1"/>
                </p:cNvSpPr>
                <p:nvPr/>
              </p:nvSpPr>
              <p:spPr bwMode="auto">
                <a:xfrm>
                  <a:off x="1620" y="788"/>
                  <a:ext cx="214" cy="291"/>
                </a:xfrm>
                <a:custGeom>
                  <a:avLst/>
                  <a:gdLst>
                    <a:gd name="G0" fmla="+- 1 0 0"/>
                    <a:gd name="G1" fmla="*/ 1 39693 55456"/>
                    <a:gd name="G2" fmla="*/ 1 35987 55552"/>
                    <a:gd name="G3" fmla="*/ G2 1 180"/>
                    <a:gd name="G4" fmla="*/ G1 1 G3"/>
                    <a:gd name="G5" fmla="+- 1 0 0"/>
                    <a:gd name="G6" fmla="+- 1 0 0"/>
                    <a:gd name="G7" fmla="+- 1 0 0"/>
                    <a:gd name="G8" fmla="+- 1 0 0"/>
                    <a:gd name="G9" fmla="*/ 1 25611 45568"/>
                    <a:gd name="G10" fmla="*/ 1 35987 55552"/>
                    <a:gd name="G11" fmla="*/ G10 1 180"/>
                    <a:gd name="G12" fmla="*/ G9 1 G11"/>
                    <a:gd name="G13" fmla="+- 1 0 0"/>
                    <a:gd name="G14" fmla="+- 1 0 0"/>
                    <a:gd name="G15" fmla="+- 1 0 0"/>
                    <a:gd name="G16" fmla="+- 1 0 0"/>
                    <a:gd name="G17" fmla="+- 340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T0" fmla="*/ 8 256 1"/>
                    <a:gd name="T1" fmla="*/ 0 256 1"/>
                    <a:gd name="G30" fmla="+- 0 T0 T1"/>
                    <a:gd name="G31" fmla="cos 753 G30"/>
                    <a:gd name="G32" fmla="+- 755 0 0"/>
                    <a:gd name="G33" fmla="+- 0 0 0"/>
                    <a:gd name="G34" fmla="+- 2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24577 2"/>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84 0 0"/>
                    <a:gd name="G84" fmla="+- 0 0 0"/>
                    <a:gd name="G85" fmla="+- 169 0 0"/>
                    <a:gd name="G86" fmla="+- 148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1 0 0"/>
                    <a:gd name="G105" fmla="+- 1 0 0"/>
                    <a:gd name="T2" fmla="*/ 443 w 570"/>
                    <a:gd name="T3" fmla="*/ 3 h 758"/>
                    <a:gd name="T4" fmla="*/ 548 w 570"/>
                    <a:gd name="T5" fmla="*/ 55 h 758"/>
                    <a:gd name="T6" fmla="*/ 566 w 570"/>
                    <a:gd name="T7" fmla="*/ 84 h 758"/>
                    <a:gd name="T8" fmla="*/ 568 w 570"/>
                    <a:gd name="T9" fmla="*/ 101 h 758"/>
                    <a:gd name="T10" fmla="*/ 520 w 570"/>
                    <a:gd name="T11" fmla="*/ 108 h 758"/>
                    <a:gd name="T12" fmla="*/ 511 w 570"/>
                    <a:gd name="T13" fmla="*/ 106 h 758"/>
                    <a:gd name="T14" fmla="*/ 500 w 570"/>
                    <a:gd name="T15" fmla="*/ 119 h 758"/>
                    <a:gd name="T16" fmla="*/ 497 w 570"/>
                    <a:gd name="T17" fmla="*/ 143 h 758"/>
                    <a:gd name="T18" fmla="*/ 504 w 570"/>
                    <a:gd name="T19" fmla="*/ 190 h 758"/>
                    <a:gd name="T20" fmla="*/ 471 w 570"/>
                    <a:gd name="T21" fmla="*/ 192 h 758"/>
                    <a:gd name="T22" fmla="*/ 464 w 570"/>
                    <a:gd name="T23" fmla="*/ 191 h 758"/>
                    <a:gd name="T24" fmla="*/ 327 w 570"/>
                    <a:gd name="T25" fmla="*/ 384 h 758"/>
                    <a:gd name="T26" fmla="*/ 186 w 570"/>
                    <a:gd name="T27" fmla="*/ 580 h 758"/>
                    <a:gd name="T28" fmla="*/ 147 w 570"/>
                    <a:gd name="T29" fmla="*/ 587 h 758"/>
                    <a:gd name="T30" fmla="*/ 139 w 570"/>
                    <a:gd name="T31" fmla="*/ 587 h 758"/>
                    <a:gd name="T32" fmla="*/ 75 w 570"/>
                    <a:gd name="T33" fmla="*/ 670 h 758"/>
                    <a:gd name="T34" fmla="*/ 10 w 570"/>
                    <a:gd name="T35" fmla="*/ 753 h 758"/>
                    <a:gd name="T36" fmla="*/ 3 w 570"/>
                    <a:gd name="T37" fmla="*/ 756 h 758"/>
                    <a:gd name="T38" fmla="*/ 0 w 570"/>
                    <a:gd name="T39" fmla="*/ 756 h 758"/>
                    <a:gd name="T40" fmla="*/ 61 w 570"/>
                    <a:gd name="T41" fmla="*/ 666 h 758"/>
                    <a:gd name="T42" fmla="*/ 121 w 570"/>
                    <a:gd name="T43" fmla="*/ 576 h 758"/>
                    <a:gd name="T44" fmla="*/ 115 w 570"/>
                    <a:gd name="T45" fmla="*/ 569 h 758"/>
                    <a:gd name="T46" fmla="*/ 101 w 570"/>
                    <a:gd name="T47" fmla="*/ 544 h 758"/>
                    <a:gd name="T48" fmla="*/ 106 w 570"/>
                    <a:gd name="T49" fmla="*/ 519 h 758"/>
                    <a:gd name="T50" fmla="*/ 243 w 570"/>
                    <a:gd name="T51" fmla="*/ 324 h 758"/>
                    <a:gd name="T52" fmla="*/ 377 w 570"/>
                    <a:gd name="T53" fmla="*/ 134 h 758"/>
                    <a:gd name="T54" fmla="*/ 374 w 570"/>
                    <a:gd name="T55" fmla="*/ 125 h 758"/>
                    <a:gd name="T56" fmla="*/ 365 w 570"/>
                    <a:gd name="T57" fmla="*/ 97 h 758"/>
                    <a:gd name="T58" fmla="*/ 409 w 570"/>
                    <a:gd name="T59" fmla="*/ 86 h 758"/>
                    <a:gd name="T60" fmla="*/ 420 w 570"/>
                    <a:gd name="T61" fmla="*/ 89 h 758"/>
                    <a:gd name="T62" fmla="*/ 429 w 570"/>
                    <a:gd name="T63" fmla="*/ 74 h 758"/>
                    <a:gd name="T64" fmla="*/ 438 w 570"/>
                    <a:gd name="T65" fmla="*/ 57 h 758"/>
                    <a:gd name="T66" fmla="*/ 433 w 570"/>
                    <a:gd name="T67" fmla="*/ 48 h 758"/>
                    <a:gd name="T68" fmla="*/ 424 w 570"/>
                    <a:gd name="T69" fmla="*/ 11 h 758"/>
                    <a:gd name="T70" fmla="*/ 443 w 570"/>
                    <a:gd name="T71" fmla="*/ 3 h 758"/>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758">
                      <a:moveTo>
                        <a:pt x="443" y="3"/>
                      </a:moveTo>
                      <a:cubicBezTo>
                        <a:pt x="471" y="0"/>
                        <a:pt x="520" y="25"/>
                        <a:pt x="548" y="55"/>
                      </a:cubicBezTo>
                      <a:cubicBezTo>
                        <a:pt x="555" y="64"/>
                        <a:pt x="564" y="76"/>
                        <a:pt x="566" y="84"/>
                      </a:cubicBezTo>
                      <a:cubicBezTo>
                        <a:pt x="568" y="89"/>
                        <a:pt x="569" y="97"/>
                        <a:pt x="568" y="101"/>
                      </a:cubicBezTo>
                      <a:cubicBezTo>
                        <a:pt x="563" y="113"/>
                        <a:pt x="544" y="116"/>
                        <a:pt x="520" y="108"/>
                      </a:cubicBezTo>
                      <a:cubicBezTo>
                        <a:pt x="516" y="107"/>
                        <a:pt x="511" y="106"/>
                        <a:pt x="511" y="106"/>
                      </a:cubicBezTo>
                      <a:cubicBezTo>
                        <a:pt x="511" y="106"/>
                        <a:pt x="506" y="112"/>
                        <a:pt x="500" y="119"/>
                      </a:cubicBezTo>
                      <a:cubicBezTo>
                        <a:pt x="487" y="133"/>
                        <a:pt x="487" y="132"/>
                        <a:pt x="497" y="143"/>
                      </a:cubicBezTo>
                      <a:cubicBezTo>
                        <a:pt x="514" y="163"/>
                        <a:pt x="517" y="183"/>
                        <a:pt x="504" y="190"/>
                      </a:cubicBezTo>
                      <a:cubicBezTo>
                        <a:pt x="497" y="194"/>
                        <a:pt x="484" y="195"/>
                        <a:pt x="471" y="192"/>
                      </a:cubicBezTo>
                      <a:cubicBezTo>
                        <a:pt x="468" y="191"/>
                        <a:pt x="465" y="190"/>
                        <a:pt x="464" y="191"/>
                      </a:cubicBezTo>
                      <a:cubicBezTo>
                        <a:pt x="464" y="191"/>
                        <a:pt x="402" y="278"/>
                        <a:pt x="327" y="384"/>
                      </a:cubicBezTo>
                      <a:cubicBezTo>
                        <a:pt x="251" y="490"/>
                        <a:pt x="188" y="578"/>
                        <a:pt x="186" y="580"/>
                      </a:cubicBezTo>
                      <a:cubicBezTo>
                        <a:pt x="177" y="587"/>
                        <a:pt x="162" y="590"/>
                        <a:pt x="147" y="587"/>
                      </a:cubicBezTo>
                      <a:cubicBezTo>
                        <a:pt x="144" y="586"/>
                        <a:pt x="140" y="586"/>
                        <a:pt x="139" y="587"/>
                      </a:cubicBezTo>
                      <a:cubicBezTo>
                        <a:pt x="138" y="588"/>
                        <a:pt x="109" y="625"/>
                        <a:pt x="75" y="670"/>
                      </a:cubicBezTo>
                      <a:cubicBezTo>
                        <a:pt x="30" y="729"/>
                        <a:pt x="12" y="752"/>
                        <a:pt x="10" y="753"/>
                      </a:cubicBezTo>
                      <a:cubicBezTo>
                        <a:pt x="8" y="753"/>
                        <a:pt x="5" y="755"/>
                        <a:pt x="3" y="756"/>
                      </a:cubicBezTo>
                      <a:cubicBezTo>
                        <a:pt x="1" y="757"/>
                        <a:pt x="0" y="757"/>
                        <a:pt x="0" y="756"/>
                      </a:cubicBezTo>
                      <a:cubicBezTo>
                        <a:pt x="1" y="755"/>
                        <a:pt x="28" y="715"/>
                        <a:pt x="61" y="666"/>
                      </a:cubicBezTo>
                      <a:cubicBezTo>
                        <a:pt x="94" y="617"/>
                        <a:pt x="121" y="577"/>
                        <a:pt x="121" y="576"/>
                      </a:cubicBezTo>
                      <a:cubicBezTo>
                        <a:pt x="121" y="575"/>
                        <a:pt x="118" y="572"/>
                        <a:pt x="115" y="569"/>
                      </a:cubicBezTo>
                      <a:cubicBezTo>
                        <a:pt x="107" y="560"/>
                        <a:pt x="103" y="552"/>
                        <a:pt x="101" y="544"/>
                      </a:cubicBezTo>
                      <a:cubicBezTo>
                        <a:pt x="100" y="534"/>
                        <a:pt x="101" y="529"/>
                        <a:pt x="106" y="519"/>
                      </a:cubicBezTo>
                      <a:cubicBezTo>
                        <a:pt x="108" y="515"/>
                        <a:pt x="170" y="427"/>
                        <a:pt x="243" y="324"/>
                      </a:cubicBezTo>
                      <a:cubicBezTo>
                        <a:pt x="316" y="220"/>
                        <a:pt x="377" y="135"/>
                        <a:pt x="377" y="134"/>
                      </a:cubicBezTo>
                      <a:cubicBezTo>
                        <a:pt x="378" y="132"/>
                        <a:pt x="377" y="130"/>
                        <a:pt x="374" y="125"/>
                      </a:cubicBezTo>
                      <a:cubicBezTo>
                        <a:pt x="368" y="117"/>
                        <a:pt x="364" y="104"/>
                        <a:pt x="365" y="97"/>
                      </a:cubicBezTo>
                      <a:cubicBezTo>
                        <a:pt x="368" y="84"/>
                        <a:pt x="385" y="80"/>
                        <a:pt x="409" y="86"/>
                      </a:cubicBezTo>
                      <a:lnTo>
                        <a:pt x="420" y="89"/>
                      </a:lnTo>
                      <a:lnTo>
                        <a:pt x="429" y="74"/>
                      </a:lnTo>
                      <a:cubicBezTo>
                        <a:pt x="434" y="65"/>
                        <a:pt x="438" y="58"/>
                        <a:pt x="438" y="57"/>
                      </a:cubicBezTo>
                      <a:cubicBezTo>
                        <a:pt x="438" y="56"/>
                        <a:pt x="436" y="52"/>
                        <a:pt x="433" y="48"/>
                      </a:cubicBezTo>
                      <a:cubicBezTo>
                        <a:pt x="422" y="33"/>
                        <a:pt x="419" y="19"/>
                        <a:pt x="424" y="11"/>
                      </a:cubicBezTo>
                      <a:cubicBezTo>
                        <a:pt x="427" y="7"/>
                        <a:pt x="435" y="3"/>
                        <a:pt x="443" y="3"/>
                      </a:cubicBezTo>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5" name="Freeform 42"/>
                <p:cNvSpPr>
                  <a:spLocks noChangeArrowheads="1"/>
                </p:cNvSpPr>
                <p:nvPr/>
              </p:nvSpPr>
              <p:spPr bwMode="auto">
                <a:xfrm>
                  <a:off x="1620" y="789"/>
                  <a:ext cx="214" cy="28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522 0 0"/>
                    <a:gd name="G16" fmla="+- 103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0 0 0"/>
                    <a:gd name="G37" fmla="*/ 1 54239 35328"/>
                    <a:gd name="T0" fmla="*/ 5 256 1"/>
                    <a:gd name="T1" fmla="*/ 0 256 1"/>
                    <a:gd name="G38" fmla="+- 0 T0 T1"/>
                    <a:gd name="G39" fmla="sin 750 G38"/>
                    <a:gd name="G40" fmla="+- 376 0 0"/>
                    <a:gd name="G41" fmla="*/ 1 46283 55552"/>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24577 2"/>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63 0 0"/>
                    <a:gd name="G101" fmla="*/ 1 167 2"/>
                    <a:gd name="G102" fmla="+- 0 0 0"/>
                    <a:gd name="G103" fmla="+- 168 0 0"/>
                    <a:gd name="G104" fmla="+- 1 0 0"/>
                    <a:gd name="G105" fmla="+- 1 0 0"/>
                    <a:gd name="G106" fmla="+- 1 0 0"/>
                    <a:gd name="G107" fmla="+- 1 0 0"/>
                    <a:gd name="G108" fmla="+- 1 0 0"/>
                    <a:gd name="G109" fmla="+- 1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T2" fmla="*/ 437 w 569"/>
                    <a:gd name="T3" fmla="*/ 0 h 753"/>
                    <a:gd name="T4" fmla="*/ 441 w 569"/>
                    <a:gd name="T5" fmla="*/ 0 h 753"/>
                    <a:gd name="T6" fmla="*/ 450 w 569"/>
                    <a:gd name="T7" fmla="*/ 2 h 753"/>
                    <a:gd name="T8" fmla="*/ 490 w 569"/>
                    <a:gd name="T9" fmla="*/ 14 h 753"/>
                    <a:gd name="T10" fmla="*/ 536 w 569"/>
                    <a:gd name="T11" fmla="*/ 44 h 753"/>
                    <a:gd name="T12" fmla="*/ 557 w 569"/>
                    <a:gd name="T13" fmla="*/ 69 h 753"/>
                    <a:gd name="T14" fmla="*/ 559 w 569"/>
                    <a:gd name="T15" fmla="*/ 70 h 753"/>
                    <a:gd name="T16" fmla="*/ 562 w 569"/>
                    <a:gd name="T17" fmla="*/ 75 h 753"/>
                    <a:gd name="T18" fmla="*/ 566 w 569"/>
                    <a:gd name="T19" fmla="*/ 90 h 753"/>
                    <a:gd name="T20" fmla="*/ 565 w 569"/>
                    <a:gd name="T21" fmla="*/ 94 h 753"/>
                    <a:gd name="T22" fmla="*/ 526 w 569"/>
                    <a:gd name="T23" fmla="*/ 105 h 753"/>
                    <a:gd name="T24" fmla="*/ 513 w 569"/>
                    <a:gd name="T25" fmla="*/ 102 h 753"/>
                    <a:gd name="T26" fmla="*/ 509 w 569"/>
                    <a:gd name="T27" fmla="*/ 101 h 753"/>
                    <a:gd name="T28" fmla="*/ 497 w 569"/>
                    <a:gd name="T29" fmla="*/ 114 h 753"/>
                    <a:gd name="T30" fmla="*/ 485 w 569"/>
                    <a:gd name="T31" fmla="*/ 129 h 753"/>
                    <a:gd name="T32" fmla="*/ 494 w 569"/>
                    <a:gd name="T33" fmla="*/ 141 h 753"/>
                    <a:gd name="T34" fmla="*/ 506 w 569"/>
                    <a:gd name="T35" fmla="*/ 160 h 753"/>
                    <a:gd name="T36" fmla="*/ 505 w 569"/>
                    <a:gd name="T37" fmla="*/ 183 h 753"/>
                    <a:gd name="T38" fmla="*/ 470 w 569"/>
                    <a:gd name="T39" fmla="*/ 187 h 753"/>
                    <a:gd name="T40" fmla="*/ 463 w 569"/>
                    <a:gd name="T41" fmla="*/ 186 h 753"/>
                    <a:gd name="T42" fmla="*/ 325 w 569"/>
                    <a:gd name="T43" fmla="*/ 378 h 753"/>
                    <a:gd name="T44" fmla="*/ 185 w 569"/>
                    <a:gd name="T45" fmla="*/ 574 h 753"/>
                    <a:gd name="T46" fmla="*/ 146 w 569"/>
                    <a:gd name="T47" fmla="*/ 582 h 753"/>
                    <a:gd name="T48" fmla="*/ 137 w 569"/>
                    <a:gd name="T49" fmla="*/ 582 h 753"/>
                    <a:gd name="T50" fmla="*/ 85 w 569"/>
                    <a:gd name="T51" fmla="*/ 650 h 753"/>
                    <a:gd name="T52" fmla="*/ 22 w 569"/>
                    <a:gd name="T53" fmla="*/ 732 h 753"/>
                    <a:gd name="T54" fmla="*/ 11 w 569"/>
                    <a:gd name="T55" fmla="*/ 748 h 753"/>
                    <a:gd name="T56" fmla="*/ 5 w 569"/>
                    <a:gd name="T57" fmla="*/ 751 h 753"/>
                    <a:gd name="T58" fmla="*/ 1 w 569"/>
                    <a:gd name="T59" fmla="*/ 751 h 753"/>
                    <a:gd name="T60" fmla="*/ 122 w 569"/>
                    <a:gd name="T61" fmla="*/ 572 h 753"/>
                    <a:gd name="T62" fmla="*/ 117 w 569"/>
                    <a:gd name="T63" fmla="*/ 565 h 753"/>
                    <a:gd name="T64" fmla="*/ 106 w 569"/>
                    <a:gd name="T65" fmla="*/ 519 h 753"/>
                    <a:gd name="T66" fmla="*/ 243 w 569"/>
                    <a:gd name="T67" fmla="*/ 323 h 753"/>
                    <a:gd name="T68" fmla="*/ 379 w 569"/>
                    <a:gd name="T69" fmla="*/ 131 h 753"/>
                    <a:gd name="T70" fmla="*/ 376 w 569"/>
                    <a:gd name="T71" fmla="*/ 123 h 753"/>
                    <a:gd name="T72" fmla="*/ 366 w 569"/>
                    <a:gd name="T73" fmla="*/ 97 h 753"/>
                    <a:gd name="T74" fmla="*/ 377 w 569"/>
                    <a:gd name="T75" fmla="*/ 85 h 753"/>
                    <a:gd name="T76" fmla="*/ 410 w 569"/>
                    <a:gd name="T77" fmla="*/ 86 h 753"/>
                    <a:gd name="T78" fmla="*/ 421 w 569"/>
                    <a:gd name="T79" fmla="*/ 86 h 753"/>
                    <a:gd name="T80" fmla="*/ 440 w 569"/>
                    <a:gd name="T81" fmla="*/ 53 h 753"/>
                    <a:gd name="T82" fmla="*/ 434 w 569"/>
                    <a:gd name="T83" fmla="*/ 45 h 753"/>
                    <a:gd name="T84" fmla="*/ 422 w 569"/>
                    <a:gd name="T85" fmla="*/ 20 h 753"/>
                    <a:gd name="T86" fmla="*/ 437 w 569"/>
                    <a:gd name="T87" fmla="*/ 0 h 753"/>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9" h="753">
                      <a:moveTo>
                        <a:pt x="437" y="0"/>
                      </a:moveTo>
                      <a:cubicBezTo>
                        <a:pt x="439" y="0"/>
                        <a:pt x="440" y="0"/>
                        <a:pt x="441" y="0"/>
                      </a:cubicBezTo>
                      <a:cubicBezTo>
                        <a:pt x="441" y="1"/>
                        <a:pt x="445" y="1"/>
                        <a:pt x="450" y="2"/>
                      </a:cubicBezTo>
                      <a:cubicBezTo>
                        <a:pt x="462" y="3"/>
                        <a:pt x="473" y="6"/>
                        <a:pt x="490" y="14"/>
                      </a:cubicBezTo>
                      <a:cubicBezTo>
                        <a:pt x="505" y="21"/>
                        <a:pt x="525" y="34"/>
                        <a:pt x="536" y="44"/>
                      </a:cubicBezTo>
                      <a:cubicBezTo>
                        <a:pt x="543" y="51"/>
                        <a:pt x="556" y="66"/>
                        <a:pt x="557" y="69"/>
                      </a:cubicBezTo>
                      <a:cubicBezTo>
                        <a:pt x="558" y="70"/>
                        <a:pt x="558" y="71"/>
                        <a:pt x="559" y="70"/>
                      </a:cubicBezTo>
                      <a:cubicBezTo>
                        <a:pt x="559" y="70"/>
                        <a:pt x="561" y="72"/>
                        <a:pt x="562" y="75"/>
                      </a:cubicBezTo>
                      <a:cubicBezTo>
                        <a:pt x="565" y="81"/>
                        <a:pt x="568" y="90"/>
                        <a:pt x="566" y="90"/>
                      </a:cubicBezTo>
                      <a:cubicBezTo>
                        <a:pt x="566" y="90"/>
                        <a:pt x="565" y="92"/>
                        <a:pt x="565" y="94"/>
                      </a:cubicBezTo>
                      <a:cubicBezTo>
                        <a:pt x="564" y="106"/>
                        <a:pt x="548" y="111"/>
                        <a:pt x="526" y="105"/>
                      </a:cubicBezTo>
                      <a:cubicBezTo>
                        <a:pt x="521" y="104"/>
                        <a:pt x="515" y="103"/>
                        <a:pt x="513" y="102"/>
                      </a:cubicBezTo>
                      <a:lnTo>
                        <a:pt x="509" y="101"/>
                      </a:lnTo>
                      <a:lnTo>
                        <a:pt x="497" y="114"/>
                      </a:lnTo>
                      <a:cubicBezTo>
                        <a:pt x="491" y="121"/>
                        <a:pt x="486" y="128"/>
                        <a:pt x="485" y="129"/>
                      </a:cubicBezTo>
                      <a:cubicBezTo>
                        <a:pt x="485" y="130"/>
                        <a:pt x="489" y="135"/>
                        <a:pt x="494" y="141"/>
                      </a:cubicBezTo>
                      <a:cubicBezTo>
                        <a:pt x="501" y="149"/>
                        <a:pt x="503" y="152"/>
                        <a:pt x="506" y="160"/>
                      </a:cubicBezTo>
                      <a:cubicBezTo>
                        <a:pt x="510" y="172"/>
                        <a:pt x="510" y="178"/>
                        <a:pt x="505" y="183"/>
                      </a:cubicBezTo>
                      <a:cubicBezTo>
                        <a:pt x="499" y="189"/>
                        <a:pt x="485" y="190"/>
                        <a:pt x="470" y="187"/>
                      </a:cubicBezTo>
                      <a:cubicBezTo>
                        <a:pt x="467" y="186"/>
                        <a:pt x="463" y="185"/>
                        <a:pt x="463" y="186"/>
                      </a:cubicBezTo>
                      <a:cubicBezTo>
                        <a:pt x="462" y="186"/>
                        <a:pt x="400" y="272"/>
                        <a:pt x="325" y="378"/>
                      </a:cubicBezTo>
                      <a:cubicBezTo>
                        <a:pt x="250" y="483"/>
                        <a:pt x="187" y="572"/>
                        <a:pt x="185" y="574"/>
                      </a:cubicBezTo>
                      <a:cubicBezTo>
                        <a:pt x="177" y="582"/>
                        <a:pt x="162" y="586"/>
                        <a:pt x="146" y="582"/>
                      </a:cubicBezTo>
                      <a:cubicBezTo>
                        <a:pt x="142" y="581"/>
                        <a:pt x="138" y="581"/>
                        <a:pt x="137" y="582"/>
                      </a:cubicBezTo>
                      <a:cubicBezTo>
                        <a:pt x="136" y="582"/>
                        <a:pt x="113" y="613"/>
                        <a:pt x="85" y="650"/>
                      </a:cubicBezTo>
                      <a:cubicBezTo>
                        <a:pt x="57" y="686"/>
                        <a:pt x="29" y="723"/>
                        <a:pt x="22" y="732"/>
                      </a:cubicBezTo>
                      <a:cubicBezTo>
                        <a:pt x="15" y="741"/>
                        <a:pt x="10" y="748"/>
                        <a:pt x="11" y="748"/>
                      </a:cubicBezTo>
                      <a:cubicBezTo>
                        <a:pt x="11" y="748"/>
                        <a:pt x="9" y="750"/>
                        <a:pt x="5" y="751"/>
                      </a:cubicBezTo>
                      <a:cubicBezTo>
                        <a:pt x="2" y="752"/>
                        <a:pt x="0" y="752"/>
                        <a:pt x="1" y="751"/>
                      </a:cubicBezTo>
                      <a:cubicBezTo>
                        <a:pt x="5" y="749"/>
                        <a:pt x="123" y="574"/>
                        <a:pt x="122" y="572"/>
                      </a:cubicBezTo>
                      <a:cubicBezTo>
                        <a:pt x="122" y="571"/>
                        <a:pt x="119" y="568"/>
                        <a:pt x="117" y="565"/>
                      </a:cubicBezTo>
                      <a:cubicBezTo>
                        <a:pt x="102" y="551"/>
                        <a:pt x="98" y="534"/>
                        <a:pt x="106" y="519"/>
                      </a:cubicBezTo>
                      <a:cubicBezTo>
                        <a:pt x="107" y="515"/>
                        <a:pt x="169" y="427"/>
                        <a:pt x="243" y="323"/>
                      </a:cubicBezTo>
                      <a:cubicBezTo>
                        <a:pt x="317" y="219"/>
                        <a:pt x="378" y="133"/>
                        <a:pt x="379" y="131"/>
                      </a:cubicBezTo>
                      <a:cubicBezTo>
                        <a:pt x="380" y="129"/>
                        <a:pt x="380" y="129"/>
                        <a:pt x="376" y="123"/>
                      </a:cubicBezTo>
                      <a:cubicBezTo>
                        <a:pt x="371" y="116"/>
                        <a:pt x="366" y="103"/>
                        <a:pt x="366" y="97"/>
                      </a:cubicBezTo>
                      <a:cubicBezTo>
                        <a:pt x="367" y="90"/>
                        <a:pt x="369" y="88"/>
                        <a:pt x="377" y="85"/>
                      </a:cubicBezTo>
                      <a:cubicBezTo>
                        <a:pt x="386" y="81"/>
                        <a:pt x="395" y="82"/>
                        <a:pt x="410" y="86"/>
                      </a:cubicBezTo>
                      <a:cubicBezTo>
                        <a:pt x="418" y="88"/>
                        <a:pt x="420" y="88"/>
                        <a:pt x="421" y="86"/>
                      </a:cubicBezTo>
                      <a:cubicBezTo>
                        <a:pt x="427" y="78"/>
                        <a:pt x="440" y="54"/>
                        <a:pt x="440" y="53"/>
                      </a:cubicBezTo>
                      <a:cubicBezTo>
                        <a:pt x="439" y="52"/>
                        <a:pt x="437" y="48"/>
                        <a:pt x="434" y="45"/>
                      </a:cubicBezTo>
                      <a:cubicBezTo>
                        <a:pt x="428" y="37"/>
                        <a:pt x="423" y="26"/>
                        <a:pt x="422" y="20"/>
                      </a:cubicBezTo>
                      <a:cubicBezTo>
                        <a:pt x="422" y="10"/>
                        <a:pt x="428" y="2"/>
                        <a:pt x="437" y="0"/>
                      </a:cubicBezTo>
                    </a:path>
                  </a:pathLst>
                </a:custGeom>
                <a:solidFill>
                  <a:srgbClr val="BCBCB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19" name="Group 43"/>
              <p:cNvGrpSpPr>
                <a:grpSpLocks/>
              </p:cNvGrpSpPr>
              <p:nvPr/>
            </p:nvGrpSpPr>
            <p:grpSpPr bwMode="auto">
              <a:xfrm>
                <a:off x="1882" y="788"/>
                <a:ext cx="214" cy="291"/>
                <a:chOff x="1882" y="788"/>
                <a:chExt cx="214" cy="291"/>
              </a:xfrm>
            </p:grpSpPr>
            <p:sp>
              <p:nvSpPr>
                <p:cNvPr id="232" name="Freeform 44"/>
                <p:cNvSpPr>
                  <a:spLocks noChangeArrowheads="1"/>
                </p:cNvSpPr>
                <p:nvPr/>
              </p:nvSpPr>
              <p:spPr bwMode="auto">
                <a:xfrm>
                  <a:off x="1882" y="788"/>
                  <a:ext cx="214" cy="291"/>
                </a:xfrm>
                <a:custGeom>
                  <a:avLst/>
                  <a:gdLst>
                    <a:gd name="G0" fmla="+- 1 0 0"/>
                    <a:gd name="G1" fmla="*/ 1 39693 55456"/>
                    <a:gd name="G2" fmla="*/ 1 35987 55552"/>
                    <a:gd name="G3" fmla="*/ G2 1 180"/>
                    <a:gd name="G4" fmla="*/ G1 1 G3"/>
                    <a:gd name="G5" fmla="+- 1 0 0"/>
                    <a:gd name="G6" fmla="+- 1 0 0"/>
                    <a:gd name="G7" fmla="+- 1 0 0"/>
                    <a:gd name="G8" fmla="+- 1 0 0"/>
                    <a:gd name="G9" fmla="*/ 1 25611 45568"/>
                    <a:gd name="G10" fmla="*/ 1 35987 55552"/>
                    <a:gd name="G11" fmla="*/ G10 1 180"/>
                    <a:gd name="G12" fmla="*/ G9 1 G11"/>
                    <a:gd name="G13" fmla="+- 1 0 0"/>
                    <a:gd name="G14" fmla="+- 1 0 0"/>
                    <a:gd name="G15" fmla="+- 1 0 0"/>
                    <a:gd name="G16" fmla="+- 1 0 0"/>
                    <a:gd name="G17" fmla="+- 340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T0" fmla="*/ 8 256 1"/>
                    <a:gd name="T1" fmla="*/ 0 256 1"/>
                    <a:gd name="G30" fmla="+- 0 T0 T1"/>
                    <a:gd name="G31" fmla="cos 753 G30"/>
                    <a:gd name="G32" fmla="+- 755 0 0"/>
                    <a:gd name="G33" fmla="+- 0 0 0"/>
                    <a:gd name="G34" fmla="+- 2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24577 2"/>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84 0 0"/>
                    <a:gd name="G84" fmla="+- 0 0 0"/>
                    <a:gd name="G85" fmla="+- 169 0 0"/>
                    <a:gd name="G86" fmla="+- 148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1 0 0"/>
                    <a:gd name="G105" fmla="+- 1 0 0"/>
                    <a:gd name="T2" fmla="*/ 443 w 570"/>
                    <a:gd name="T3" fmla="*/ 3 h 758"/>
                    <a:gd name="T4" fmla="*/ 548 w 570"/>
                    <a:gd name="T5" fmla="*/ 55 h 758"/>
                    <a:gd name="T6" fmla="*/ 566 w 570"/>
                    <a:gd name="T7" fmla="*/ 84 h 758"/>
                    <a:gd name="T8" fmla="*/ 568 w 570"/>
                    <a:gd name="T9" fmla="*/ 101 h 758"/>
                    <a:gd name="T10" fmla="*/ 520 w 570"/>
                    <a:gd name="T11" fmla="*/ 108 h 758"/>
                    <a:gd name="T12" fmla="*/ 511 w 570"/>
                    <a:gd name="T13" fmla="*/ 106 h 758"/>
                    <a:gd name="T14" fmla="*/ 500 w 570"/>
                    <a:gd name="T15" fmla="*/ 119 h 758"/>
                    <a:gd name="T16" fmla="*/ 497 w 570"/>
                    <a:gd name="T17" fmla="*/ 143 h 758"/>
                    <a:gd name="T18" fmla="*/ 504 w 570"/>
                    <a:gd name="T19" fmla="*/ 190 h 758"/>
                    <a:gd name="T20" fmla="*/ 471 w 570"/>
                    <a:gd name="T21" fmla="*/ 192 h 758"/>
                    <a:gd name="T22" fmla="*/ 464 w 570"/>
                    <a:gd name="T23" fmla="*/ 191 h 758"/>
                    <a:gd name="T24" fmla="*/ 327 w 570"/>
                    <a:gd name="T25" fmla="*/ 384 h 758"/>
                    <a:gd name="T26" fmla="*/ 186 w 570"/>
                    <a:gd name="T27" fmla="*/ 580 h 758"/>
                    <a:gd name="T28" fmla="*/ 147 w 570"/>
                    <a:gd name="T29" fmla="*/ 587 h 758"/>
                    <a:gd name="T30" fmla="*/ 139 w 570"/>
                    <a:gd name="T31" fmla="*/ 587 h 758"/>
                    <a:gd name="T32" fmla="*/ 75 w 570"/>
                    <a:gd name="T33" fmla="*/ 670 h 758"/>
                    <a:gd name="T34" fmla="*/ 10 w 570"/>
                    <a:gd name="T35" fmla="*/ 753 h 758"/>
                    <a:gd name="T36" fmla="*/ 3 w 570"/>
                    <a:gd name="T37" fmla="*/ 756 h 758"/>
                    <a:gd name="T38" fmla="*/ 0 w 570"/>
                    <a:gd name="T39" fmla="*/ 756 h 758"/>
                    <a:gd name="T40" fmla="*/ 61 w 570"/>
                    <a:gd name="T41" fmla="*/ 666 h 758"/>
                    <a:gd name="T42" fmla="*/ 121 w 570"/>
                    <a:gd name="T43" fmla="*/ 576 h 758"/>
                    <a:gd name="T44" fmla="*/ 115 w 570"/>
                    <a:gd name="T45" fmla="*/ 569 h 758"/>
                    <a:gd name="T46" fmla="*/ 101 w 570"/>
                    <a:gd name="T47" fmla="*/ 544 h 758"/>
                    <a:gd name="T48" fmla="*/ 106 w 570"/>
                    <a:gd name="T49" fmla="*/ 519 h 758"/>
                    <a:gd name="T50" fmla="*/ 243 w 570"/>
                    <a:gd name="T51" fmla="*/ 324 h 758"/>
                    <a:gd name="T52" fmla="*/ 377 w 570"/>
                    <a:gd name="T53" fmla="*/ 134 h 758"/>
                    <a:gd name="T54" fmla="*/ 374 w 570"/>
                    <a:gd name="T55" fmla="*/ 125 h 758"/>
                    <a:gd name="T56" fmla="*/ 365 w 570"/>
                    <a:gd name="T57" fmla="*/ 97 h 758"/>
                    <a:gd name="T58" fmla="*/ 409 w 570"/>
                    <a:gd name="T59" fmla="*/ 86 h 758"/>
                    <a:gd name="T60" fmla="*/ 420 w 570"/>
                    <a:gd name="T61" fmla="*/ 89 h 758"/>
                    <a:gd name="T62" fmla="*/ 429 w 570"/>
                    <a:gd name="T63" fmla="*/ 74 h 758"/>
                    <a:gd name="T64" fmla="*/ 438 w 570"/>
                    <a:gd name="T65" fmla="*/ 57 h 758"/>
                    <a:gd name="T66" fmla="*/ 433 w 570"/>
                    <a:gd name="T67" fmla="*/ 48 h 758"/>
                    <a:gd name="T68" fmla="*/ 424 w 570"/>
                    <a:gd name="T69" fmla="*/ 11 h 758"/>
                    <a:gd name="T70" fmla="*/ 443 w 570"/>
                    <a:gd name="T71" fmla="*/ 3 h 758"/>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758">
                      <a:moveTo>
                        <a:pt x="443" y="3"/>
                      </a:moveTo>
                      <a:cubicBezTo>
                        <a:pt x="471" y="0"/>
                        <a:pt x="520" y="25"/>
                        <a:pt x="548" y="55"/>
                      </a:cubicBezTo>
                      <a:cubicBezTo>
                        <a:pt x="555" y="64"/>
                        <a:pt x="564" y="76"/>
                        <a:pt x="566" y="84"/>
                      </a:cubicBezTo>
                      <a:cubicBezTo>
                        <a:pt x="568" y="89"/>
                        <a:pt x="569" y="97"/>
                        <a:pt x="568" y="101"/>
                      </a:cubicBezTo>
                      <a:cubicBezTo>
                        <a:pt x="563" y="113"/>
                        <a:pt x="544" y="116"/>
                        <a:pt x="520" y="108"/>
                      </a:cubicBezTo>
                      <a:cubicBezTo>
                        <a:pt x="516" y="107"/>
                        <a:pt x="511" y="106"/>
                        <a:pt x="511" y="106"/>
                      </a:cubicBezTo>
                      <a:cubicBezTo>
                        <a:pt x="511" y="106"/>
                        <a:pt x="506" y="112"/>
                        <a:pt x="500" y="119"/>
                      </a:cubicBezTo>
                      <a:cubicBezTo>
                        <a:pt x="487" y="133"/>
                        <a:pt x="487" y="132"/>
                        <a:pt x="497" y="143"/>
                      </a:cubicBezTo>
                      <a:cubicBezTo>
                        <a:pt x="514" y="163"/>
                        <a:pt x="517" y="183"/>
                        <a:pt x="504" y="190"/>
                      </a:cubicBezTo>
                      <a:cubicBezTo>
                        <a:pt x="497" y="194"/>
                        <a:pt x="484" y="195"/>
                        <a:pt x="471" y="192"/>
                      </a:cubicBezTo>
                      <a:cubicBezTo>
                        <a:pt x="468" y="191"/>
                        <a:pt x="465" y="190"/>
                        <a:pt x="464" y="191"/>
                      </a:cubicBezTo>
                      <a:cubicBezTo>
                        <a:pt x="464" y="191"/>
                        <a:pt x="402" y="278"/>
                        <a:pt x="327" y="384"/>
                      </a:cubicBezTo>
                      <a:cubicBezTo>
                        <a:pt x="251" y="490"/>
                        <a:pt x="188" y="578"/>
                        <a:pt x="186" y="580"/>
                      </a:cubicBezTo>
                      <a:cubicBezTo>
                        <a:pt x="177" y="587"/>
                        <a:pt x="162" y="590"/>
                        <a:pt x="147" y="587"/>
                      </a:cubicBezTo>
                      <a:cubicBezTo>
                        <a:pt x="144" y="586"/>
                        <a:pt x="140" y="586"/>
                        <a:pt x="139" y="587"/>
                      </a:cubicBezTo>
                      <a:cubicBezTo>
                        <a:pt x="138" y="588"/>
                        <a:pt x="109" y="625"/>
                        <a:pt x="75" y="670"/>
                      </a:cubicBezTo>
                      <a:cubicBezTo>
                        <a:pt x="30" y="729"/>
                        <a:pt x="12" y="752"/>
                        <a:pt x="10" y="753"/>
                      </a:cubicBezTo>
                      <a:cubicBezTo>
                        <a:pt x="8" y="753"/>
                        <a:pt x="5" y="755"/>
                        <a:pt x="3" y="756"/>
                      </a:cubicBezTo>
                      <a:cubicBezTo>
                        <a:pt x="1" y="757"/>
                        <a:pt x="0" y="757"/>
                        <a:pt x="0" y="756"/>
                      </a:cubicBezTo>
                      <a:cubicBezTo>
                        <a:pt x="1" y="755"/>
                        <a:pt x="28" y="715"/>
                        <a:pt x="61" y="666"/>
                      </a:cubicBezTo>
                      <a:cubicBezTo>
                        <a:pt x="94" y="617"/>
                        <a:pt x="121" y="577"/>
                        <a:pt x="121" y="576"/>
                      </a:cubicBezTo>
                      <a:cubicBezTo>
                        <a:pt x="121" y="575"/>
                        <a:pt x="118" y="572"/>
                        <a:pt x="115" y="569"/>
                      </a:cubicBezTo>
                      <a:cubicBezTo>
                        <a:pt x="107" y="560"/>
                        <a:pt x="103" y="552"/>
                        <a:pt x="101" y="544"/>
                      </a:cubicBezTo>
                      <a:cubicBezTo>
                        <a:pt x="100" y="534"/>
                        <a:pt x="101" y="529"/>
                        <a:pt x="106" y="519"/>
                      </a:cubicBezTo>
                      <a:cubicBezTo>
                        <a:pt x="108" y="515"/>
                        <a:pt x="170" y="427"/>
                        <a:pt x="243" y="324"/>
                      </a:cubicBezTo>
                      <a:cubicBezTo>
                        <a:pt x="316" y="220"/>
                        <a:pt x="377" y="135"/>
                        <a:pt x="377" y="134"/>
                      </a:cubicBezTo>
                      <a:cubicBezTo>
                        <a:pt x="378" y="132"/>
                        <a:pt x="377" y="130"/>
                        <a:pt x="374" y="125"/>
                      </a:cubicBezTo>
                      <a:cubicBezTo>
                        <a:pt x="368" y="117"/>
                        <a:pt x="364" y="104"/>
                        <a:pt x="365" y="97"/>
                      </a:cubicBezTo>
                      <a:cubicBezTo>
                        <a:pt x="368" y="84"/>
                        <a:pt x="385" y="80"/>
                        <a:pt x="409" y="86"/>
                      </a:cubicBezTo>
                      <a:lnTo>
                        <a:pt x="420" y="89"/>
                      </a:lnTo>
                      <a:lnTo>
                        <a:pt x="429" y="74"/>
                      </a:lnTo>
                      <a:cubicBezTo>
                        <a:pt x="434" y="65"/>
                        <a:pt x="438" y="58"/>
                        <a:pt x="438" y="57"/>
                      </a:cubicBezTo>
                      <a:cubicBezTo>
                        <a:pt x="438" y="56"/>
                        <a:pt x="436" y="52"/>
                        <a:pt x="433" y="48"/>
                      </a:cubicBezTo>
                      <a:cubicBezTo>
                        <a:pt x="422" y="33"/>
                        <a:pt x="419" y="19"/>
                        <a:pt x="424" y="11"/>
                      </a:cubicBezTo>
                      <a:cubicBezTo>
                        <a:pt x="427" y="7"/>
                        <a:pt x="435" y="3"/>
                        <a:pt x="443" y="3"/>
                      </a:cubicBezTo>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3" name="Freeform 45"/>
                <p:cNvSpPr>
                  <a:spLocks noChangeArrowheads="1"/>
                </p:cNvSpPr>
                <p:nvPr/>
              </p:nvSpPr>
              <p:spPr bwMode="auto">
                <a:xfrm>
                  <a:off x="1882" y="789"/>
                  <a:ext cx="214" cy="28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522 0 0"/>
                    <a:gd name="G16" fmla="+- 103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0 0 0"/>
                    <a:gd name="G37" fmla="*/ 1 54239 35328"/>
                    <a:gd name="T0" fmla="*/ 5 256 1"/>
                    <a:gd name="T1" fmla="*/ 0 256 1"/>
                    <a:gd name="G38" fmla="+- 0 T0 T1"/>
                    <a:gd name="G39" fmla="sin 750 G38"/>
                    <a:gd name="G40" fmla="+- 376 0 0"/>
                    <a:gd name="G41" fmla="*/ 1 46283 55552"/>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24577 2"/>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63 0 0"/>
                    <a:gd name="G101" fmla="*/ 1 167 2"/>
                    <a:gd name="G102" fmla="+- 0 0 0"/>
                    <a:gd name="G103" fmla="+- 168 0 0"/>
                    <a:gd name="G104" fmla="+- 1 0 0"/>
                    <a:gd name="G105" fmla="+- 1 0 0"/>
                    <a:gd name="G106" fmla="+- 1 0 0"/>
                    <a:gd name="G107" fmla="+- 1 0 0"/>
                    <a:gd name="G108" fmla="+- 1 0 0"/>
                    <a:gd name="G109" fmla="+- 1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T2" fmla="*/ 437 w 569"/>
                    <a:gd name="T3" fmla="*/ 0 h 753"/>
                    <a:gd name="T4" fmla="*/ 441 w 569"/>
                    <a:gd name="T5" fmla="*/ 0 h 753"/>
                    <a:gd name="T6" fmla="*/ 450 w 569"/>
                    <a:gd name="T7" fmla="*/ 2 h 753"/>
                    <a:gd name="T8" fmla="*/ 490 w 569"/>
                    <a:gd name="T9" fmla="*/ 14 h 753"/>
                    <a:gd name="T10" fmla="*/ 536 w 569"/>
                    <a:gd name="T11" fmla="*/ 44 h 753"/>
                    <a:gd name="T12" fmla="*/ 557 w 569"/>
                    <a:gd name="T13" fmla="*/ 69 h 753"/>
                    <a:gd name="T14" fmla="*/ 559 w 569"/>
                    <a:gd name="T15" fmla="*/ 70 h 753"/>
                    <a:gd name="T16" fmla="*/ 562 w 569"/>
                    <a:gd name="T17" fmla="*/ 75 h 753"/>
                    <a:gd name="T18" fmla="*/ 566 w 569"/>
                    <a:gd name="T19" fmla="*/ 90 h 753"/>
                    <a:gd name="T20" fmla="*/ 565 w 569"/>
                    <a:gd name="T21" fmla="*/ 94 h 753"/>
                    <a:gd name="T22" fmla="*/ 526 w 569"/>
                    <a:gd name="T23" fmla="*/ 105 h 753"/>
                    <a:gd name="T24" fmla="*/ 513 w 569"/>
                    <a:gd name="T25" fmla="*/ 102 h 753"/>
                    <a:gd name="T26" fmla="*/ 509 w 569"/>
                    <a:gd name="T27" fmla="*/ 101 h 753"/>
                    <a:gd name="T28" fmla="*/ 497 w 569"/>
                    <a:gd name="T29" fmla="*/ 114 h 753"/>
                    <a:gd name="T30" fmla="*/ 485 w 569"/>
                    <a:gd name="T31" fmla="*/ 129 h 753"/>
                    <a:gd name="T32" fmla="*/ 494 w 569"/>
                    <a:gd name="T33" fmla="*/ 141 h 753"/>
                    <a:gd name="T34" fmla="*/ 506 w 569"/>
                    <a:gd name="T35" fmla="*/ 160 h 753"/>
                    <a:gd name="T36" fmla="*/ 505 w 569"/>
                    <a:gd name="T37" fmla="*/ 183 h 753"/>
                    <a:gd name="T38" fmla="*/ 470 w 569"/>
                    <a:gd name="T39" fmla="*/ 187 h 753"/>
                    <a:gd name="T40" fmla="*/ 463 w 569"/>
                    <a:gd name="T41" fmla="*/ 186 h 753"/>
                    <a:gd name="T42" fmla="*/ 325 w 569"/>
                    <a:gd name="T43" fmla="*/ 378 h 753"/>
                    <a:gd name="T44" fmla="*/ 185 w 569"/>
                    <a:gd name="T45" fmla="*/ 574 h 753"/>
                    <a:gd name="T46" fmla="*/ 146 w 569"/>
                    <a:gd name="T47" fmla="*/ 582 h 753"/>
                    <a:gd name="T48" fmla="*/ 137 w 569"/>
                    <a:gd name="T49" fmla="*/ 582 h 753"/>
                    <a:gd name="T50" fmla="*/ 85 w 569"/>
                    <a:gd name="T51" fmla="*/ 650 h 753"/>
                    <a:gd name="T52" fmla="*/ 22 w 569"/>
                    <a:gd name="T53" fmla="*/ 732 h 753"/>
                    <a:gd name="T54" fmla="*/ 11 w 569"/>
                    <a:gd name="T55" fmla="*/ 748 h 753"/>
                    <a:gd name="T56" fmla="*/ 5 w 569"/>
                    <a:gd name="T57" fmla="*/ 751 h 753"/>
                    <a:gd name="T58" fmla="*/ 1 w 569"/>
                    <a:gd name="T59" fmla="*/ 751 h 753"/>
                    <a:gd name="T60" fmla="*/ 122 w 569"/>
                    <a:gd name="T61" fmla="*/ 572 h 753"/>
                    <a:gd name="T62" fmla="*/ 117 w 569"/>
                    <a:gd name="T63" fmla="*/ 565 h 753"/>
                    <a:gd name="T64" fmla="*/ 106 w 569"/>
                    <a:gd name="T65" fmla="*/ 519 h 753"/>
                    <a:gd name="T66" fmla="*/ 243 w 569"/>
                    <a:gd name="T67" fmla="*/ 323 h 753"/>
                    <a:gd name="T68" fmla="*/ 379 w 569"/>
                    <a:gd name="T69" fmla="*/ 131 h 753"/>
                    <a:gd name="T70" fmla="*/ 376 w 569"/>
                    <a:gd name="T71" fmla="*/ 123 h 753"/>
                    <a:gd name="T72" fmla="*/ 366 w 569"/>
                    <a:gd name="T73" fmla="*/ 97 h 753"/>
                    <a:gd name="T74" fmla="*/ 377 w 569"/>
                    <a:gd name="T75" fmla="*/ 85 h 753"/>
                    <a:gd name="T76" fmla="*/ 410 w 569"/>
                    <a:gd name="T77" fmla="*/ 86 h 753"/>
                    <a:gd name="T78" fmla="*/ 421 w 569"/>
                    <a:gd name="T79" fmla="*/ 86 h 753"/>
                    <a:gd name="T80" fmla="*/ 440 w 569"/>
                    <a:gd name="T81" fmla="*/ 53 h 753"/>
                    <a:gd name="T82" fmla="*/ 434 w 569"/>
                    <a:gd name="T83" fmla="*/ 45 h 753"/>
                    <a:gd name="T84" fmla="*/ 422 w 569"/>
                    <a:gd name="T85" fmla="*/ 20 h 753"/>
                    <a:gd name="T86" fmla="*/ 437 w 569"/>
                    <a:gd name="T87" fmla="*/ 0 h 753"/>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9" h="753">
                      <a:moveTo>
                        <a:pt x="437" y="0"/>
                      </a:moveTo>
                      <a:cubicBezTo>
                        <a:pt x="439" y="0"/>
                        <a:pt x="440" y="0"/>
                        <a:pt x="441" y="0"/>
                      </a:cubicBezTo>
                      <a:cubicBezTo>
                        <a:pt x="441" y="1"/>
                        <a:pt x="445" y="1"/>
                        <a:pt x="450" y="2"/>
                      </a:cubicBezTo>
                      <a:cubicBezTo>
                        <a:pt x="462" y="3"/>
                        <a:pt x="473" y="6"/>
                        <a:pt x="490" y="14"/>
                      </a:cubicBezTo>
                      <a:cubicBezTo>
                        <a:pt x="505" y="21"/>
                        <a:pt x="525" y="34"/>
                        <a:pt x="536" y="44"/>
                      </a:cubicBezTo>
                      <a:cubicBezTo>
                        <a:pt x="543" y="51"/>
                        <a:pt x="556" y="66"/>
                        <a:pt x="557" y="69"/>
                      </a:cubicBezTo>
                      <a:cubicBezTo>
                        <a:pt x="558" y="70"/>
                        <a:pt x="558" y="71"/>
                        <a:pt x="559" y="70"/>
                      </a:cubicBezTo>
                      <a:cubicBezTo>
                        <a:pt x="559" y="70"/>
                        <a:pt x="561" y="72"/>
                        <a:pt x="562" y="75"/>
                      </a:cubicBezTo>
                      <a:cubicBezTo>
                        <a:pt x="565" y="81"/>
                        <a:pt x="568" y="90"/>
                        <a:pt x="566" y="90"/>
                      </a:cubicBezTo>
                      <a:cubicBezTo>
                        <a:pt x="566" y="90"/>
                        <a:pt x="565" y="92"/>
                        <a:pt x="565" y="94"/>
                      </a:cubicBezTo>
                      <a:cubicBezTo>
                        <a:pt x="564" y="106"/>
                        <a:pt x="548" y="111"/>
                        <a:pt x="526" y="105"/>
                      </a:cubicBezTo>
                      <a:cubicBezTo>
                        <a:pt x="521" y="104"/>
                        <a:pt x="515" y="103"/>
                        <a:pt x="513" y="102"/>
                      </a:cubicBezTo>
                      <a:lnTo>
                        <a:pt x="509" y="101"/>
                      </a:lnTo>
                      <a:lnTo>
                        <a:pt x="497" y="114"/>
                      </a:lnTo>
                      <a:cubicBezTo>
                        <a:pt x="491" y="121"/>
                        <a:pt x="486" y="128"/>
                        <a:pt x="485" y="129"/>
                      </a:cubicBezTo>
                      <a:cubicBezTo>
                        <a:pt x="485" y="130"/>
                        <a:pt x="489" y="135"/>
                        <a:pt x="494" y="141"/>
                      </a:cubicBezTo>
                      <a:cubicBezTo>
                        <a:pt x="501" y="149"/>
                        <a:pt x="503" y="152"/>
                        <a:pt x="506" y="160"/>
                      </a:cubicBezTo>
                      <a:cubicBezTo>
                        <a:pt x="510" y="172"/>
                        <a:pt x="510" y="178"/>
                        <a:pt x="505" y="183"/>
                      </a:cubicBezTo>
                      <a:cubicBezTo>
                        <a:pt x="499" y="189"/>
                        <a:pt x="485" y="190"/>
                        <a:pt x="470" y="187"/>
                      </a:cubicBezTo>
                      <a:cubicBezTo>
                        <a:pt x="467" y="186"/>
                        <a:pt x="463" y="185"/>
                        <a:pt x="463" y="186"/>
                      </a:cubicBezTo>
                      <a:cubicBezTo>
                        <a:pt x="462" y="186"/>
                        <a:pt x="400" y="272"/>
                        <a:pt x="325" y="378"/>
                      </a:cubicBezTo>
                      <a:cubicBezTo>
                        <a:pt x="250" y="483"/>
                        <a:pt x="187" y="572"/>
                        <a:pt x="185" y="574"/>
                      </a:cubicBezTo>
                      <a:cubicBezTo>
                        <a:pt x="177" y="582"/>
                        <a:pt x="162" y="586"/>
                        <a:pt x="146" y="582"/>
                      </a:cubicBezTo>
                      <a:cubicBezTo>
                        <a:pt x="142" y="581"/>
                        <a:pt x="138" y="581"/>
                        <a:pt x="137" y="582"/>
                      </a:cubicBezTo>
                      <a:cubicBezTo>
                        <a:pt x="136" y="582"/>
                        <a:pt x="113" y="613"/>
                        <a:pt x="85" y="650"/>
                      </a:cubicBezTo>
                      <a:cubicBezTo>
                        <a:pt x="57" y="686"/>
                        <a:pt x="29" y="723"/>
                        <a:pt x="22" y="732"/>
                      </a:cubicBezTo>
                      <a:cubicBezTo>
                        <a:pt x="15" y="741"/>
                        <a:pt x="10" y="748"/>
                        <a:pt x="11" y="748"/>
                      </a:cubicBezTo>
                      <a:cubicBezTo>
                        <a:pt x="11" y="748"/>
                        <a:pt x="9" y="750"/>
                        <a:pt x="5" y="751"/>
                      </a:cubicBezTo>
                      <a:cubicBezTo>
                        <a:pt x="2" y="752"/>
                        <a:pt x="0" y="752"/>
                        <a:pt x="1" y="751"/>
                      </a:cubicBezTo>
                      <a:cubicBezTo>
                        <a:pt x="5" y="749"/>
                        <a:pt x="123" y="574"/>
                        <a:pt x="122" y="572"/>
                      </a:cubicBezTo>
                      <a:cubicBezTo>
                        <a:pt x="122" y="571"/>
                        <a:pt x="119" y="568"/>
                        <a:pt x="117" y="565"/>
                      </a:cubicBezTo>
                      <a:cubicBezTo>
                        <a:pt x="102" y="551"/>
                        <a:pt x="98" y="534"/>
                        <a:pt x="106" y="519"/>
                      </a:cubicBezTo>
                      <a:cubicBezTo>
                        <a:pt x="107" y="515"/>
                        <a:pt x="169" y="427"/>
                        <a:pt x="243" y="323"/>
                      </a:cubicBezTo>
                      <a:cubicBezTo>
                        <a:pt x="317" y="219"/>
                        <a:pt x="378" y="133"/>
                        <a:pt x="379" y="131"/>
                      </a:cubicBezTo>
                      <a:cubicBezTo>
                        <a:pt x="380" y="129"/>
                        <a:pt x="380" y="129"/>
                        <a:pt x="376" y="123"/>
                      </a:cubicBezTo>
                      <a:cubicBezTo>
                        <a:pt x="371" y="116"/>
                        <a:pt x="366" y="103"/>
                        <a:pt x="366" y="97"/>
                      </a:cubicBezTo>
                      <a:cubicBezTo>
                        <a:pt x="367" y="90"/>
                        <a:pt x="369" y="88"/>
                        <a:pt x="377" y="85"/>
                      </a:cubicBezTo>
                      <a:cubicBezTo>
                        <a:pt x="386" y="81"/>
                        <a:pt x="395" y="82"/>
                        <a:pt x="410" y="86"/>
                      </a:cubicBezTo>
                      <a:cubicBezTo>
                        <a:pt x="418" y="88"/>
                        <a:pt x="420" y="88"/>
                        <a:pt x="421" y="86"/>
                      </a:cubicBezTo>
                      <a:cubicBezTo>
                        <a:pt x="427" y="78"/>
                        <a:pt x="440" y="54"/>
                        <a:pt x="440" y="53"/>
                      </a:cubicBezTo>
                      <a:cubicBezTo>
                        <a:pt x="439" y="52"/>
                        <a:pt x="437" y="48"/>
                        <a:pt x="434" y="45"/>
                      </a:cubicBezTo>
                      <a:cubicBezTo>
                        <a:pt x="428" y="37"/>
                        <a:pt x="423" y="26"/>
                        <a:pt x="422" y="20"/>
                      </a:cubicBezTo>
                      <a:cubicBezTo>
                        <a:pt x="422" y="10"/>
                        <a:pt x="428" y="2"/>
                        <a:pt x="437" y="0"/>
                      </a:cubicBezTo>
                    </a:path>
                  </a:pathLst>
                </a:custGeom>
                <a:solidFill>
                  <a:srgbClr val="BCBCB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20" name="Group 46"/>
              <p:cNvGrpSpPr>
                <a:grpSpLocks/>
              </p:cNvGrpSpPr>
              <p:nvPr/>
            </p:nvGrpSpPr>
            <p:grpSpPr bwMode="auto">
              <a:xfrm>
                <a:off x="2143" y="788"/>
                <a:ext cx="214" cy="291"/>
                <a:chOff x="2143" y="788"/>
                <a:chExt cx="214" cy="291"/>
              </a:xfrm>
            </p:grpSpPr>
            <p:sp>
              <p:nvSpPr>
                <p:cNvPr id="230" name="Freeform 47"/>
                <p:cNvSpPr>
                  <a:spLocks noChangeArrowheads="1"/>
                </p:cNvSpPr>
                <p:nvPr/>
              </p:nvSpPr>
              <p:spPr bwMode="auto">
                <a:xfrm>
                  <a:off x="2143" y="788"/>
                  <a:ext cx="214" cy="291"/>
                </a:xfrm>
                <a:custGeom>
                  <a:avLst/>
                  <a:gdLst>
                    <a:gd name="G0" fmla="+- 1 0 0"/>
                    <a:gd name="G1" fmla="*/ 1 39693 55456"/>
                    <a:gd name="G2" fmla="*/ 1 35987 55552"/>
                    <a:gd name="G3" fmla="*/ G2 1 180"/>
                    <a:gd name="G4" fmla="*/ G1 1 G3"/>
                    <a:gd name="G5" fmla="+- 1 0 0"/>
                    <a:gd name="G6" fmla="+- 1 0 0"/>
                    <a:gd name="G7" fmla="+- 1 0 0"/>
                    <a:gd name="G8" fmla="+- 1 0 0"/>
                    <a:gd name="G9" fmla="*/ 1 25611 45568"/>
                    <a:gd name="G10" fmla="*/ 1 35987 55552"/>
                    <a:gd name="G11" fmla="*/ G10 1 180"/>
                    <a:gd name="G12" fmla="*/ G9 1 G11"/>
                    <a:gd name="G13" fmla="+- 1 0 0"/>
                    <a:gd name="G14" fmla="+- 1 0 0"/>
                    <a:gd name="G15" fmla="+- 1 0 0"/>
                    <a:gd name="G16" fmla="+- 1 0 0"/>
                    <a:gd name="G17" fmla="+- 340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T0" fmla="*/ 8 256 1"/>
                    <a:gd name="T1" fmla="*/ 0 256 1"/>
                    <a:gd name="G30" fmla="+- 0 T0 T1"/>
                    <a:gd name="G31" fmla="cos 753 G30"/>
                    <a:gd name="G32" fmla="+- 755 0 0"/>
                    <a:gd name="G33" fmla="+- 0 0 0"/>
                    <a:gd name="G34" fmla="+- 2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24577 2"/>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84 0 0"/>
                    <a:gd name="G84" fmla="+- 0 0 0"/>
                    <a:gd name="G85" fmla="+- 169 0 0"/>
                    <a:gd name="G86" fmla="+- 148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1 0 0"/>
                    <a:gd name="G105" fmla="+- 1 0 0"/>
                    <a:gd name="T2" fmla="*/ 443 w 570"/>
                    <a:gd name="T3" fmla="*/ 3 h 758"/>
                    <a:gd name="T4" fmla="*/ 548 w 570"/>
                    <a:gd name="T5" fmla="*/ 55 h 758"/>
                    <a:gd name="T6" fmla="*/ 566 w 570"/>
                    <a:gd name="T7" fmla="*/ 84 h 758"/>
                    <a:gd name="T8" fmla="*/ 568 w 570"/>
                    <a:gd name="T9" fmla="*/ 101 h 758"/>
                    <a:gd name="T10" fmla="*/ 520 w 570"/>
                    <a:gd name="T11" fmla="*/ 108 h 758"/>
                    <a:gd name="T12" fmla="*/ 511 w 570"/>
                    <a:gd name="T13" fmla="*/ 106 h 758"/>
                    <a:gd name="T14" fmla="*/ 500 w 570"/>
                    <a:gd name="T15" fmla="*/ 119 h 758"/>
                    <a:gd name="T16" fmla="*/ 497 w 570"/>
                    <a:gd name="T17" fmla="*/ 143 h 758"/>
                    <a:gd name="T18" fmla="*/ 504 w 570"/>
                    <a:gd name="T19" fmla="*/ 190 h 758"/>
                    <a:gd name="T20" fmla="*/ 471 w 570"/>
                    <a:gd name="T21" fmla="*/ 192 h 758"/>
                    <a:gd name="T22" fmla="*/ 464 w 570"/>
                    <a:gd name="T23" fmla="*/ 191 h 758"/>
                    <a:gd name="T24" fmla="*/ 327 w 570"/>
                    <a:gd name="T25" fmla="*/ 384 h 758"/>
                    <a:gd name="T26" fmla="*/ 186 w 570"/>
                    <a:gd name="T27" fmla="*/ 580 h 758"/>
                    <a:gd name="T28" fmla="*/ 147 w 570"/>
                    <a:gd name="T29" fmla="*/ 587 h 758"/>
                    <a:gd name="T30" fmla="*/ 139 w 570"/>
                    <a:gd name="T31" fmla="*/ 587 h 758"/>
                    <a:gd name="T32" fmla="*/ 75 w 570"/>
                    <a:gd name="T33" fmla="*/ 670 h 758"/>
                    <a:gd name="T34" fmla="*/ 10 w 570"/>
                    <a:gd name="T35" fmla="*/ 753 h 758"/>
                    <a:gd name="T36" fmla="*/ 3 w 570"/>
                    <a:gd name="T37" fmla="*/ 756 h 758"/>
                    <a:gd name="T38" fmla="*/ 0 w 570"/>
                    <a:gd name="T39" fmla="*/ 756 h 758"/>
                    <a:gd name="T40" fmla="*/ 61 w 570"/>
                    <a:gd name="T41" fmla="*/ 666 h 758"/>
                    <a:gd name="T42" fmla="*/ 121 w 570"/>
                    <a:gd name="T43" fmla="*/ 576 h 758"/>
                    <a:gd name="T44" fmla="*/ 115 w 570"/>
                    <a:gd name="T45" fmla="*/ 569 h 758"/>
                    <a:gd name="T46" fmla="*/ 101 w 570"/>
                    <a:gd name="T47" fmla="*/ 544 h 758"/>
                    <a:gd name="T48" fmla="*/ 106 w 570"/>
                    <a:gd name="T49" fmla="*/ 519 h 758"/>
                    <a:gd name="T50" fmla="*/ 243 w 570"/>
                    <a:gd name="T51" fmla="*/ 324 h 758"/>
                    <a:gd name="T52" fmla="*/ 377 w 570"/>
                    <a:gd name="T53" fmla="*/ 134 h 758"/>
                    <a:gd name="T54" fmla="*/ 374 w 570"/>
                    <a:gd name="T55" fmla="*/ 125 h 758"/>
                    <a:gd name="T56" fmla="*/ 365 w 570"/>
                    <a:gd name="T57" fmla="*/ 97 h 758"/>
                    <a:gd name="T58" fmla="*/ 409 w 570"/>
                    <a:gd name="T59" fmla="*/ 86 h 758"/>
                    <a:gd name="T60" fmla="*/ 420 w 570"/>
                    <a:gd name="T61" fmla="*/ 89 h 758"/>
                    <a:gd name="T62" fmla="*/ 429 w 570"/>
                    <a:gd name="T63" fmla="*/ 74 h 758"/>
                    <a:gd name="T64" fmla="*/ 438 w 570"/>
                    <a:gd name="T65" fmla="*/ 57 h 758"/>
                    <a:gd name="T66" fmla="*/ 433 w 570"/>
                    <a:gd name="T67" fmla="*/ 48 h 758"/>
                    <a:gd name="T68" fmla="*/ 424 w 570"/>
                    <a:gd name="T69" fmla="*/ 11 h 758"/>
                    <a:gd name="T70" fmla="*/ 443 w 570"/>
                    <a:gd name="T71" fmla="*/ 3 h 758"/>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758">
                      <a:moveTo>
                        <a:pt x="443" y="3"/>
                      </a:moveTo>
                      <a:cubicBezTo>
                        <a:pt x="471" y="0"/>
                        <a:pt x="520" y="25"/>
                        <a:pt x="548" y="55"/>
                      </a:cubicBezTo>
                      <a:cubicBezTo>
                        <a:pt x="555" y="64"/>
                        <a:pt x="564" y="76"/>
                        <a:pt x="566" y="84"/>
                      </a:cubicBezTo>
                      <a:cubicBezTo>
                        <a:pt x="568" y="89"/>
                        <a:pt x="569" y="97"/>
                        <a:pt x="568" y="101"/>
                      </a:cubicBezTo>
                      <a:cubicBezTo>
                        <a:pt x="563" y="113"/>
                        <a:pt x="544" y="116"/>
                        <a:pt x="520" y="108"/>
                      </a:cubicBezTo>
                      <a:cubicBezTo>
                        <a:pt x="516" y="107"/>
                        <a:pt x="511" y="106"/>
                        <a:pt x="511" y="106"/>
                      </a:cubicBezTo>
                      <a:cubicBezTo>
                        <a:pt x="511" y="106"/>
                        <a:pt x="506" y="112"/>
                        <a:pt x="500" y="119"/>
                      </a:cubicBezTo>
                      <a:cubicBezTo>
                        <a:pt x="487" y="133"/>
                        <a:pt x="487" y="132"/>
                        <a:pt x="497" y="143"/>
                      </a:cubicBezTo>
                      <a:cubicBezTo>
                        <a:pt x="514" y="163"/>
                        <a:pt x="517" y="183"/>
                        <a:pt x="504" y="190"/>
                      </a:cubicBezTo>
                      <a:cubicBezTo>
                        <a:pt x="497" y="194"/>
                        <a:pt x="484" y="195"/>
                        <a:pt x="471" y="192"/>
                      </a:cubicBezTo>
                      <a:cubicBezTo>
                        <a:pt x="468" y="191"/>
                        <a:pt x="465" y="190"/>
                        <a:pt x="464" y="191"/>
                      </a:cubicBezTo>
                      <a:cubicBezTo>
                        <a:pt x="464" y="191"/>
                        <a:pt x="402" y="278"/>
                        <a:pt x="327" y="384"/>
                      </a:cubicBezTo>
                      <a:cubicBezTo>
                        <a:pt x="251" y="490"/>
                        <a:pt x="188" y="578"/>
                        <a:pt x="186" y="580"/>
                      </a:cubicBezTo>
                      <a:cubicBezTo>
                        <a:pt x="177" y="587"/>
                        <a:pt x="162" y="590"/>
                        <a:pt x="147" y="587"/>
                      </a:cubicBezTo>
                      <a:cubicBezTo>
                        <a:pt x="144" y="586"/>
                        <a:pt x="140" y="586"/>
                        <a:pt x="139" y="587"/>
                      </a:cubicBezTo>
                      <a:cubicBezTo>
                        <a:pt x="138" y="588"/>
                        <a:pt x="109" y="625"/>
                        <a:pt x="75" y="670"/>
                      </a:cubicBezTo>
                      <a:cubicBezTo>
                        <a:pt x="30" y="729"/>
                        <a:pt x="12" y="752"/>
                        <a:pt x="10" y="753"/>
                      </a:cubicBezTo>
                      <a:cubicBezTo>
                        <a:pt x="8" y="753"/>
                        <a:pt x="5" y="755"/>
                        <a:pt x="3" y="756"/>
                      </a:cubicBezTo>
                      <a:cubicBezTo>
                        <a:pt x="1" y="757"/>
                        <a:pt x="0" y="757"/>
                        <a:pt x="0" y="756"/>
                      </a:cubicBezTo>
                      <a:cubicBezTo>
                        <a:pt x="1" y="755"/>
                        <a:pt x="28" y="715"/>
                        <a:pt x="61" y="666"/>
                      </a:cubicBezTo>
                      <a:cubicBezTo>
                        <a:pt x="94" y="617"/>
                        <a:pt x="121" y="577"/>
                        <a:pt x="121" y="576"/>
                      </a:cubicBezTo>
                      <a:cubicBezTo>
                        <a:pt x="121" y="575"/>
                        <a:pt x="118" y="572"/>
                        <a:pt x="115" y="569"/>
                      </a:cubicBezTo>
                      <a:cubicBezTo>
                        <a:pt x="107" y="560"/>
                        <a:pt x="103" y="552"/>
                        <a:pt x="101" y="544"/>
                      </a:cubicBezTo>
                      <a:cubicBezTo>
                        <a:pt x="100" y="534"/>
                        <a:pt x="101" y="529"/>
                        <a:pt x="106" y="519"/>
                      </a:cubicBezTo>
                      <a:cubicBezTo>
                        <a:pt x="108" y="515"/>
                        <a:pt x="170" y="427"/>
                        <a:pt x="243" y="324"/>
                      </a:cubicBezTo>
                      <a:cubicBezTo>
                        <a:pt x="316" y="220"/>
                        <a:pt x="377" y="135"/>
                        <a:pt x="377" y="134"/>
                      </a:cubicBezTo>
                      <a:cubicBezTo>
                        <a:pt x="378" y="132"/>
                        <a:pt x="377" y="130"/>
                        <a:pt x="374" y="125"/>
                      </a:cubicBezTo>
                      <a:cubicBezTo>
                        <a:pt x="368" y="117"/>
                        <a:pt x="364" y="104"/>
                        <a:pt x="365" y="97"/>
                      </a:cubicBezTo>
                      <a:cubicBezTo>
                        <a:pt x="368" y="84"/>
                        <a:pt x="385" y="80"/>
                        <a:pt x="409" y="86"/>
                      </a:cubicBezTo>
                      <a:lnTo>
                        <a:pt x="420" y="89"/>
                      </a:lnTo>
                      <a:lnTo>
                        <a:pt x="429" y="74"/>
                      </a:lnTo>
                      <a:cubicBezTo>
                        <a:pt x="434" y="65"/>
                        <a:pt x="438" y="58"/>
                        <a:pt x="438" y="57"/>
                      </a:cubicBezTo>
                      <a:cubicBezTo>
                        <a:pt x="438" y="56"/>
                        <a:pt x="436" y="52"/>
                        <a:pt x="433" y="48"/>
                      </a:cubicBezTo>
                      <a:cubicBezTo>
                        <a:pt x="422" y="33"/>
                        <a:pt x="419" y="19"/>
                        <a:pt x="424" y="11"/>
                      </a:cubicBezTo>
                      <a:cubicBezTo>
                        <a:pt x="427" y="7"/>
                        <a:pt x="435" y="3"/>
                        <a:pt x="443" y="3"/>
                      </a:cubicBezTo>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1" name="Freeform 48"/>
                <p:cNvSpPr>
                  <a:spLocks noChangeArrowheads="1"/>
                </p:cNvSpPr>
                <p:nvPr/>
              </p:nvSpPr>
              <p:spPr bwMode="auto">
                <a:xfrm>
                  <a:off x="2143" y="789"/>
                  <a:ext cx="214" cy="28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522 0 0"/>
                    <a:gd name="G16" fmla="+- 103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0 0 0"/>
                    <a:gd name="G37" fmla="*/ 1 54239 35328"/>
                    <a:gd name="T0" fmla="*/ 5 256 1"/>
                    <a:gd name="T1" fmla="*/ 0 256 1"/>
                    <a:gd name="G38" fmla="+- 0 T0 T1"/>
                    <a:gd name="G39" fmla="sin 750 G38"/>
                    <a:gd name="G40" fmla="+- 376 0 0"/>
                    <a:gd name="G41" fmla="*/ 1 46283 55552"/>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24577 2"/>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63 0 0"/>
                    <a:gd name="G101" fmla="*/ 1 167 2"/>
                    <a:gd name="G102" fmla="+- 0 0 0"/>
                    <a:gd name="G103" fmla="+- 168 0 0"/>
                    <a:gd name="G104" fmla="+- 1 0 0"/>
                    <a:gd name="G105" fmla="+- 1 0 0"/>
                    <a:gd name="G106" fmla="+- 1 0 0"/>
                    <a:gd name="G107" fmla="+- 1 0 0"/>
                    <a:gd name="G108" fmla="+- 1 0 0"/>
                    <a:gd name="G109" fmla="+- 1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T2" fmla="*/ 437 w 569"/>
                    <a:gd name="T3" fmla="*/ 0 h 753"/>
                    <a:gd name="T4" fmla="*/ 441 w 569"/>
                    <a:gd name="T5" fmla="*/ 0 h 753"/>
                    <a:gd name="T6" fmla="*/ 450 w 569"/>
                    <a:gd name="T7" fmla="*/ 2 h 753"/>
                    <a:gd name="T8" fmla="*/ 490 w 569"/>
                    <a:gd name="T9" fmla="*/ 14 h 753"/>
                    <a:gd name="T10" fmla="*/ 536 w 569"/>
                    <a:gd name="T11" fmla="*/ 44 h 753"/>
                    <a:gd name="T12" fmla="*/ 557 w 569"/>
                    <a:gd name="T13" fmla="*/ 69 h 753"/>
                    <a:gd name="T14" fmla="*/ 559 w 569"/>
                    <a:gd name="T15" fmla="*/ 70 h 753"/>
                    <a:gd name="T16" fmla="*/ 562 w 569"/>
                    <a:gd name="T17" fmla="*/ 75 h 753"/>
                    <a:gd name="T18" fmla="*/ 566 w 569"/>
                    <a:gd name="T19" fmla="*/ 90 h 753"/>
                    <a:gd name="T20" fmla="*/ 565 w 569"/>
                    <a:gd name="T21" fmla="*/ 94 h 753"/>
                    <a:gd name="T22" fmla="*/ 526 w 569"/>
                    <a:gd name="T23" fmla="*/ 105 h 753"/>
                    <a:gd name="T24" fmla="*/ 513 w 569"/>
                    <a:gd name="T25" fmla="*/ 102 h 753"/>
                    <a:gd name="T26" fmla="*/ 509 w 569"/>
                    <a:gd name="T27" fmla="*/ 101 h 753"/>
                    <a:gd name="T28" fmla="*/ 497 w 569"/>
                    <a:gd name="T29" fmla="*/ 114 h 753"/>
                    <a:gd name="T30" fmla="*/ 485 w 569"/>
                    <a:gd name="T31" fmla="*/ 129 h 753"/>
                    <a:gd name="T32" fmla="*/ 494 w 569"/>
                    <a:gd name="T33" fmla="*/ 141 h 753"/>
                    <a:gd name="T34" fmla="*/ 506 w 569"/>
                    <a:gd name="T35" fmla="*/ 160 h 753"/>
                    <a:gd name="T36" fmla="*/ 505 w 569"/>
                    <a:gd name="T37" fmla="*/ 183 h 753"/>
                    <a:gd name="T38" fmla="*/ 470 w 569"/>
                    <a:gd name="T39" fmla="*/ 187 h 753"/>
                    <a:gd name="T40" fmla="*/ 463 w 569"/>
                    <a:gd name="T41" fmla="*/ 186 h 753"/>
                    <a:gd name="T42" fmla="*/ 325 w 569"/>
                    <a:gd name="T43" fmla="*/ 378 h 753"/>
                    <a:gd name="T44" fmla="*/ 185 w 569"/>
                    <a:gd name="T45" fmla="*/ 574 h 753"/>
                    <a:gd name="T46" fmla="*/ 146 w 569"/>
                    <a:gd name="T47" fmla="*/ 582 h 753"/>
                    <a:gd name="T48" fmla="*/ 137 w 569"/>
                    <a:gd name="T49" fmla="*/ 582 h 753"/>
                    <a:gd name="T50" fmla="*/ 85 w 569"/>
                    <a:gd name="T51" fmla="*/ 650 h 753"/>
                    <a:gd name="T52" fmla="*/ 22 w 569"/>
                    <a:gd name="T53" fmla="*/ 732 h 753"/>
                    <a:gd name="T54" fmla="*/ 11 w 569"/>
                    <a:gd name="T55" fmla="*/ 748 h 753"/>
                    <a:gd name="T56" fmla="*/ 5 w 569"/>
                    <a:gd name="T57" fmla="*/ 751 h 753"/>
                    <a:gd name="T58" fmla="*/ 1 w 569"/>
                    <a:gd name="T59" fmla="*/ 751 h 753"/>
                    <a:gd name="T60" fmla="*/ 122 w 569"/>
                    <a:gd name="T61" fmla="*/ 572 h 753"/>
                    <a:gd name="T62" fmla="*/ 117 w 569"/>
                    <a:gd name="T63" fmla="*/ 565 h 753"/>
                    <a:gd name="T64" fmla="*/ 106 w 569"/>
                    <a:gd name="T65" fmla="*/ 519 h 753"/>
                    <a:gd name="T66" fmla="*/ 243 w 569"/>
                    <a:gd name="T67" fmla="*/ 323 h 753"/>
                    <a:gd name="T68" fmla="*/ 379 w 569"/>
                    <a:gd name="T69" fmla="*/ 131 h 753"/>
                    <a:gd name="T70" fmla="*/ 376 w 569"/>
                    <a:gd name="T71" fmla="*/ 123 h 753"/>
                    <a:gd name="T72" fmla="*/ 366 w 569"/>
                    <a:gd name="T73" fmla="*/ 97 h 753"/>
                    <a:gd name="T74" fmla="*/ 377 w 569"/>
                    <a:gd name="T75" fmla="*/ 85 h 753"/>
                    <a:gd name="T76" fmla="*/ 410 w 569"/>
                    <a:gd name="T77" fmla="*/ 86 h 753"/>
                    <a:gd name="T78" fmla="*/ 421 w 569"/>
                    <a:gd name="T79" fmla="*/ 86 h 753"/>
                    <a:gd name="T80" fmla="*/ 440 w 569"/>
                    <a:gd name="T81" fmla="*/ 53 h 753"/>
                    <a:gd name="T82" fmla="*/ 434 w 569"/>
                    <a:gd name="T83" fmla="*/ 45 h 753"/>
                    <a:gd name="T84" fmla="*/ 422 w 569"/>
                    <a:gd name="T85" fmla="*/ 20 h 753"/>
                    <a:gd name="T86" fmla="*/ 437 w 569"/>
                    <a:gd name="T87" fmla="*/ 0 h 753"/>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9" h="753">
                      <a:moveTo>
                        <a:pt x="437" y="0"/>
                      </a:moveTo>
                      <a:cubicBezTo>
                        <a:pt x="439" y="0"/>
                        <a:pt x="440" y="0"/>
                        <a:pt x="441" y="0"/>
                      </a:cubicBezTo>
                      <a:cubicBezTo>
                        <a:pt x="441" y="1"/>
                        <a:pt x="445" y="1"/>
                        <a:pt x="450" y="2"/>
                      </a:cubicBezTo>
                      <a:cubicBezTo>
                        <a:pt x="462" y="3"/>
                        <a:pt x="473" y="6"/>
                        <a:pt x="490" y="14"/>
                      </a:cubicBezTo>
                      <a:cubicBezTo>
                        <a:pt x="505" y="21"/>
                        <a:pt x="525" y="34"/>
                        <a:pt x="536" y="44"/>
                      </a:cubicBezTo>
                      <a:cubicBezTo>
                        <a:pt x="543" y="51"/>
                        <a:pt x="556" y="66"/>
                        <a:pt x="557" y="69"/>
                      </a:cubicBezTo>
                      <a:cubicBezTo>
                        <a:pt x="558" y="70"/>
                        <a:pt x="558" y="71"/>
                        <a:pt x="559" y="70"/>
                      </a:cubicBezTo>
                      <a:cubicBezTo>
                        <a:pt x="559" y="70"/>
                        <a:pt x="561" y="72"/>
                        <a:pt x="562" y="75"/>
                      </a:cubicBezTo>
                      <a:cubicBezTo>
                        <a:pt x="565" y="81"/>
                        <a:pt x="568" y="90"/>
                        <a:pt x="566" y="90"/>
                      </a:cubicBezTo>
                      <a:cubicBezTo>
                        <a:pt x="566" y="90"/>
                        <a:pt x="565" y="92"/>
                        <a:pt x="565" y="94"/>
                      </a:cubicBezTo>
                      <a:cubicBezTo>
                        <a:pt x="564" y="106"/>
                        <a:pt x="548" y="111"/>
                        <a:pt x="526" y="105"/>
                      </a:cubicBezTo>
                      <a:cubicBezTo>
                        <a:pt x="521" y="104"/>
                        <a:pt x="515" y="103"/>
                        <a:pt x="513" y="102"/>
                      </a:cubicBezTo>
                      <a:lnTo>
                        <a:pt x="509" y="101"/>
                      </a:lnTo>
                      <a:lnTo>
                        <a:pt x="497" y="114"/>
                      </a:lnTo>
                      <a:cubicBezTo>
                        <a:pt x="491" y="121"/>
                        <a:pt x="486" y="128"/>
                        <a:pt x="485" y="129"/>
                      </a:cubicBezTo>
                      <a:cubicBezTo>
                        <a:pt x="485" y="130"/>
                        <a:pt x="489" y="135"/>
                        <a:pt x="494" y="141"/>
                      </a:cubicBezTo>
                      <a:cubicBezTo>
                        <a:pt x="501" y="149"/>
                        <a:pt x="503" y="152"/>
                        <a:pt x="506" y="160"/>
                      </a:cubicBezTo>
                      <a:cubicBezTo>
                        <a:pt x="510" y="172"/>
                        <a:pt x="510" y="178"/>
                        <a:pt x="505" y="183"/>
                      </a:cubicBezTo>
                      <a:cubicBezTo>
                        <a:pt x="499" y="189"/>
                        <a:pt x="485" y="190"/>
                        <a:pt x="470" y="187"/>
                      </a:cubicBezTo>
                      <a:cubicBezTo>
                        <a:pt x="467" y="186"/>
                        <a:pt x="463" y="185"/>
                        <a:pt x="463" y="186"/>
                      </a:cubicBezTo>
                      <a:cubicBezTo>
                        <a:pt x="462" y="186"/>
                        <a:pt x="400" y="272"/>
                        <a:pt x="325" y="378"/>
                      </a:cubicBezTo>
                      <a:cubicBezTo>
                        <a:pt x="250" y="483"/>
                        <a:pt x="187" y="572"/>
                        <a:pt x="185" y="574"/>
                      </a:cubicBezTo>
                      <a:cubicBezTo>
                        <a:pt x="177" y="582"/>
                        <a:pt x="162" y="586"/>
                        <a:pt x="146" y="582"/>
                      </a:cubicBezTo>
                      <a:cubicBezTo>
                        <a:pt x="142" y="581"/>
                        <a:pt x="138" y="581"/>
                        <a:pt x="137" y="582"/>
                      </a:cubicBezTo>
                      <a:cubicBezTo>
                        <a:pt x="136" y="582"/>
                        <a:pt x="113" y="613"/>
                        <a:pt x="85" y="650"/>
                      </a:cubicBezTo>
                      <a:cubicBezTo>
                        <a:pt x="57" y="686"/>
                        <a:pt x="29" y="723"/>
                        <a:pt x="22" y="732"/>
                      </a:cubicBezTo>
                      <a:cubicBezTo>
                        <a:pt x="15" y="741"/>
                        <a:pt x="10" y="748"/>
                        <a:pt x="11" y="748"/>
                      </a:cubicBezTo>
                      <a:cubicBezTo>
                        <a:pt x="11" y="748"/>
                        <a:pt x="9" y="750"/>
                        <a:pt x="5" y="751"/>
                      </a:cubicBezTo>
                      <a:cubicBezTo>
                        <a:pt x="2" y="752"/>
                        <a:pt x="0" y="752"/>
                        <a:pt x="1" y="751"/>
                      </a:cubicBezTo>
                      <a:cubicBezTo>
                        <a:pt x="5" y="749"/>
                        <a:pt x="123" y="574"/>
                        <a:pt x="122" y="572"/>
                      </a:cubicBezTo>
                      <a:cubicBezTo>
                        <a:pt x="122" y="571"/>
                        <a:pt x="119" y="568"/>
                        <a:pt x="117" y="565"/>
                      </a:cubicBezTo>
                      <a:cubicBezTo>
                        <a:pt x="102" y="551"/>
                        <a:pt x="98" y="534"/>
                        <a:pt x="106" y="519"/>
                      </a:cubicBezTo>
                      <a:cubicBezTo>
                        <a:pt x="107" y="515"/>
                        <a:pt x="169" y="427"/>
                        <a:pt x="243" y="323"/>
                      </a:cubicBezTo>
                      <a:cubicBezTo>
                        <a:pt x="317" y="219"/>
                        <a:pt x="378" y="133"/>
                        <a:pt x="379" y="131"/>
                      </a:cubicBezTo>
                      <a:cubicBezTo>
                        <a:pt x="380" y="129"/>
                        <a:pt x="380" y="129"/>
                        <a:pt x="376" y="123"/>
                      </a:cubicBezTo>
                      <a:cubicBezTo>
                        <a:pt x="371" y="116"/>
                        <a:pt x="366" y="103"/>
                        <a:pt x="366" y="97"/>
                      </a:cubicBezTo>
                      <a:cubicBezTo>
                        <a:pt x="367" y="90"/>
                        <a:pt x="369" y="88"/>
                        <a:pt x="377" y="85"/>
                      </a:cubicBezTo>
                      <a:cubicBezTo>
                        <a:pt x="386" y="81"/>
                        <a:pt x="395" y="82"/>
                        <a:pt x="410" y="86"/>
                      </a:cubicBezTo>
                      <a:cubicBezTo>
                        <a:pt x="418" y="88"/>
                        <a:pt x="420" y="88"/>
                        <a:pt x="421" y="86"/>
                      </a:cubicBezTo>
                      <a:cubicBezTo>
                        <a:pt x="427" y="78"/>
                        <a:pt x="440" y="54"/>
                        <a:pt x="440" y="53"/>
                      </a:cubicBezTo>
                      <a:cubicBezTo>
                        <a:pt x="439" y="52"/>
                        <a:pt x="437" y="48"/>
                        <a:pt x="434" y="45"/>
                      </a:cubicBezTo>
                      <a:cubicBezTo>
                        <a:pt x="428" y="37"/>
                        <a:pt x="423" y="26"/>
                        <a:pt x="422" y="20"/>
                      </a:cubicBezTo>
                      <a:cubicBezTo>
                        <a:pt x="422" y="10"/>
                        <a:pt x="428" y="2"/>
                        <a:pt x="437" y="0"/>
                      </a:cubicBezTo>
                    </a:path>
                  </a:pathLst>
                </a:custGeom>
                <a:solidFill>
                  <a:srgbClr val="BCBCB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21" name="Group 49"/>
              <p:cNvGrpSpPr>
                <a:grpSpLocks/>
              </p:cNvGrpSpPr>
              <p:nvPr/>
            </p:nvGrpSpPr>
            <p:grpSpPr bwMode="auto">
              <a:xfrm>
                <a:off x="2403" y="788"/>
                <a:ext cx="214" cy="291"/>
                <a:chOff x="2403" y="788"/>
                <a:chExt cx="214" cy="291"/>
              </a:xfrm>
            </p:grpSpPr>
            <p:sp>
              <p:nvSpPr>
                <p:cNvPr id="228" name="Freeform 227"/>
                <p:cNvSpPr>
                  <a:spLocks noChangeArrowheads="1"/>
                </p:cNvSpPr>
                <p:nvPr/>
              </p:nvSpPr>
              <p:spPr bwMode="auto">
                <a:xfrm>
                  <a:off x="2403" y="788"/>
                  <a:ext cx="214" cy="291"/>
                </a:xfrm>
                <a:custGeom>
                  <a:avLst/>
                  <a:gdLst>
                    <a:gd name="G0" fmla="+- 1 0 0"/>
                    <a:gd name="G1" fmla="*/ 1 39693 55456"/>
                    <a:gd name="G2" fmla="*/ 1 35987 55552"/>
                    <a:gd name="G3" fmla="*/ G2 1 180"/>
                    <a:gd name="G4" fmla="*/ G1 1 G3"/>
                    <a:gd name="G5" fmla="+- 1 0 0"/>
                    <a:gd name="G6" fmla="+- 1 0 0"/>
                    <a:gd name="G7" fmla="+- 1 0 0"/>
                    <a:gd name="G8" fmla="+- 1 0 0"/>
                    <a:gd name="G9" fmla="*/ 1 25611 45568"/>
                    <a:gd name="G10" fmla="*/ 1 35987 55552"/>
                    <a:gd name="G11" fmla="*/ G10 1 180"/>
                    <a:gd name="G12" fmla="*/ G9 1 G11"/>
                    <a:gd name="G13" fmla="+- 1 0 0"/>
                    <a:gd name="G14" fmla="+- 1 0 0"/>
                    <a:gd name="G15" fmla="+- 1 0 0"/>
                    <a:gd name="G16" fmla="+- 1 0 0"/>
                    <a:gd name="G17" fmla="+- 340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T0" fmla="*/ 8 256 1"/>
                    <a:gd name="T1" fmla="*/ 0 256 1"/>
                    <a:gd name="G30" fmla="+- 0 T0 T1"/>
                    <a:gd name="G31" fmla="cos 753 G30"/>
                    <a:gd name="G32" fmla="+- 755 0 0"/>
                    <a:gd name="G33" fmla="+- 0 0 0"/>
                    <a:gd name="G34" fmla="+- 2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24577 2"/>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84 0 0"/>
                    <a:gd name="G84" fmla="+- 0 0 0"/>
                    <a:gd name="G85" fmla="+- 169 0 0"/>
                    <a:gd name="G86" fmla="+- 148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1 0 0"/>
                    <a:gd name="G105" fmla="+- 1 0 0"/>
                    <a:gd name="T2" fmla="*/ 443 w 570"/>
                    <a:gd name="T3" fmla="*/ 3 h 758"/>
                    <a:gd name="T4" fmla="*/ 548 w 570"/>
                    <a:gd name="T5" fmla="*/ 55 h 758"/>
                    <a:gd name="T6" fmla="*/ 566 w 570"/>
                    <a:gd name="T7" fmla="*/ 84 h 758"/>
                    <a:gd name="T8" fmla="*/ 568 w 570"/>
                    <a:gd name="T9" fmla="*/ 101 h 758"/>
                    <a:gd name="T10" fmla="*/ 520 w 570"/>
                    <a:gd name="T11" fmla="*/ 108 h 758"/>
                    <a:gd name="T12" fmla="*/ 511 w 570"/>
                    <a:gd name="T13" fmla="*/ 106 h 758"/>
                    <a:gd name="T14" fmla="*/ 500 w 570"/>
                    <a:gd name="T15" fmla="*/ 119 h 758"/>
                    <a:gd name="T16" fmla="*/ 497 w 570"/>
                    <a:gd name="T17" fmla="*/ 143 h 758"/>
                    <a:gd name="T18" fmla="*/ 504 w 570"/>
                    <a:gd name="T19" fmla="*/ 190 h 758"/>
                    <a:gd name="T20" fmla="*/ 471 w 570"/>
                    <a:gd name="T21" fmla="*/ 192 h 758"/>
                    <a:gd name="T22" fmla="*/ 464 w 570"/>
                    <a:gd name="T23" fmla="*/ 191 h 758"/>
                    <a:gd name="T24" fmla="*/ 327 w 570"/>
                    <a:gd name="T25" fmla="*/ 384 h 758"/>
                    <a:gd name="T26" fmla="*/ 186 w 570"/>
                    <a:gd name="T27" fmla="*/ 580 h 758"/>
                    <a:gd name="T28" fmla="*/ 147 w 570"/>
                    <a:gd name="T29" fmla="*/ 587 h 758"/>
                    <a:gd name="T30" fmla="*/ 139 w 570"/>
                    <a:gd name="T31" fmla="*/ 587 h 758"/>
                    <a:gd name="T32" fmla="*/ 75 w 570"/>
                    <a:gd name="T33" fmla="*/ 670 h 758"/>
                    <a:gd name="T34" fmla="*/ 10 w 570"/>
                    <a:gd name="T35" fmla="*/ 753 h 758"/>
                    <a:gd name="T36" fmla="*/ 3 w 570"/>
                    <a:gd name="T37" fmla="*/ 756 h 758"/>
                    <a:gd name="T38" fmla="*/ 0 w 570"/>
                    <a:gd name="T39" fmla="*/ 756 h 758"/>
                    <a:gd name="T40" fmla="*/ 61 w 570"/>
                    <a:gd name="T41" fmla="*/ 666 h 758"/>
                    <a:gd name="T42" fmla="*/ 121 w 570"/>
                    <a:gd name="T43" fmla="*/ 576 h 758"/>
                    <a:gd name="T44" fmla="*/ 115 w 570"/>
                    <a:gd name="T45" fmla="*/ 569 h 758"/>
                    <a:gd name="T46" fmla="*/ 101 w 570"/>
                    <a:gd name="T47" fmla="*/ 544 h 758"/>
                    <a:gd name="T48" fmla="*/ 106 w 570"/>
                    <a:gd name="T49" fmla="*/ 519 h 758"/>
                    <a:gd name="T50" fmla="*/ 243 w 570"/>
                    <a:gd name="T51" fmla="*/ 324 h 758"/>
                    <a:gd name="T52" fmla="*/ 377 w 570"/>
                    <a:gd name="T53" fmla="*/ 134 h 758"/>
                    <a:gd name="T54" fmla="*/ 374 w 570"/>
                    <a:gd name="T55" fmla="*/ 125 h 758"/>
                    <a:gd name="T56" fmla="*/ 365 w 570"/>
                    <a:gd name="T57" fmla="*/ 97 h 758"/>
                    <a:gd name="T58" fmla="*/ 409 w 570"/>
                    <a:gd name="T59" fmla="*/ 86 h 758"/>
                    <a:gd name="T60" fmla="*/ 420 w 570"/>
                    <a:gd name="T61" fmla="*/ 89 h 758"/>
                    <a:gd name="T62" fmla="*/ 429 w 570"/>
                    <a:gd name="T63" fmla="*/ 74 h 758"/>
                    <a:gd name="T64" fmla="*/ 438 w 570"/>
                    <a:gd name="T65" fmla="*/ 57 h 758"/>
                    <a:gd name="T66" fmla="*/ 433 w 570"/>
                    <a:gd name="T67" fmla="*/ 48 h 758"/>
                    <a:gd name="T68" fmla="*/ 424 w 570"/>
                    <a:gd name="T69" fmla="*/ 11 h 758"/>
                    <a:gd name="T70" fmla="*/ 443 w 570"/>
                    <a:gd name="T71" fmla="*/ 3 h 758"/>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758">
                      <a:moveTo>
                        <a:pt x="443" y="3"/>
                      </a:moveTo>
                      <a:cubicBezTo>
                        <a:pt x="471" y="0"/>
                        <a:pt x="520" y="25"/>
                        <a:pt x="548" y="55"/>
                      </a:cubicBezTo>
                      <a:cubicBezTo>
                        <a:pt x="555" y="64"/>
                        <a:pt x="564" y="76"/>
                        <a:pt x="566" y="84"/>
                      </a:cubicBezTo>
                      <a:cubicBezTo>
                        <a:pt x="568" y="89"/>
                        <a:pt x="569" y="97"/>
                        <a:pt x="568" y="101"/>
                      </a:cubicBezTo>
                      <a:cubicBezTo>
                        <a:pt x="563" y="113"/>
                        <a:pt x="544" y="116"/>
                        <a:pt x="520" y="108"/>
                      </a:cubicBezTo>
                      <a:cubicBezTo>
                        <a:pt x="516" y="107"/>
                        <a:pt x="511" y="106"/>
                        <a:pt x="511" y="106"/>
                      </a:cubicBezTo>
                      <a:cubicBezTo>
                        <a:pt x="511" y="106"/>
                        <a:pt x="506" y="112"/>
                        <a:pt x="500" y="119"/>
                      </a:cubicBezTo>
                      <a:cubicBezTo>
                        <a:pt x="487" y="133"/>
                        <a:pt x="487" y="132"/>
                        <a:pt x="497" y="143"/>
                      </a:cubicBezTo>
                      <a:cubicBezTo>
                        <a:pt x="514" y="163"/>
                        <a:pt x="517" y="183"/>
                        <a:pt x="504" y="190"/>
                      </a:cubicBezTo>
                      <a:cubicBezTo>
                        <a:pt x="497" y="194"/>
                        <a:pt x="484" y="195"/>
                        <a:pt x="471" y="192"/>
                      </a:cubicBezTo>
                      <a:cubicBezTo>
                        <a:pt x="468" y="191"/>
                        <a:pt x="465" y="190"/>
                        <a:pt x="464" y="191"/>
                      </a:cubicBezTo>
                      <a:cubicBezTo>
                        <a:pt x="464" y="191"/>
                        <a:pt x="402" y="278"/>
                        <a:pt x="327" y="384"/>
                      </a:cubicBezTo>
                      <a:cubicBezTo>
                        <a:pt x="251" y="490"/>
                        <a:pt x="188" y="578"/>
                        <a:pt x="186" y="580"/>
                      </a:cubicBezTo>
                      <a:cubicBezTo>
                        <a:pt x="177" y="587"/>
                        <a:pt x="162" y="590"/>
                        <a:pt x="147" y="587"/>
                      </a:cubicBezTo>
                      <a:cubicBezTo>
                        <a:pt x="144" y="586"/>
                        <a:pt x="140" y="586"/>
                        <a:pt x="139" y="587"/>
                      </a:cubicBezTo>
                      <a:cubicBezTo>
                        <a:pt x="138" y="588"/>
                        <a:pt x="109" y="625"/>
                        <a:pt x="75" y="670"/>
                      </a:cubicBezTo>
                      <a:cubicBezTo>
                        <a:pt x="30" y="729"/>
                        <a:pt x="12" y="752"/>
                        <a:pt x="10" y="753"/>
                      </a:cubicBezTo>
                      <a:cubicBezTo>
                        <a:pt x="8" y="753"/>
                        <a:pt x="5" y="755"/>
                        <a:pt x="3" y="756"/>
                      </a:cubicBezTo>
                      <a:cubicBezTo>
                        <a:pt x="1" y="757"/>
                        <a:pt x="0" y="757"/>
                        <a:pt x="0" y="756"/>
                      </a:cubicBezTo>
                      <a:cubicBezTo>
                        <a:pt x="1" y="755"/>
                        <a:pt x="28" y="715"/>
                        <a:pt x="61" y="666"/>
                      </a:cubicBezTo>
                      <a:cubicBezTo>
                        <a:pt x="94" y="617"/>
                        <a:pt x="121" y="577"/>
                        <a:pt x="121" y="576"/>
                      </a:cubicBezTo>
                      <a:cubicBezTo>
                        <a:pt x="121" y="575"/>
                        <a:pt x="118" y="572"/>
                        <a:pt x="115" y="569"/>
                      </a:cubicBezTo>
                      <a:cubicBezTo>
                        <a:pt x="107" y="560"/>
                        <a:pt x="103" y="552"/>
                        <a:pt x="101" y="544"/>
                      </a:cubicBezTo>
                      <a:cubicBezTo>
                        <a:pt x="100" y="534"/>
                        <a:pt x="101" y="529"/>
                        <a:pt x="106" y="519"/>
                      </a:cubicBezTo>
                      <a:cubicBezTo>
                        <a:pt x="108" y="515"/>
                        <a:pt x="170" y="427"/>
                        <a:pt x="243" y="324"/>
                      </a:cubicBezTo>
                      <a:cubicBezTo>
                        <a:pt x="316" y="220"/>
                        <a:pt x="377" y="135"/>
                        <a:pt x="377" y="134"/>
                      </a:cubicBezTo>
                      <a:cubicBezTo>
                        <a:pt x="378" y="132"/>
                        <a:pt x="377" y="130"/>
                        <a:pt x="374" y="125"/>
                      </a:cubicBezTo>
                      <a:cubicBezTo>
                        <a:pt x="368" y="117"/>
                        <a:pt x="364" y="104"/>
                        <a:pt x="365" y="97"/>
                      </a:cubicBezTo>
                      <a:cubicBezTo>
                        <a:pt x="368" y="84"/>
                        <a:pt x="385" y="80"/>
                        <a:pt x="409" y="86"/>
                      </a:cubicBezTo>
                      <a:lnTo>
                        <a:pt x="420" y="89"/>
                      </a:lnTo>
                      <a:lnTo>
                        <a:pt x="429" y="74"/>
                      </a:lnTo>
                      <a:cubicBezTo>
                        <a:pt x="434" y="65"/>
                        <a:pt x="438" y="58"/>
                        <a:pt x="438" y="57"/>
                      </a:cubicBezTo>
                      <a:cubicBezTo>
                        <a:pt x="438" y="56"/>
                        <a:pt x="436" y="52"/>
                        <a:pt x="433" y="48"/>
                      </a:cubicBezTo>
                      <a:cubicBezTo>
                        <a:pt x="422" y="33"/>
                        <a:pt x="419" y="19"/>
                        <a:pt x="424" y="11"/>
                      </a:cubicBezTo>
                      <a:cubicBezTo>
                        <a:pt x="427" y="7"/>
                        <a:pt x="435" y="3"/>
                        <a:pt x="443" y="3"/>
                      </a:cubicBezTo>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9" name="Freeform 228"/>
                <p:cNvSpPr>
                  <a:spLocks noChangeArrowheads="1"/>
                </p:cNvSpPr>
                <p:nvPr/>
              </p:nvSpPr>
              <p:spPr bwMode="auto">
                <a:xfrm>
                  <a:off x="2403" y="789"/>
                  <a:ext cx="214" cy="28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522 0 0"/>
                    <a:gd name="G16" fmla="+- 103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0 0 0"/>
                    <a:gd name="G37" fmla="*/ 1 54239 35328"/>
                    <a:gd name="T0" fmla="*/ 5 256 1"/>
                    <a:gd name="T1" fmla="*/ 0 256 1"/>
                    <a:gd name="G38" fmla="+- 0 T0 T1"/>
                    <a:gd name="G39" fmla="sin 750 G38"/>
                    <a:gd name="G40" fmla="+- 376 0 0"/>
                    <a:gd name="G41" fmla="*/ 1 46283 55552"/>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24577 2"/>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63 0 0"/>
                    <a:gd name="G101" fmla="*/ 1 167 2"/>
                    <a:gd name="G102" fmla="+- 0 0 0"/>
                    <a:gd name="G103" fmla="+- 168 0 0"/>
                    <a:gd name="G104" fmla="+- 1 0 0"/>
                    <a:gd name="G105" fmla="+- 1 0 0"/>
                    <a:gd name="G106" fmla="+- 1 0 0"/>
                    <a:gd name="G107" fmla="+- 1 0 0"/>
                    <a:gd name="G108" fmla="+- 1 0 0"/>
                    <a:gd name="G109" fmla="+- 1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T2" fmla="*/ 437 w 569"/>
                    <a:gd name="T3" fmla="*/ 0 h 753"/>
                    <a:gd name="T4" fmla="*/ 441 w 569"/>
                    <a:gd name="T5" fmla="*/ 0 h 753"/>
                    <a:gd name="T6" fmla="*/ 450 w 569"/>
                    <a:gd name="T7" fmla="*/ 2 h 753"/>
                    <a:gd name="T8" fmla="*/ 490 w 569"/>
                    <a:gd name="T9" fmla="*/ 14 h 753"/>
                    <a:gd name="T10" fmla="*/ 536 w 569"/>
                    <a:gd name="T11" fmla="*/ 44 h 753"/>
                    <a:gd name="T12" fmla="*/ 557 w 569"/>
                    <a:gd name="T13" fmla="*/ 69 h 753"/>
                    <a:gd name="T14" fmla="*/ 559 w 569"/>
                    <a:gd name="T15" fmla="*/ 70 h 753"/>
                    <a:gd name="T16" fmla="*/ 562 w 569"/>
                    <a:gd name="T17" fmla="*/ 75 h 753"/>
                    <a:gd name="T18" fmla="*/ 566 w 569"/>
                    <a:gd name="T19" fmla="*/ 90 h 753"/>
                    <a:gd name="T20" fmla="*/ 565 w 569"/>
                    <a:gd name="T21" fmla="*/ 94 h 753"/>
                    <a:gd name="T22" fmla="*/ 526 w 569"/>
                    <a:gd name="T23" fmla="*/ 105 h 753"/>
                    <a:gd name="T24" fmla="*/ 513 w 569"/>
                    <a:gd name="T25" fmla="*/ 102 h 753"/>
                    <a:gd name="T26" fmla="*/ 509 w 569"/>
                    <a:gd name="T27" fmla="*/ 101 h 753"/>
                    <a:gd name="T28" fmla="*/ 497 w 569"/>
                    <a:gd name="T29" fmla="*/ 114 h 753"/>
                    <a:gd name="T30" fmla="*/ 485 w 569"/>
                    <a:gd name="T31" fmla="*/ 129 h 753"/>
                    <a:gd name="T32" fmla="*/ 494 w 569"/>
                    <a:gd name="T33" fmla="*/ 141 h 753"/>
                    <a:gd name="T34" fmla="*/ 506 w 569"/>
                    <a:gd name="T35" fmla="*/ 160 h 753"/>
                    <a:gd name="T36" fmla="*/ 505 w 569"/>
                    <a:gd name="T37" fmla="*/ 183 h 753"/>
                    <a:gd name="T38" fmla="*/ 470 w 569"/>
                    <a:gd name="T39" fmla="*/ 187 h 753"/>
                    <a:gd name="T40" fmla="*/ 463 w 569"/>
                    <a:gd name="T41" fmla="*/ 186 h 753"/>
                    <a:gd name="T42" fmla="*/ 325 w 569"/>
                    <a:gd name="T43" fmla="*/ 378 h 753"/>
                    <a:gd name="T44" fmla="*/ 185 w 569"/>
                    <a:gd name="T45" fmla="*/ 574 h 753"/>
                    <a:gd name="T46" fmla="*/ 146 w 569"/>
                    <a:gd name="T47" fmla="*/ 582 h 753"/>
                    <a:gd name="T48" fmla="*/ 137 w 569"/>
                    <a:gd name="T49" fmla="*/ 582 h 753"/>
                    <a:gd name="T50" fmla="*/ 85 w 569"/>
                    <a:gd name="T51" fmla="*/ 650 h 753"/>
                    <a:gd name="T52" fmla="*/ 22 w 569"/>
                    <a:gd name="T53" fmla="*/ 732 h 753"/>
                    <a:gd name="T54" fmla="*/ 11 w 569"/>
                    <a:gd name="T55" fmla="*/ 748 h 753"/>
                    <a:gd name="T56" fmla="*/ 5 w 569"/>
                    <a:gd name="T57" fmla="*/ 751 h 753"/>
                    <a:gd name="T58" fmla="*/ 1 w 569"/>
                    <a:gd name="T59" fmla="*/ 751 h 753"/>
                    <a:gd name="T60" fmla="*/ 122 w 569"/>
                    <a:gd name="T61" fmla="*/ 572 h 753"/>
                    <a:gd name="T62" fmla="*/ 117 w 569"/>
                    <a:gd name="T63" fmla="*/ 565 h 753"/>
                    <a:gd name="T64" fmla="*/ 106 w 569"/>
                    <a:gd name="T65" fmla="*/ 519 h 753"/>
                    <a:gd name="T66" fmla="*/ 243 w 569"/>
                    <a:gd name="T67" fmla="*/ 323 h 753"/>
                    <a:gd name="T68" fmla="*/ 379 w 569"/>
                    <a:gd name="T69" fmla="*/ 131 h 753"/>
                    <a:gd name="T70" fmla="*/ 376 w 569"/>
                    <a:gd name="T71" fmla="*/ 123 h 753"/>
                    <a:gd name="T72" fmla="*/ 366 w 569"/>
                    <a:gd name="T73" fmla="*/ 97 h 753"/>
                    <a:gd name="T74" fmla="*/ 377 w 569"/>
                    <a:gd name="T75" fmla="*/ 85 h 753"/>
                    <a:gd name="T76" fmla="*/ 410 w 569"/>
                    <a:gd name="T77" fmla="*/ 86 h 753"/>
                    <a:gd name="T78" fmla="*/ 421 w 569"/>
                    <a:gd name="T79" fmla="*/ 86 h 753"/>
                    <a:gd name="T80" fmla="*/ 440 w 569"/>
                    <a:gd name="T81" fmla="*/ 53 h 753"/>
                    <a:gd name="T82" fmla="*/ 434 w 569"/>
                    <a:gd name="T83" fmla="*/ 45 h 753"/>
                    <a:gd name="T84" fmla="*/ 422 w 569"/>
                    <a:gd name="T85" fmla="*/ 20 h 753"/>
                    <a:gd name="T86" fmla="*/ 437 w 569"/>
                    <a:gd name="T87" fmla="*/ 0 h 753"/>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9" h="753">
                      <a:moveTo>
                        <a:pt x="437" y="0"/>
                      </a:moveTo>
                      <a:cubicBezTo>
                        <a:pt x="439" y="0"/>
                        <a:pt x="440" y="0"/>
                        <a:pt x="441" y="0"/>
                      </a:cubicBezTo>
                      <a:cubicBezTo>
                        <a:pt x="441" y="1"/>
                        <a:pt x="445" y="1"/>
                        <a:pt x="450" y="2"/>
                      </a:cubicBezTo>
                      <a:cubicBezTo>
                        <a:pt x="462" y="3"/>
                        <a:pt x="473" y="6"/>
                        <a:pt x="490" y="14"/>
                      </a:cubicBezTo>
                      <a:cubicBezTo>
                        <a:pt x="505" y="21"/>
                        <a:pt x="525" y="34"/>
                        <a:pt x="536" y="44"/>
                      </a:cubicBezTo>
                      <a:cubicBezTo>
                        <a:pt x="543" y="51"/>
                        <a:pt x="556" y="66"/>
                        <a:pt x="557" y="69"/>
                      </a:cubicBezTo>
                      <a:cubicBezTo>
                        <a:pt x="558" y="70"/>
                        <a:pt x="558" y="71"/>
                        <a:pt x="559" y="70"/>
                      </a:cubicBezTo>
                      <a:cubicBezTo>
                        <a:pt x="559" y="70"/>
                        <a:pt x="561" y="72"/>
                        <a:pt x="562" y="75"/>
                      </a:cubicBezTo>
                      <a:cubicBezTo>
                        <a:pt x="565" y="81"/>
                        <a:pt x="568" y="90"/>
                        <a:pt x="566" y="90"/>
                      </a:cubicBezTo>
                      <a:cubicBezTo>
                        <a:pt x="566" y="90"/>
                        <a:pt x="565" y="92"/>
                        <a:pt x="565" y="94"/>
                      </a:cubicBezTo>
                      <a:cubicBezTo>
                        <a:pt x="564" y="106"/>
                        <a:pt x="548" y="111"/>
                        <a:pt x="526" y="105"/>
                      </a:cubicBezTo>
                      <a:cubicBezTo>
                        <a:pt x="521" y="104"/>
                        <a:pt x="515" y="103"/>
                        <a:pt x="513" y="102"/>
                      </a:cubicBezTo>
                      <a:lnTo>
                        <a:pt x="509" y="101"/>
                      </a:lnTo>
                      <a:lnTo>
                        <a:pt x="497" y="114"/>
                      </a:lnTo>
                      <a:cubicBezTo>
                        <a:pt x="491" y="121"/>
                        <a:pt x="486" y="128"/>
                        <a:pt x="485" y="129"/>
                      </a:cubicBezTo>
                      <a:cubicBezTo>
                        <a:pt x="485" y="130"/>
                        <a:pt x="489" y="135"/>
                        <a:pt x="494" y="141"/>
                      </a:cubicBezTo>
                      <a:cubicBezTo>
                        <a:pt x="501" y="149"/>
                        <a:pt x="503" y="152"/>
                        <a:pt x="506" y="160"/>
                      </a:cubicBezTo>
                      <a:cubicBezTo>
                        <a:pt x="510" y="172"/>
                        <a:pt x="510" y="178"/>
                        <a:pt x="505" y="183"/>
                      </a:cubicBezTo>
                      <a:cubicBezTo>
                        <a:pt x="499" y="189"/>
                        <a:pt x="485" y="190"/>
                        <a:pt x="470" y="187"/>
                      </a:cubicBezTo>
                      <a:cubicBezTo>
                        <a:pt x="467" y="186"/>
                        <a:pt x="463" y="185"/>
                        <a:pt x="463" y="186"/>
                      </a:cubicBezTo>
                      <a:cubicBezTo>
                        <a:pt x="462" y="186"/>
                        <a:pt x="400" y="272"/>
                        <a:pt x="325" y="378"/>
                      </a:cubicBezTo>
                      <a:cubicBezTo>
                        <a:pt x="250" y="483"/>
                        <a:pt x="187" y="572"/>
                        <a:pt x="185" y="574"/>
                      </a:cubicBezTo>
                      <a:cubicBezTo>
                        <a:pt x="177" y="582"/>
                        <a:pt x="162" y="586"/>
                        <a:pt x="146" y="582"/>
                      </a:cubicBezTo>
                      <a:cubicBezTo>
                        <a:pt x="142" y="581"/>
                        <a:pt x="138" y="581"/>
                        <a:pt x="137" y="582"/>
                      </a:cubicBezTo>
                      <a:cubicBezTo>
                        <a:pt x="136" y="582"/>
                        <a:pt x="113" y="613"/>
                        <a:pt x="85" y="650"/>
                      </a:cubicBezTo>
                      <a:cubicBezTo>
                        <a:pt x="57" y="686"/>
                        <a:pt x="29" y="723"/>
                        <a:pt x="22" y="732"/>
                      </a:cubicBezTo>
                      <a:cubicBezTo>
                        <a:pt x="15" y="741"/>
                        <a:pt x="10" y="748"/>
                        <a:pt x="11" y="748"/>
                      </a:cubicBezTo>
                      <a:cubicBezTo>
                        <a:pt x="11" y="748"/>
                        <a:pt x="9" y="750"/>
                        <a:pt x="5" y="751"/>
                      </a:cubicBezTo>
                      <a:cubicBezTo>
                        <a:pt x="2" y="752"/>
                        <a:pt x="0" y="752"/>
                        <a:pt x="1" y="751"/>
                      </a:cubicBezTo>
                      <a:cubicBezTo>
                        <a:pt x="5" y="749"/>
                        <a:pt x="123" y="574"/>
                        <a:pt x="122" y="572"/>
                      </a:cubicBezTo>
                      <a:cubicBezTo>
                        <a:pt x="122" y="571"/>
                        <a:pt x="119" y="568"/>
                        <a:pt x="117" y="565"/>
                      </a:cubicBezTo>
                      <a:cubicBezTo>
                        <a:pt x="102" y="551"/>
                        <a:pt x="98" y="534"/>
                        <a:pt x="106" y="519"/>
                      </a:cubicBezTo>
                      <a:cubicBezTo>
                        <a:pt x="107" y="515"/>
                        <a:pt x="169" y="427"/>
                        <a:pt x="243" y="323"/>
                      </a:cubicBezTo>
                      <a:cubicBezTo>
                        <a:pt x="317" y="219"/>
                        <a:pt x="378" y="133"/>
                        <a:pt x="379" y="131"/>
                      </a:cubicBezTo>
                      <a:cubicBezTo>
                        <a:pt x="380" y="129"/>
                        <a:pt x="380" y="129"/>
                        <a:pt x="376" y="123"/>
                      </a:cubicBezTo>
                      <a:cubicBezTo>
                        <a:pt x="371" y="116"/>
                        <a:pt x="366" y="103"/>
                        <a:pt x="366" y="97"/>
                      </a:cubicBezTo>
                      <a:cubicBezTo>
                        <a:pt x="367" y="90"/>
                        <a:pt x="369" y="88"/>
                        <a:pt x="377" y="85"/>
                      </a:cubicBezTo>
                      <a:cubicBezTo>
                        <a:pt x="386" y="81"/>
                        <a:pt x="395" y="82"/>
                        <a:pt x="410" y="86"/>
                      </a:cubicBezTo>
                      <a:cubicBezTo>
                        <a:pt x="418" y="88"/>
                        <a:pt x="420" y="88"/>
                        <a:pt x="421" y="86"/>
                      </a:cubicBezTo>
                      <a:cubicBezTo>
                        <a:pt x="427" y="78"/>
                        <a:pt x="440" y="54"/>
                        <a:pt x="440" y="53"/>
                      </a:cubicBezTo>
                      <a:cubicBezTo>
                        <a:pt x="439" y="52"/>
                        <a:pt x="437" y="48"/>
                        <a:pt x="434" y="45"/>
                      </a:cubicBezTo>
                      <a:cubicBezTo>
                        <a:pt x="428" y="37"/>
                        <a:pt x="423" y="26"/>
                        <a:pt x="422" y="20"/>
                      </a:cubicBezTo>
                      <a:cubicBezTo>
                        <a:pt x="422" y="10"/>
                        <a:pt x="428" y="2"/>
                        <a:pt x="437" y="0"/>
                      </a:cubicBezTo>
                    </a:path>
                  </a:pathLst>
                </a:custGeom>
                <a:solidFill>
                  <a:srgbClr val="BCBCB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22" name="Group 52"/>
              <p:cNvGrpSpPr>
                <a:grpSpLocks/>
              </p:cNvGrpSpPr>
              <p:nvPr/>
            </p:nvGrpSpPr>
            <p:grpSpPr bwMode="auto">
              <a:xfrm>
                <a:off x="1097" y="788"/>
                <a:ext cx="214" cy="291"/>
                <a:chOff x="1097" y="788"/>
                <a:chExt cx="214" cy="291"/>
              </a:xfrm>
            </p:grpSpPr>
            <p:sp>
              <p:nvSpPr>
                <p:cNvPr id="226" name="Freeform 53"/>
                <p:cNvSpPr>
                  <a:spLocks noChangeArrowheads="1"/>
                </p:cNvSpPr>
                <p:nvPr/>
              </p:nvSpPr>
              <p:spPr bwMode="auto">
                <a:xfrm>
                  <a:off x="1097" y="788"/>
                  <a:ext cx="214" cy="291"/>
                </a:xfrm>
                <a:custGeom>
                  <a:avLst/>
                  <a:gdLst>
                    <a:gd name="G0" fmla="+- 1 0 0"/>
                    <a:gd name="G1" fmla="*/ 1 39693 55456"/>
                    <a:gd name="G2" fmla="*/ 1 35987 55552"/>
                    <a:gd name="G3" fmla="*/ G2 1 180"/>
                    <a:gd name="G4" fmla="*/ G1 1 G3"/>
                    <a:gd name="G5" fmla="+- 1 0 0"/>
                    <a:gd name="G6" fmla="+- 1 0 0"/>
                    <a:gd name="G7" fmla="+- 1 0 0"/>
                    <a:gd name="G8" fmla="+- 1 0 0"/>
                    <a:gd name="G9" fmla="*/ 1 25611 45568"/>
                    <a:gd name="G10" fmla="*/ 1 35987 55552"/>
                    <a:gd name="G11" fmla="*/ G10 1 180"/>
                    <a:gd name="G12" fmla="*/ G9 1 G11"/>
                    <a:gd name="G13" fmla="+- 1 0 0"/>
                    <a:gd name="G14" fmla="+- 1 0 0"/>
                    <a:gd name="G15" fmla="+- 1 0 0"/>
                    <a:gd name="G16" fmla="+- 1 0 0"/>
                    <a:gd name="G17" fmla="+- 340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T0" fmla="*/ 8 256 1"/>
                    <a:gd name="T1" fmla="*/ 0 256 1"/>
                    <a:gd name="G30" fmla="+- 0 T0 T1"/>
                    <a:gd name="G31" fmla="cos 753 G30"/>
                    <a:gd name="G32" fmla="+- 755 0 0"/>
                    <a:gd name="G33" fmla="+- 0 0 0"/>
                    <a:gd name="G34" fmla="+- 2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24577 2"/>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84 0 0"/>
                    <a:gd name="G84" fmla="+- 0 0 0"/>
                    <a:gd name="G85" fmla="+- 169 0 0"/>
                    <a:gd name="G86" fmla="+- 148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1 0 0"/>
                    <a:gd name="G105" fmla="+- 1 0 0"/>
                    <a:gd name="T2" fmla="*/ 443 w 570"/>
                    <a:gd name="T3" fmla="*/ 3 h 758"/>
                    <a:gd name="T4" fmla="*/ 548 w 570"/>
                    <a:gd name="T5" fmla="*/ 55 h 758"/>
                    <a:gd name="T6" fmla="*/ 566 w 570"/>
                    <a:gd name="T7" fmla="*/ 84 h 758"/>
                    <a:gd name="T8" fmla="*/ 568 w 570"/>
                    <a:gd name="T9" fmla="*/ 101 h 758"/>
                    <a:gd name="T10" fmla="*/ 520 w 570"/>
                    <a:gd name="T11" fmla="*/ 108 h 758"/>
                    <a:gd name="T12" fmla="*/ 511 w 570"/>
                    <a:gd name="T13" fmla="*/ 106 h 758"/>
                    <a:gd name="T14" fmla="*/ 500 w 570"/>
                    <a:gd name="T15" fmla="*/ 119 h 758"/>
                    <a:gd name="T16" fmla="*/ 497 w 570"/>
                    <a:gd name="T17" fmla="*/ 143 h 758"/>
                    <a:gd name="T18" fmla="*/ 504 w 570"/>
                    <a:gd name="T19" fmla="*/ 190 h 758"/>
                    <a:gd name="T20" fmla="*/ 471 w 570"/>
                    <a:gd name="T21" fmla="*/ 192 h 758"/>
                    <a:gd name="T22" fmla="*/ 464 w 570"/>
                    <a:gd name="T23" fmla="*/ 191 h 758"/>
                    <a:gd name="T24" fmla="*/ 327 w 570"/>
                    <a:gd name="T25" fmla="*/ 384 h 758"/>
                    <a:gd name="T26" fmla="*/ 186 w 570"/>
                    <a:gd name="T27" fmla="*/ 580 h 758"/>
                    <a:gd name="T28" fmla="*/ 147 w 570"/>
                    <a:gd name="T29" fmla="*/ 587 h 758"/>
                    <a:gd name="T30" fmla="*/ 139 w 570"/>
                    <a:gd name="T31" fmla="*/ 587 h 758"/>
                    <a:gd name="T32" fmla="*/ 75 w 570"/>
                    <a:gd name="T33" fmla="*/ 670 h 758"/>
                    <a:gd name="T34" fmla="*/ 10 w 570"/>
                    <a:gd name="T35" fmla="*/ 753 h 758"/>
                    <a:gd name="T36" fmla="*/ 3 w 570"/>
                    <a:gd name="T37" fmla="*/ 756 h 758"/>
                    <a:gd name="T38" fmla="*/ 0 w 570"/>
                    <a:gd name="T39" fmla="*/ 756 h 758"/>
                    <a:gd name="T40" fmla="*/ 61 w 570"/>
                    <a:gd name="T41" fmla="*/ 666 h 758"/>
                    <a:gd name="T42" fmla="*/ 121 w 570"/>
                    <a:gd name="T43" fmla="*/ 576 h 758"/>
                    <a:gd name="T44" fmla="*/ 115 w 570"/>
                    <a:gd name="T45" fmla="*/ 569 h 758"/>
                    <a:gd name="T46" fmla="*/ 101 w 570"/>
                    <a:gd name="T47" fmla="*/ 544 h 758"/>
                    <a:gd name="T48" fmla="*/ 106 w 570"/>
                    <a:gd name="T49" fmla="*/ 519 h 758"/>
                    <a:gd name="T50" fmla="*/ 243 w 570"/>
                    <a:gd name="T51" fmla="*/ 324 h 758"/>
                    <a:gd name="T52" fmla="*/ 377 w 570"/>
                    <a:gd name="T53" fmla="*/ 134 h 758"/>
                    <a:gd name="T54" fmla="*/ 374 w 570"/>
                    <a:gd name="T55" fmla="*/ 125 h 758"/>
                    <a:gd name="T56" fmla="*/ 365 w 570"/>
                    <a:gd name="T57" fmla="*/ 97 h 758"/>
                    <a:gd name="T58" fmla="*/ 409 w 570"/>
                    <a:gd name="T59" fmla="*/ 86 h 758"/>
                    <a:gd name="T60" fmla="*/ 420 w 570"/>
                    <a:gd name="T61" fmla="*/ 89 h 758"/>
                    <a:gd name="T62" fmla="*/ 429 w 570"/>
                    <a:gd name="T63" fmla="*/ 74 h 758"/>
                    <a:gd name="T64" fmla="*/ 438 w 570"/>
                    <a:gd name="T65" fmla="*/ 57 h 758"/>
                    <a:gd name="T66" fmla="*/ 433 w 570"/>
                    <a:gd name="T67" fmla="*/ 48 h 758"/>
                    <a:gd name="T68" fmla="*/ 424 w 570"/>
                    <a:gd name="T69" fmla="*/ 11 h 758"/>
                    <a:gd name="T70" fmla="*/ 443 w 570"/>
                    <a:gd name="T71" fmla="*/ 3 h 758"/>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758">
                      <a:moveTo>
                        <a:pt x="443" y="3"/>
                      </a:moveTo>
                      <a:cubicBezTo>
                        <a:pt x="471" y="0"/>
                        <a:pt x="520" y="25"/>
                        <a:pt x="548" y="55"/>
                      </a:cubicBezTo>
                      <a:cubicBezTo>
                        <a:pt x="555" y="64"/>
                        <a:pt x="564" y="76"/>
                        <a:pt x="566" y="84"/>
                      </a:cubicBezTo>
                      <a:cubicBezTo>
                        <a:pt x="568" y="89"/>
                        <a:pt x="569" y="97"/>
                        <a:pt x="568" y="101"/>
                      </a:cubicBezTo>
                      <a:cubicBezTo>
                        <a:pt x="563" y="113"/>
                        <a:pt x="544" y="116"/>
                        <a:pt x="520" y="108"/>
                      </a:cubicBezTo>
                      <a:cubicBezTo>
                        <a:pt x="516" y="107"/>
                        <a:pt x="511" y="106"/>
                        <a:pt x="511" y="106"/>
                      </a:cubicBezTo>
                      <a:cubicBezTo>
                        <a:pt x="511" y="106"/>
                        <a:pt x="506" y="112"/>
                        <a:pt x="500" y="119"/>
                      </a:cubicBezTo>
                      <a:cubicBezTo>
                        <a:pt x="487" y="133"/>
                        <a:pt x="487" y="132"/>
                        <a:pt x="497" y="143"/>
                      </a:cubicBezTo>
                      <a:cubicBezTo>
                        <a:pt x="514" y="163"/>
                        <a:pt x="517" y="183"/>
                        <a:pt x="504" y="190"/>
                      </a:cubicBezTo>
                      <a:cubicBezTo>
                        <a:pt x="497" y="194"/>
                        <a:pt x="484" y="195"/>
                        <a:pt x="471" y="192"/>
                      </a:cubicBezTo>
                      <a:cubicBezTo>
                        <a:pt x="468" y="191"/>
                        <a:pt x="465" y="190"/>
                        <a:pt x="464" y="191"/>
                      </a:cubicBezTo>
                      <a:cubicBezTo>
                        <a:pt x="464" y="191"/>
                        <a:pt x="402" y="278"/>
                        <a:pt x="327" y="384"/>
                      </a:cubicBezTo>
                      <a:cubicBezTo>
                        <a:pt x="251" y="490"/>
                        <a:pt x="188" y="578"/>
                        <a:pt x="186" y="580"/>
                      </a:cubicBezTo>
                      <a:cubicBezTo>
                        <a:pt x="177" y="587"/>
                        <a:pt x="162" y="590"/>
                        <a:pt x="147" y="587"/>
                      </a:cubicBezTo>
                      <a:cubicBezTo>
                        <a:pt x="144" y="586"/>
                        <a:pt x="140" y="586"/>
                        <a:pt x="139" y="587"/>
                      </a:cubicBezTo>
                      <a:cubicBezTo>
                        <a:pt x="138" y="588"/>
                        <a:pt x="109" y="625"/>
                        <a:pt x="75" y="670"/>
                      </a:cubicBezTo>
                      <a:cubicBezTo>
                        <a:pt x="30" y="729"/>
                        <a:pt x="12" y="752"/>
                        <a:pt x="10" y="753"/>
                      </a:cubicBezTo>
                      <a:cubicBezTo>
                        <a:pt x="8" y="753"/>
                        <a:pt x="5" y="755"/>
                        <a:pt x="3" y="756"/>
                      </a:cubicBezTo>
                      <a:cubicBezTo>
                        <a:pt x="1" y="757"/>
                        <a:pt x="0" y="757"/>
                        <a:pt x="0" y="756"/>
                      </a:cubicBezTo>
                      <a:cubicBezTo>
                        <a:pt x="1" y="755"/>
                        <a:pt x="28" y="715"/>
                        <a:pt x="61" y="666"/>
                      </a:cubicBezTo>
                      <a:cubicBezTo>
                        <a:pt x="94" y="617"/>
                        <a:pt x="121" y="577"/>
                        <a:pt x="121" y="576"/>
                      </a:cubicBezTo>
                      <a:cubicBezTo>
                        <a:pt x="121" y="575"/>
                        <a:pt x="118" y="572"/>
                        <a:pt x="115" y="569"/>
                      </a:cubicBezTo>
                      <a:cubicBezTo>
                        <a:pt x="107" y="560"/>
                        <a:pt x="103" y="552"/>
                        <a:pt x="101" y="544"/>
                      </a:cubicBezTo>
                      <a:cubicBezTo>
                        <a:pt x="100" y="534"/>
                        <a:pt x="101" y="529"/>
                        <a:pt x="106" y="519"/>
                      </a:cubicBezTo>
                      <a:cubicBezTo>
                        <a:pt x="108" y="515"/>
                        <a:pt x="170" y="427"/>
                        <a:pt x="243" y="324"/>
                      </a:cubicBezTo>
                      <a:cubicBezTo>
                        <a:pt x="316" y="220"/>
                        <a:pt x="377" y="135"/>
                        <a:pt x="377" y="134"/>
                      </a:cubicBezTo>
                      <a:cubicBezTo>
                        <a:pt x="378" y="132"/>
                        <a:pt x="377" y="130"/>
                        <a:pt x="374" y="125"/>
                      </a:cubicBezTo>
                      <a:cubicBezTo>
                        <a:pt x="368" y="117"/>
                        <a:pt x="364" y="104"/>
                        <a:pt x="365" y="97"/>
                      </a:cubicBezTo>
                      <a:cubicBezTo>
                        <a:pt x="368" y="84"/>
                        <a:pt x="385" y="80"/>
                        <a:pt x="409" y="86"/>
                      </a:cubicBezTo>
                      <a:lnTo>
                        <a:pt x="420" y="89"/>
                      </a:lnTo>
                      <a:lnTo>
                        <a:pt x="429" y="74"/>
                      </a:lnTo>
                      <a:cubicBezTo>
                        <a:pt x="434" y="65"/>
                        <a:pt x="438" y="58"/>
                        <a:pt x="438" y="57"/>
                      </a:cubicBezTo>
                      <a:cubicBezTo>
                        <a:pt x="438" y="56"/>
                        <a:pt x="436" y="52"/>
                        <a:pt x="433" y="48"/>
                      </a:cubicBezTo>
                      <a:cubicBezTo>
                        <a:pt x="422" y="33"/>
                        <a:pt x="419" y="19"/>
                        <a:pt x="424" y="11"/>
                      </a:cubicBezTo>
                      <a:cubicBezTo>
                        <a:pt x="427" y="7"/>
                        <a:pt x="435" y="3"/>
                        <a:pt x="443" y="3"/>
                      </a:cubicBezTo>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7" name="Freeform 54"/>
                <p:cNvSpPr>
                  <a:spLocks noChangeArrowheads="1"/>
                </p:cNvSpPr>
                <p:nvPr/>
              </p:nvSpPr>
              <p:spPr bwMode="auto">
                <a:xfrm>
                  <a:off x="1097" y="789"/>
                  <a:ext cx="214" cy="28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522 0 0"/>
                    <a:gd name="G16" fmla="+- 103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0 0 0"/>
                    <a:gd name="G37" fmla="*/ 1 54239 35328"/>
                    <a:gd name="T0" fmla="*/ 5 256 1"/>
                    <a:gd name="T1" fmla="*/ 0 256 1"/>
                    <a:gd name="G38" fmla="+- 0 T0 T1"/>
                    <a:gd name="G39" fmla="sin 750 G38"/>
                    <a:gd name="G40" fmla="+- 376 0 0"/>
                    <a:gd name="G41" fmla="*/ 1 46283 55552"/>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24577 2"/>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63 0 0"/>
                    <a:gd name="G101" fmla="*/ 1 167 2"/>
                    <a:gd name="G102" fmla="+- 0 0 0"/>
                    <a:gd name="G103" fmla="+- 168 0 0"/>
                    <a:gd name="G104" fmla="+- 1 0 0"/>
                    <a:gd name="G105" fmla="+- 1 0 0"/>
                    <a:gd name="G106" fmla="+- 1 0 0"/>
                    <a:gd name="G107" fmla="+- 1 0 0"/>
                    <a:gd name="G108" fmla="+- 1 0 0"/>
                    <a:gd name="G109" fmla="+- 1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T2" fmla="*/ 437 w 569"/>
                    <a:gd name="T3" fmla="*/ 0 h 753"/>
                    <a:gd name="T4" fmla="*/ 441 w 569"/>
                    <a:gd name="T5" fmla="*/ 0 h 753"/>
                    <a:gd name="T6" fmla="*/ 450 w 569"/>
                    <a:gd name="T7" fmla="*/ 2 h 753"/>
                    <a:gd name="T8" fmla="*/ 490 w 569"/>
                    <a:gd name="T9" fmla="*/ 14 h 753"/>
                    <a:gd name="T10" fmla="*/ 536 w 569"/>
                    <a:gd name="T11" fmla="*/ 44 h 753"/>
                    <a:gd name="T12" fmla="*/ 557 w 569"/>
                    <a:gd name="T13" fmla="*/ 69 h 753"/>
                    <a:gd name="T14" fmla="*/ 559 w 569"/>
                    <a:gd name="T15" fmla="*/ 70 h 753"/>
                    <a:gd name="T16" fmla="*/ 562 w 569"/>
                    <a:gd name="T17" fmla="*/ 75 h 753"/>
                    <a:gd name="T18" fmla="*/ 566 w 569"/>
                    <a:gd name="T19" fmla="*/ 90 h 753"/>
                    <a:gd name="T20" fmla="*/ 565 w 569"/>
                    <a:gd name="T21" fmla="*/ 94 h 753"/>
                    <a:gd name="T22" fmla="*/ 526 w 569"/>
                    <a:gd name="T23" fmla="*/ 105 h 753"/>
                    <a:gd name="T24" fmla="*/ 513 w 569"/>
                    <a:gd name="T25" fmla="*/ 102 h 753"/>
                    <a:gd name="T26" fmla="*/ 509 w 569"/>
                    <a:gd name="T27" fmla="*/ 101 h 753"/>
                    <a:gd name="T28" fmla="*/ 497 w 569"/>
                    <a:gd name="T29" fmla="*/ 114 h 753"/>
                    <a:gd name="T30" fmla="*/ 485 w 569"/>
                    <a:gd name="T31" fmla="*/ 129 h 753"/>
                    <a:gd name="T32" fmla="*/ 494 w 569"/>
                    <a:gd name="T33" fmla="*/ 141 h 753"/>
                    <a:gd name="T34" fmla="*/ 506 w 569"/>
                    <a:gd name="T35" fmla="*/ 160 h 753"/>
                    <a:gd name="T36" fmla="*/ 505 w 569"/>
                    <a:gd name="T37" fmla="*/ 183 h 753"/>
                    <a:gd name="T38" fmla="*/ 470 w 569"/>
                    <a:gd name="T39" fmla="*/ 187 h 753"/>
                    <a:gd name="T40" fmla="*/ 463 w 569"/>
                    <a:gd name="T41" fmla="*/ 186 h 753"/>
                    <a:gd name="T42" fmla="*/ 325 w 569"/>
                    <a:gd name="T43" fmla="*/ 378 h 753"/>
                    <a:gd name="T44" fmla="*/ 185 w 569"/>
                    <a:gd name="T45" fmla="*/ 574 h 753"/>
                    <a:gd name="T46" fmla="*/ 146 w 569"/>
                    <a:gd name="T47" fmla="*/ 582 h 753"/>
                    <a:gd name="T48" fmla="*/ 137 w 569"/>
                    <a:gd name="T49" fmla="*/ 582 h 753"/>
                    <a:gd name="T50" fmla="*/ 85 w 569"/>
                    <a:gd name="T51" fmla="*/ 650 h 753"/>
                    <a:gd name="T52" fmla="*/ 22 w 569"/>
                    <a:gd name="T53" fmla="*/ 732 h 753"/>
                    <a:gd name="T54" fmla="*/ 11 w 569"/>
                    <a:gd name="T55" fmla="*/ 748 h 753"/>
                    <a:gd name="T56" fmla="*/ 5 w 569"/>
                    <a:gd name="T57" fmla="*/ 751 h 753"/>
                    <a:gd name="T58" fmla="*/ 1 w 569"/>
                    <a:gd name="T59" fmla="*/ 751 h 753"/>
                    <a:gd name="T60" fmla="*/ 122 w 569"/>
                    <a:gd name="T61" fmla="*/ 572 h 753"/>
                    <a:gd name="T62" fmla="*/ 117 w 569"/>
                    <a:gd name="T63" fmla="*/ 565 h 753"/>
                    <a:gd name="T64" fmla="*/ 106 w 569"/>
                    <a:gd name="T65" fmla="*/ 519 h 753"/>
                    <a:gd name="T66" fmla="*/ 243 w 569"/>
                    <a:gd name="T67" fmla="*/ 323 h 753"/>
                    <a:gd name="T68" fmla="*/ 379 w 569"/>
                    <a:gd name="T69" fmla="*/ 131 h 753"/>
                    <a:gd name="T70" fmla="*/ 376 w 569"/>
                    <a:gd name="T71" fmla="*/ 123 h 753"/>
                    <a:gd name="T72" fmla="*/ 366 w 569"/>
                    <a:gd name="T73" fmla="*/ 97 h 753"/>
                    <a:gd name="T74" fmla="*/ 377 w 569"/>
                    <a:gd name="T75" fmla="*/ 85 h 753"/>
                    <a:gd name="T76" fmla="*/ 410 w 569"/>
                    <a:gd name="T77" fmla="*/ 86 h 753"/>
                    <a:gd name="T78" fmla="*/ 421 w 569"/>
                    <a:gd name="T79" fmla="*/ 86 h 753"/>
                    <a:gd name="T80" fmla="*/ 440 w 569"/>
                    <a:gd name="T81" fmla="*/ 53 h 753"/>
                    <a:gd name="T82" fmla="*/ 434 w 569"/>
                    <a:gd name="T83" fmla="*/ 45 h 753"/>
                    <a:gd name="T84" fmla="*/ 422 w 569"/>
                    <a:gd name="T85" fmla="*/ 20 h 753"/>
                    <a:gd name="T86" fmla="*/ 437 w 569"/>
                    <a:gd name="T87" fmla="*/ 0 h 753"/>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9" h="753">
                      <a:moveTo>
                        <a:pt x="437" y="0"/>
                      </a:moveTo>
                      <a:cubicBezTo>
                        <a:pt x="439" y="0"/>
                        <a:pt x="440" y="0"/>
                        <a:pt x="441" y="0"/>
                      </a:cubicBezTo>
                      <a:cubicBezTo>
                        <a:pt x="441" y="1"/>
                        <a:pt x="445" y="1"/>
                        <a:pt x="450" y="2"/>
                      </a:cubicBezTo>
                      <a:cubicBezTo>
                        <a:pt x="462" y="3"/>
                        <a:pt x="473" y="6"/>
                        <a:pt x="490" y="14"/>
                      </a:cubicBezTo>
                      <a:cubicBezTo>
                        <a:pt x="505" y="21"/>
                        <a:pt x="525" y="34"/>
                        <a:pt x="536" y="44"/>
                      </a:cubicBezTo>
                      <a:cubicBezTo>
                        <a:pt x="543" y="51"/>
                        <a:pt x="556" y="66"/>
                        <a:pt x="557" y="69"/>
                      </a:cubicBezTo>
                      <a:cubicBezTo>
                        <a:pt x="558" y="70"/>
                        <a:pt x="558" y="71"/>
                        <a:pt x="559" y="70"/>
                      </a:cubicBezTo>
                      <a:cubicBezTo>
                        <a:pt x="559" y="70"/>
                        <a:pt x="561" y="72"/>
                        <a:pt x="562" y="75"/>
                      </a:cubicBezTo>
                      <a:cubicBezTo>
                        <a:pt x="565" y="81"/>
                        <a:pt x="568" y="90"/>
                        <a:pt x="566" y="90"/>
                      </a:cubicBezTo>
                      <a:cubicBezTo>
                        <a:pt x="566" y="90"/>
                        <a:pt x="565" y="92"/>
                        <a:pt x="565" y="94"/>
                      </a:cubicBezTo>
                      <a:cubicBezTo>
                        <a:pt x="564" y="106"/>
                        <a:pt x="548" y="111"/>
                        <a:pt x="526" y="105"/>
                      </a:cubicBezTo>
                      <a:cubicBezTo>
                        <a:pt x="521" y="104"/>
                        <a:pt x="515" y="103"/>
                        <a:pt x="513" y="102"/>
                      </a:cubicBezTo>
                      <a:lnTo>
                        <a:pt x="509" y="101"/>
                      </a:lnTo>
                      <a:lnTo>
                        <a:pt x="497" y="114"/>
                      </a:lnTo>
                      <a:cubicBezTo>
                        <a:pt x="491" y="121"/>
                        <a:pt x="486" y="128"/>
                        <a:pt x="485" y="129"/>
                      </a:cubicBezTo>
                      <a:cubicBezTo>
                        <a:pt x="485" y="130"/>
                        <a:pt x="489" y="135"/>
                        <a:pt x="494" y="141"/>
                      </a:cubicBezTo>
                      <a:cubicBezTo>
                        <a:pt x="501" y="149"/>
                        <a:pt x="503" y="152"/>
                        <a:pt x="506" y="160"/>
                      </a:cubicBezTo>
                      <a:cubicBezTo>
                        <a:pt x="510" y="172"/>
                        <a:pt x="510" y="178"/>
                        <a:pt x="505" y="183"/>
                      </a:cubicBezTo>
                      <a:cubicBezTo>
                        <a:pt x="499" y="189"/>
                        <a:pt x="485" y="190"/>
                        <a:pt x="470" y="187"/>
                      </a:cubicBezTo>
                      <a:cubicBezTo>
                        <a:pt x="467" y="186"/>
                        <a:pt x="463" y="185"/>
                        <a:pt x="463" y="186"/>
                      </a:cubicBezTo>
                      <a:cubicBezTo>
                        <a:pt x="462" y="186"/>
                        <a:pt x="400" y="272"/>
                        <a:pt x="325" y="378"/>
                      </a:cubicBezTo>
                      <a:cubicBezTo>
                        <a:pt x="250" y="483"/>
                        <a:pt x="187" y="572"/>
                        <a:pt x="185" y="574"/>
                      </a:cubicBezTo>
                      <a:cubicBezTo>
                        <a:pt x="177" y="582"/>
                        <a:pt x="162" y="586"/>
                        <a:pt x="146" y="582"/>
                      </a:cubicBezTo>
                      <a:cubicBezTo>
                        <a:pt x="142" y="581"/>
                        <a:pt x="138" y="581"/>
                        <a:pt x="137" y="582"/>
                      </a:cubicBezTo>
                      <a:cubicBezTo>
                        <a:pt x="136" y="582"/>
                        <a:pt x="113" y="613"/>
                        <a:pt x="85" y="650"/>
                      </a:cubicBezTo>
                      <a:cubicBezTo>
                        <a:pt x="57" y="686"/>
                        <a:pt x="29" y="723"/>
                        <a:pt x="22" y="732"/>
                      </a:cubicBezTo>
                      <a:cubicBezTo>
                        <a:pt x="15" y="741"/>
                        <a:pt x="10" y="748"/>
                        <a:pt x="11" y="748"/>
                      </a:cubicBezTo>
                      <a:cubicBezTo>
                        <a:pt x="11" y="748"/>
                        <a:pt x="9" y="750"/>
                        <a:pt x="5" y="751"/>
                      </a:cubicBezTo>
                      <a:cubicBezTo>
                        <a:pt x="2" y="752"/>
                        <a:pt x="0" y="752"/>
                        <a:pt x="1" y="751"/>
                      </a:cubicBezTo>
                      <a:cubicBezTo>
                        <a:pt x="5" y="749"/>
                        <a:pt x="123" y="574"/>
                        <a:pt x="122" y="572"/>
                      </a:cubicBezTo>
                      <a:cubicBezTo>
                        <a:pt x="122" y="571"/>
                        <a:pt x="119" y="568"/>
                        <a:pt x="117" y="565"/>
                      </a:cubicBezTo>
                      <a:cubicBezTo>
                        <a:pt x="102" y="551"/>
                        <a:pt x="98" y="534"/>
                        <a:pt x="106" y="519"/>
                      </a:cubicBezTo>
                      <a:cubicBezTo>
                        <a:pt x="107" y="515"/>
                        <a:pt x="169" y="427"/>
                        <a:pt x="243" y="323"/>
                      </a:cubicBezTo>
                      <a:cubicBezTo>
                        <a:pt x="317" y="219"/>
                        <a:pt x="378" y="133"/>
                        <a:pt x="379" y="131"/>
                      </a:cubicBezTo>
                      <a:cubicBezTo>
                        <a:pt x="380" y="129"/>
                        <a:pt x="380" y="129"/>
                        <a:pt x="376" y="123"/>
                      </a:cubicBezTo>
                      <a:cubicBezTo>
                        <a:pt x="371" y="116"/>
                        <a:pt x="366" y="103"/>
                        <a:pt x="366" y="97"/>
                      </a:cubicBezTo>
                      <a:cubicBezTo>
                        <a:pt x="367" y="90"/>
                        <a:pt x="369" y="88"/>
                        <a:pt x="377" y="85"/>
                      </a:cubicBezTo>
                      <a:cubicBezTo>
                        <a:pt x="386" y="81"/>
                        <a:pt x="395" y="82"/>
                        <a:pt x="410" y="86"/>
                      </a:cubicBezTo>
                      <a:cubicBezTo>
                        <a:pt x="418" y="88"/>
                        <a:pt x="420" y="88"/>
                        <a:pt x="421" y="86"/>
                      </a:cubicBezTo>
                      <a:cubicBezTo>
                        <a:pt x="427" y="78"/>
                        <a:pt x="440" y="54"/>
                        <a:pt x="440" y="53"/>
                      </a:cubicBezTo>
                      <a:cubicBezTo>
                        <a:pt x="439" y="52"/>
                        <a:pt x="437" y="48"/>
                        <a:pt x="434" y="45"/>
                      </a:cubicBezTo>
                      <a:cubicBezTo>
                        <a:pt x="428" y="37"/>
                        <a:pt x="423" y="26"/>
                        <a:pt x="422" y="20"/>
                      </a:cubicBezTo>
                      <a:cubicBezTo>
                        <a:pt x="422" y="10"/>
                        <a:pt x="428" y="2"/>
                        <a:pt x="437" y="0"/>
                      </a:cubicBezTo>
                    </a:path>
                  </a:pathLst>
                </a:custGeom>
                <a:solidFill>
                  <a:srgbClr val="BCBCB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23" name="Group 55"/>
              <p:cNvGrpSpPr>
                <a:grpSpLocks/>
              </p:cNvGrpSpPr>
              <p:nvPr/>
            </p:nvGrpSpPr>
            <p:grpSpPr bwMode="auto">
              <a:xfrm>
                <a:off x="1358" y="788"/>
                <a:ext cx="214" cy="291"/>
                <a:chOff x="1358" y="788"/>
                <a:chExt cx="214" cy="291"/>
              </a:xfrm>
            </p:grpSpPr>
            <p:sp>
              <p:nvSpPr>
                <p:cNvPr id="224" name="Freeform 56"/>
                <p:cNvSpPr>
                  <a:spLocks noChangeArrowheads="1"/>
                </p:cNvSpPr>
                <p:nvPr/>
              </p:nvSpPr>
              <p:spPr bwMode="auto">
                <a:xfrm>
                  <a:off x="1358" y="788"/>
                  <a:ext cx="214" cy="291"/>
                </a:xfrm>
                <a:custGeom>
                  <a:avLst/>
                  <a:gdLst>
                    <a:gd name="G0" fmla="+- 1 0 0"/>
                    <a:gd name="G1" fmla="*/ 1 39693 55456"/>
                    <a:gd name="G2" fmla="*/ 1 35987 55552"/>
                    <a:gd name="G3" fmla="*/ G2 1 180"/>
                    <a:gd name="G4" fmla="*/ G1 1 G3"/>
                    <a:gd name="G5" fmla="+- 1 0 0"/>
                    <a:gd name="G6" fmla="+- 1 0 0"/>
                    <a:gd name="G7" fmla="+- 1 0 0"/>
                    <a:gd name="G8" fmla="+- 1 0 0"/>
                    <a:gd name="G9" fmla="*/ 1 25611 45568"/>
                    <a:gd name="G10" fmla="*/ 1 35987 55552"/>
                    <a:gd name="G11" fmla="*/ G10 1 180"/>
                    <a:gd name="G12" fmla="*/ G9 1 G11"/>
                    <a:gd name="G13" fmla="+- 1 0 0"/>
                    <a:gd name="G14" fmla="+- 1 0 0"/>
                    <a:gd name="G15" fmla="+- 1 0 0"/>
                    <a:gd name="G16" fmla="+- 1 0 0"/>
                    <a:gd name="G17" fmla="+- 340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T0" fmla="*/ 8 256 1"/>
                    <a:gd name="T1" fmla="*/ 0 256 1"/>
                    <a:gd name="G30" fmla="+- 0 T0 T1"/>
                    <a:gd name="G31" fmla="cos 753 G30"/>
                    <a:gd name="G32" fmla="+- 755 0 0"/>
                    <a:gd name="G33" fmla="+- 0 0 0"/>
                    <a:gd name="G34" fmla="+- 2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24577 2"/>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84 0 0"/>
                    <a:gd name="G84" fmla="+- 0 0 0"/>
                    <a:gd name="G85" fmla="+- 169 0 0"/>
                    <a:gd name="G86" fmla="+- 148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1 0 0"/>
                    <a:gd name="G105" fmla="+- 1 0 0"/>
                    <a:gd name="T2" fmla="*/ 443 w 570"/>
                    <a:gd name="T3" fmla="*/ 3 h 758"/>
                    <a:gd name="T4" fmla="*/ 548 w 570"/>
                    <a:gd name="T5" fmla="*/ 55 h 758"/>
                    <a:gd name="T6" fmla="*/ 566 w 570"/>
                    <a:gd name="T7" fmla="*/ 84 h 758"/>
                    <a:gd name="T8" fmla="*/ 568 w 570"/>
                    <a:gd name="T9" fmla="*/ 101 h 758"/>
                    <a:gd name="T10" fmla="*/ 520 w 570"/>
                    <a:gd name="T11" fmla="*/ 108 h 758"/>
                    <a:gd name="T12" fmla="*/ 511 w 570"/>
                    <a:gd name="T13" fmla="*/ 106 h 758"/>
                    <a:gd name="T14" fmla="*/ 500 w 570"/>
                    <a:gd name="T15" fmla="*/ 119 h 758"/>
                    <a:gd name="T16" fmla="*/ 497 w 570"/>
                    <a:gd name="T17" fmla="*/ 143 h 758"/>
                    <a:gd name="T18" fmla="*/ 504 w 570"/>
                    <a:gd name="T19" fmla="*/ 190 h 758"/>
                    <a:gd name="T20" fmla="*/ 471 w 570"/>
                    <a:gd name="T21" fmla="*/ 192 h 758"/>
                    <a:gd name="T22" fmla="*/ 464 w 570"/>
                    <a:gd name="T23" fmla="*/ 191 h 758"/>
                    <a:gd name="T24" fmla="*/ 327 w 570"/>
                    <a:gd name="T25" fmla="*/ 384 h 758"/>
                    <a:gd name="T26" fmla="*/ 186 w 570"/>
                    <a:gd name="T27" fmla="*/ 580 h 758"/>
                    <a:gd name="T28" fmla="*/ 147 w 570"/>
                    <a:gd name="T29" fmla="*/ 587 h 758"/>
                    <a:gd name="T30" fmla="*/ 139 w 570"/>
                    <a:gd name="T31" fmla="*/ 587 h 758"/>
                    <a:gd name="T32" fmla="*/ 75 w 570"/>
                    <a:gd name="T33" fmla="*/ 670 h 758"/>
                    <a:gd name="T34" fmla="*/ 10 w 570"/>
                    <a:gd name="T35" fmla="*/ 753 h 758"/>
                    <a:gd name="T36" fmla="*/ 3 w 570"/>
                    <a:gd name="T37" fmla="*/ 756 h 758"/>
                    <a:gd name="T38" fmla="*/ 0 w 570"/>
                    <a:gd name="T39" fmla="*/ 756 h 758"/>
                    <a:gd name="T40" fmla="*/ 61 w 570"/>
                    <a:gd name="T41" fmla="*/ 666 h 758"/>
                    <a:gd name="T42" fmla="*/ 121 w 570"/>
                    <a:gd name="T43" fmla="*/ 576 h 758"/>
                    <a:gd name="T44" fmla="*/ 115 w 570"/>
                    <a:gd name="T45" fmla="*/ 569 h 758"/>
                    <a:gd name="T46" fmla="*/ 101 w 570"/>
                    <a:gd name="T47" fmla="*/ 544 h 758"/>
                    <a:gd name="T48" fmla="*/ 106 w 570"/>
                    <a:gd name="T49" fmla="*/ 519 h 758"/>
                    <a:gd name="T50" fmla="*/ 243 w 570"/>
                    <a:gd name="T51" fmla="*/ 324 h 758"/>
                    <a:gd name="T52" fmla="*/ 377 w 570"/>
                    <a:gd name="T53" fmla="*/ 134 h 758"/>
                    <a:gd name="T54" fmla="*/ 374 w 570"/>
                    <a:gd name="T55" fmla="*/ 125 h 758"/>
                    <a:gd name="T56" fmla="*/ 365 w 570"/>
                    <a:gd name="T57" fmla="*/ 97 h 758"/>
                    <a:gd name="T58" fmla="*/ 409 w 570"/>
                    <a:gd name="T59" fmla="*/ 86 h 758"/>
                    <a:gd name="T60" fmla="*/ 420 w 570"/>
                    <a:gd name="T61" fmla="*/ 89 h 758"/>
                    <a:gd name="T62" fmla="*/ 429 w 570"/>
                    <a:gd name="T63" fmla="*/ 74 h 758"/>
                    <a:gd name="T64" fmla="*/ 438 w 570"/>
                    <a:gd name="T65" fmla="*/ 57 h 758"/>
                    <a:gd name="T66" fmla="*/ 433 w 570"/>
                    <a:gd name="T67" fmla="*/ 48 h 758"/>
                    <a:gd name="T68" fmla="*/ 424 w 570"/>
                    <a:gd name="T69" fmla="*/ 11 h 758"/>
                    <a:gd name="T70" fmla="*/ 443 w 570"/>
                    <a:gd name="T71" fmla="*/ 3 h 758"/>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758">
                      <a:moveTo>
                        <a:pt x="443" y="3"/>
                      </a:moveTo>
                      <a:cubicBezTo>
                        <a:pt x="471" y="0"/>
                        <a:pt x="520" y="25"/>
                        <a:pt x="548" y="55"/>
                      </a:cubicBezTo>
                      <a:cubicBezTo>
                        <a:pt x="555" y="64"/>
                        <a:pt x="564" y="76"/>
                        <a:pt x="566" y="84"/>
                      </a:cubicBezTo>
                      <a:cubicBezTo>
                        <a:pt x="568" y="89"/>
                        <a:pt x="569" y="97"/>
                        <a:pt x="568" y="101"/>
                      </a:cubicBezTo>
                      <a:cubicBezTo>
                        <a:pt x="563" y="113"/>
                        <a:pt x="544" y="116"/>
                        <a:pt x="520" y="108"/>
                      </a:cubicBezTo>
                      <a:cubicBezTo>
                        <a:pt x="516" y="107"/>
                        <a:pt x="511" y="106"/>
                        <a:pt x="511" y="106"/>
                      </a:cubicBezTo>
                      <a:cubicBezTo>
                        <a:pt x="511" y="106"/>
                        <a:pt x="506" y="112"/>
                        <a:pt x="500" y="119"/>
                      </a:cubicBezTo>
                      <a:cubicBezTo>
                        <a:pt x="487" y="133"/>
                        <a:pt x="487" y="132"/>
                        <a:pt x="497" y="143"/>
                      </a:cubicBezTo>
                      <a:cubicBezTo>
                        <a:pt x="514" y="163"/>
                        <a:pt x="517" y="183"/>
                        <a:pt x="504" y="190"/>
                      </a:cubicBezTo>
                      <a:cubicBezTo>
                        <a:pt x="497" y="194"/>
                        <a:pt x="484" y="195"/>
                        <a:pt x="471" y="192"/>
                      </a:cubicBezTo>
                      <a:cubicBezTo>
                        <a:pt x="468" y="191"/>
                        <a:pt x="465" y="190"/>
                        <a:pt x="464" y="191"/>
                      </a:cubicBezTo>
                      <a:cubicBezTo>
                        <a:pt x="464" y="191"/>
                        <a:pt x="402" y="278"/>
                        <a:pt x="327" y="384"/>
                      </a:cubicBezTo>
                      <a:cubicBezTo>
                        <a:pt x="251" y="490"/>
                        <a:pt x="188" y="578"/>
                        <a:pt x="186" y="580"/>
                      </a:cubicBezTo>
                      <a:cubicBezTo>
                        <a:pt x="177" y="587"/>
                        <a:pt x="162" y="590"/>
                        <a:pt x="147" y="587"/>
                      </a:cubicBezTo>
                      <a:cubicBezTo>
                        <a:pt x="144" y="586"/>
                        <a:pt x="140" y="586"/>
                        <a:pt x="139" y="587"/>
                      </a:cubicBezTo>
                      <a:cubicBezTo>
                        <a:pt x="138" y="588"/>
                        <a:pt x="109" y="625"/>
                        <a:pt x="75" y="670"/>
                      </a:cubicBezTo>
                      <a:cubicBezTo>
                        <a:pt x="30" y="729"/>
                        <a:pt x="12" y="752"/>
                        <a:pt x="10" y="753"/>
                      </a:cubicBezTo>
                      <a:cubicBezTo>
                        <a:pt x="8" y="753"/>
                        <a:pt x="5" y="755"/>
                        <a:pt x="3" y="756"/>
                      </a:cubicBezTo>
                      <a:cubicBezTo>
                        <a:pt x="1" y="757"/>
                        <a:pt x="0" y="757"/>
                        <a:pt x="0" y="756"/>
                      </a:cubicBezTo>
                      <a:cubicBezTo>
                        <a:pt x="1" y="755"/>
                        <a:pt x="28" y="715"/>
                        <a:pt x="61" y="666"/>
                      </a:cubicBezTo>
                      <a:cubicBezTo>
                        <a:pt x="94" y="617"/>
                        <a:pt x="121" y="577"/>
                        <a:pt x="121" y="576"/>
                      </a:cubicBezTo>
                      <a:cubicBezTo>
                        <a:pt x="121" y="575"/>
                        <a:pt x="118" y="572"/>
                        <a:pt x="115" y="569"/>
                      </a:cubicBezTo>
                      <a:cubicBezTo>
                        <a:pt x="107" y="560"/>
                        <a:pt x="103" y="552"/>
                        <a:pt x="101" y="544"/>
                      </a:cubicBezTo>
                      <a:cubicBezTo>
                        <a:pt x="100" y="534"/>
                        <a:pt x="101" y="529"/>
                        <a:pt x="106" y="519"/>
                      </a:cubicBezTo>
                      <a:cubicBezTo>
                        <a:pt x="108" y="515"/>
                        <a:pt x="170" y="427"/>
                        <a:pt x="243" y="324"/>
                      </a:cubicBezTo>
                      <a:cubicBezTo>
                        <a:pt x="316" y="220"/>
                        <a:pt x="377" y="135"/>
                        <a:pt x="377" y="134"/>
                      </a:cubicBezTo>
                      <a:cubicBezTo>
                        <a:pt x="378" y="132"/>
                        <a:pt x="377" y="130"/>
                        <a:pt x="374" y="125"/>
                      </a:cubicBezTo>
                      <a:cubicBezTo>
                        <a:pt x="368" y="117"/>
                        <a:pt x="364" y="104"/>
                        <a:pt x="365" y="97"/>
                      </a:cubicBezTo>
                      <a:cubicBezTo>
                        <a:pt x="368" y="84"/>
                        <a:pt x="385" y="80"/>
                        <a:pt x="409" y="86"/>
                      </a:cubicBezTo>
                      <a:lnTo>
                        <a:pt x="420" y="89"/>
                      </a:lnTo>
                      <a:lnTo>
                        <a:pt x="429" y="74"/>
                      </a:lnTo>
                      <a:cubicBezTo>
                        <a:pt x="434" y="65"/>
                        <a:pt x="438" y="58"/>
                        <a:pt x="438" y="57"/>
                      </a:cubicBezTo>
                      <a:cubicBezTo>
                        <a:pt x="438" y="56"/>
                        <a:pt x="436" y="52"/>
                        <a:pt x="433" y="48"/>
                      </a:cubicBezTo>
                      <a:cubicBezTo>
                        <a:pt x="422" y="33"/>
                        <a:pt x="419" y="19"/>
                        <a:pt x="424" y="11"/>
                      </a:cubicBezTo>
                      <a:cubicBezTo>
                        <a:pt x="427" y="7"/>
                        <a:pt x="435" y="3"/>
                        <a:pt x="443" y="3"/>
                      </a:cubicBezTo>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5" name="Freeform 57"/>
                <p:cNvSpPr>
                  <a:spLocks noChangeArrowheads="1"/>
                </p:cNvSpPr>
                <p:nvPr/>
              </p:nvSpPr>
              <p:spPr bwMode="auto">
                <a:xfrm>
                  <a:off x="1358" y="789"/>
                  <a:ext cx="214" cy="28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522 0 0"/>
                    <a:gd name="G16" fmla="+- 103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0 0 0"/>
                    <a:gd name="G37" fmla="*/ 1 54239 35328"/>
                    <a:gd name="T0" fmla="*/ 5 256 1"/>
                    <a:gd name="T1" fmla="*/ 0 256 1"/>
                    <a:gd name="G38" fmla="+- 0 T0 T1"/>
                    <a:gd name="G39" fmla="sin 750 G38"/>
                    <a:gd name="G40" fmla="+- 376 0 0"/>
                    <a:gd name="G41" fmla="*/ 1 46283 55552"/>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24577 2"/>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63 0 0"/>
                    <a:gd name="G101" fmla="*/ 1 167 2"/>
                    <a:gd name="G102" fmla="+- 0 0 0"/>
                    <a:gd name="G103" fmla="+- 168 0 0"/>
                    <a:gd name="G104" fmla="+- 1 0 0"/>
                    <a:gd name="G105" fmla="+- 1 0 0"/>
                    <a:gd name="G106" fmla="+- 1 0 0"/>
                    <a:gd name="G107" fmla="+- 1 0 0"/>
                    <a:gd name="G108" fmla="+- 1 0 0"/>
                    <a:gd name="G109" fmla="+- 1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T2" fmla="*/ 437 w 569"/>
                    <a:gd name="T3" fmla="*/ 0 h 753"/>
                    <a:gd name="T4" fmla="*/ 441 w 569"/>
                    <a:gd name="T5" fmla="*/ 0 h 753"/>
                    <a:gd name="T6" fmla="*/ 450 w 569"/>
                    <a:gd name="T7" fmla="*/ 2 h 753"/>
                    <a:gd name="T8" fmla="*/ 490 w 569"/>
                    <a:gd name="T9" fmla="*/ 14 h 753"/>
                    <a:gd name="T10" fmla="*/ 536 w 569"/>
                    <a:gd name="T11" fmla="*/ 44 h 753"/>
                    <a:gd name="T12" fmla="*/ 557 w 569"/>
                    <a:gd name="T13" fmla="*/ 69 h 753"/>
                    <a:gd name="T14" fmla="*/ 559 w 569"/>
                    <a:gd name="T15" fmla="*/ 70 h 753"/>
                    <a:gd name="T16" fmla="*/ 562 w 569"/>
                    <a:gd name="T17" fmla="*/ 75 h 753"/>
                    <a:gd name="T18" fmla="*/ 566 w 569"/>
                    <a:gd name="T19" fmla="*/ 90 h 753"/>
                    <a:gd name="T20" fmla="*/ 565 w 569"/>
                    <a:gd name="T21" fmla="*/ 94 h 753"/>
                    <a:gd name="T22" fmla="*/ 526 w 569"/>
                    <a:gd name="T23" fmla="*/ 105 h 753"/>
                    <a:gd name="T24" fmla="*/ 513 w 569"/>
                    <a:gd name="T25" fmla="*/ 102 h 753"/>
                    <a:gd name="T26" fmla="*/ 509 w 569"/>
                    <a:gd name="T27" fmla="*/ 101 h 753"/>
                    <a:gd name="T28" fmla="*/ 497 w 569"/>
                    <a:gd name="T29" fmla="*/ 114 h 753"/>
                    <a:gd name="T30" fmla="*/ 485 w 569"/>
                    <a:gd name="T31" fmla="*/ 129 h 753"/>
                    <a:gd name="T32" fmla="*/ 494 w 569"/>
                    <a:gd name="T33" fmla="*/ 141 h 753"/>
                    <a:gd name="T34" fmla="*/ 506 w 569"/>
                    <a:gd name="T35" fmla="*/ 160 h 753"/>
                    <a:gd name="T36" fmla="*/ 505 w 569"/>
                    <a:gd name="T37" fmla="*/ 183 h 753"/>
                    <a:gd name="T38" fmla="*/ 470 w 569"/>
                    <a:gd name="T39" fmla="*/ 187 h 753"/>
                    <a:gd name="T40" fmla="*/ 463 w 569"/>
                    <a:gd name="T41" fmla="*/ 186 h 753"/>
                    <a:gd name="T42" fmla="*/ 325 w 569"/>
                    <a:gd name="T43" fmla="*/ 378 h 753"/>
                    <a:gd name="T44" fmla="*/ 185 w 569"/>
                    <a:gd name="T45" fmla="*/ 574 h 753"/>
                    <a:gd name="T46" fmla="*/ 146 w 569"/>
                    <a:gd name="T47" fmla="*/ 582 h 753"/>
                    <a:gd name="T48" fmla="*/ 137 w 569"/>
                    <a:gd name="T49" fmla="*/ 582 h 753"/>
                    <a:gd name="T50" fmla="*/ 85 w 569"/>
                    <a:gd name="T51" fmla="*/ 650 h 753"/>
                    <a:gd name="T52" fmla="*/ 22 w 569"/>
                    <a:gd name="T53" fmla="*/ 732 h 753"/>
                    <a:gd name="T54" fmla="*/ 11 w 569"/>
                    <a:gd name="T55" fmla="*/ 748 h 753"/>
                    <a:gd name="T56" fmla="*/ 5 w 569"/>
                    <a:gd name="T57" fmla="*/ 751 h 753"/>
                    <a:gd name="T58" fmla="*/ 1 w 569"/>
                    <a:gd name="T59" fmla="*/ 751 h 753"/>
                    <a:gd name="T60" fmla="*/ 122 w 569"/>
                    <a:gd name="T61" fmla="*/ 572 h 753"/>
                    <a:gd name="T62" fmla="*/ 117 w 569"/>
                    <a:gd name="T63" fmla="*/ 565 h 753"/>
                    <a:gd name="T64" fmla="*/ 106 w 569"/>
                    <a:gd name="T65" fmla="*/ 519 h 753"/>
                    <a:gd name="T66" fmla="*/ 243 w 569"/>
                    <a:gd name="T67" fmla="*/ 323 h 753"/>
                    <a:gd name="T68" fmla="*/ 379 w 569"/>
                    <a:gd name="T69" fmla="*/ 131 h 753"/>
                    <a:gd name="T70" fmla="*/ 376 w 569"/>
                    <a:gd name="T71" fmla="*/ 123 h 753"/>
                    <a:gd name="T72" fmla="*/ 366 w 569"/>
                    <a:gd name="T73" fmla="*/ 97 h 753"/>
                    <a:gd name="T74" fmla="*/ 377 w 569"/>
                    <a:gd name="T75" fmla="*/ 85 h 753"/>
                    <a:gd name="T76" fmla="*/ 410 w 569"/>
                    <a:gd name="T77" fmla="*/ 86 h 753"/>
                    <a:gd name="T78" fmla="*/ 421 w 569"/>
                    <a:gd name="T79" fmla="*/ 86 h 753"/>
                    <a:gd name="T80" fmla="*/ 440 w 569"/>
                    <a:gd name="T81" fmla="*/ 53 h 753"/>
                    <a:gd name="T82" fmla="*/ 434 w 569"/>
                    <a:gd name="T83" fmla="*/ 45 h 753"/>
                    <a:gd name="T84" fmla="*/ 422 w 569"/>
                    <a:gd name="T85" fmla="*/ 20 h 753"/>
                    <a:gd name="T86" fmla="*/ 437 w 569"/>
                    <a:gd name="T87" fmla="*/ 0 h 753"/>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9" h="753">
                      <a:moveTo>
                        <a:pt x="437" y="0"/>
                      </a:moveTo>
                      <a:cubicBezTo>
                        <a:pt x="439" y="0"/>
                        <a:pt x="440" y="0"/>
                        <a:pt x="441" y="0"/>
                      </a:cubicBezTo>
                      <a:cubicBezTo>
                        <a:pt x="441" y="1"/>
                        <a:pt x="445" y="1"/>
                        <a:pt x="450" y="2"/>
                      </a:cubicBezTo>
                      <a:cubicBezTo>
                        <a:pt x="462" y="3"/>
                        <a:pt x="473" y="6"/>
                        <a:pt x="490" y="14"/>
                      </a:cubicBezTo>
                      <a:cubicBezTo>
                        <a:pt x="505" y="21"/>
                        <a:pt x="525" y="34"/>
                        <a:pt x="536" y="44"/>
                      </a:cubicBezTo>
                      <a:cubicBezTo>
                        <a:pt x="543" y="51"/>
                        <a:pt x="556" y="66"/>
                        <a:pt x="557" y="69"/>
                      </a:cubicBezTo>
                      <a:cubicBezTo>
                        <a:pt x="558" y="70"/>
                        <a:pt x="558" y="71"/>
                        <a:pt x="559" y="70"/>
                      </a:cubicBezTo>
                      <a:cubicBezTo>
                        <a:pt x="559" y="70"/>
                        <a:pt x="561" y="72"/>
                        <a:pt x="562" y="75"/>
                      </a:cubicBezTo>
                      <a:cubicBezTo>
                        <a:pt x="565" y="81"/>
                        <a:pt x="568" y="90"/>
                        <a:pt x="566" y="90"/>
                      </a:cubicBezTo>
                      <a:cubicBezTo>
                        <a:pt x="566" y="90"/>
                        <a:pt x="565" y="92"/>
                        <a:pt x="565" y="94"/>
                      </a:cubicBezTo>
                      <a:cubicBezTo>
                        <a:pt x="564" y="106"/>
                        <a:pt x="548" y="111"/>
                        <a:pt x="526" y="105"/>
                      </a:cubicBezTo>
                      <a:cubicBezTo>
                        <a:pt x="521" y="104"/>
                        <a:pt x="515" y="103"/>
                        <a:pt x="513" y="102"/>
                      </a:cubicBezTo>
                      <a:lnTo>
                        <a:pt x="509" y="101"/>
                      </a:lnTo>
                      <a:lnTo>
                        <a:pt x="497" y="114"/>
                      </a:lnTo>
                      <a:cubicBezTo>
                        <a:pt x="491" y="121"/>
                        <a:pt x="486" y="128"/>
                        <a:pt x="485" y="129"/>
                      </a:cubicBezTo>
                      <a:cubicBezTo>
                        <a:pt x="485" y="130"/>
                        <a:pt x="489" y="135"/>
                        <a:pt x="494" y="141"/>
                      </a:cubicBezTo>
                      <a:cubicBezTo>
                        <a:pt x="501" y="149"/>
                        <a:pt x="503" y="152"/>
                        <a:pt x="506" y="160"/>
                      </a:cubicBezTo>
                      <a:cubicBezTo>
                        <a:pt x="510" y="172"/>
                        <a:pt x="510" y="178"/>
                        <a:pt x="505" y="183"/>
                      </a:cubicBezTo>
                      <a:cubicBezTo>
                        <a:pt x="499" y="189"/>
                        <a:pt x="485" y="190"/>
                        <a:pt x="470" y="187"/>
                      </a:cubicBezTo>
                      <a:cubicBezTo>
                        <a:pt x="467" y="186"/>
                        <a:pt x="463" y="185"/>
                        <a:pt x="463" y="186"/>
                      </a:cubicBezTo>
                      <a:cubicBezTo>
                        <a:pt x="462" y="186"/>
                        <a:pt x="400" y="272"/>
                        <a:pt x="325" y="378"/>
                      </a:cubicBezTo>
                      <a:cubicBezTo>
                        <a:pt x="250" y="483"/>
                        <a:pt x="187" y="572"/>
                        <a:pt x="185" y="574"/>
                      </a:cubicBezTo>
                      <a:cubicBezTo>
                        <a:pt x="177" y="582"/>
                        <a:pt x="162" y="586"/>
                        <a:pt x="146" y="582"/>
                      </a:cubicBezTo>
                      <a:cubicBezTo>
                        <a:pt x="142" y="581"/>
                        <a:pt x="138" y="581"/>
                        <a:pt x="137" y="582"/>
                      </a:cubicBezTo>
                      <a:cubicBezTo>
                        <a:pt x="136" y="582"/>
                        <a:pt x="113" y="613"/>
                        <a:pt x="85" y="650"/>
                      </a:cubicBezTo>
                      <a:cubicBezTo>
                        <a:pt x="57" y="686"/>
                        <a:pt x="29" y="723"/>
                        <a:pt x="22" y="732"/>
                      </a:cubicBezTo>
                      <a:cubicBezTo>
                        <a:pt x="15" y="741"/>
                        <a:pt x="10" y="748"/>
                        <a:pt x="11" y="748"/>
                      </a:cubicBezTo>
                      <a:cubicBezTo>
                        <a:pt x="11" y="748"/>
                        <a:pt x="9" y="750"/>
                        <a:pt x="5" y="751"/>
                      </a:cubicBezTo>
                      <a:cubicBezTo>
                        <a:pt x="2" y="752"/>
                        <a:pt x="0" y="752"/>
                        <a:pt x="1" y="751"/>
                      </a:cubicBezTo>
                      <a:cubicBezTo>
                        <a:pt x="5" y="749"/>
                        <a:pt x="123" y="574"/>
                        <a:pt x="122" y="572"/>
                      </a:cubicBezTo>
                      <a:cubicBezTo>
                        <a:pt x="122" y="571"/>
                        <a:pt x="119" y="568"/>
                        <a:pt x="117" y="565"/>
                      </a:cubicBezTo>
                      <a:cubicBezTo>
                        <a:pt x="102" y="551"/>
                        <a:pt x="98" y="534"/>
                        <a:pt x="106" y="519"/>
                      </a:cubicBezTo>
                      <a:cubicBezTo>
                        <a:pt x="107" y="515"/>
                        <a:pt x="169" y="427"/>
                        <a:pt x="243" y="323"/>
                      </a:cubicBezTo>
                      <a:cubicBezTo>
                        <a:pt x="317" y="219"/>
                        <a:pt x="378" y="133"/>
                        <a:pt x="379" y="131"/>
                      </a:cubicBezTo>
                      <a:cubicBezTo>
                        <a:pt x="380" y="129"/>
                        <a:pt x="380" y="129"/>
                        <a:pt x="376" y="123"/>
                      </a:cubicBezTo>
                      <a:cubicBezTo>
                        <a:pt x="371" y="116"/>
                        <a:pt x="366" y="103"/>
                        <a:pt x="366" y="97"/>
                      </a:cubicBezTo>
                      <a:cubicBezTo>
                        <a:pt x="367" y="90"/>
                        <a:pt x="369" y="88"/>
                        <a:pt x="377" y="85"/>
                      </a:cubicBezTo>
                      <a:cubicBezTo>
                        <a:pt x="386" y="81"/>
                        <a:pt x="395" y="82"/>
                        <a:pt x="410" y="86"/>
                      </a:cubicBezTo>
                      <a:cubicBezTo>
                        <a:pt x="418" y="88"/>
                        <a:pt x="420" y="88"/>
                        <a:pt x="421" y="86"/>
                      </a:cubicBezTo>
                      <a:cubicBezTo>
                        <a:pt x="427" y="78"/>
                        <a:pt x="440" y="54"/>
                        <a:pt x="440" y="53"/>
                      </a:cubicBezTo>
                      <a:cubicBezTo>
                        <a:pt x="439" y="52"/>
                        <a:pt x="437" y="48"/>
                        <a:pt x="434" y="45"/>
                      </a:cubicBezTo>
                      <a:cubicBezTo>
                        <a:pt x="428" y="37"/>
                        <a:pt x="423" y="26"/>
                        <a:pt x="422" y="20"/>
                      </a:cubicBezTo>
                      <a:cubicBezTo>
                        <a:pt x="422" y="10"/>
                        <a:pt x="428" y="2"/>
                        <a:pt x="437" y="0"/>
                      </a:cubicBezTo>
                    </a:path>
                  </a:pathLst>
                </a:custGeom>
                <a:solidFill>
                  <a:srgbClr val="BCBCB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sp>
          <p:nvSpPr>
            <p:cNvPr id="238" name="Rectangle 109"/>
            <p:cNvSpPr>
              <a:spLocks noChangeArrowheads="1"/>
            </p:cNvSpPr>
            <p:nvPr/>
          </p:nvSpPr>
          <p:spPr bwMode="auto">
            <a:xfrm>
              <a:off x="265972" y="5306709"/>
              <a:ext cx="478269" cy="369332"/>
            </a:xfrm>
            <a:prstGeom prst="rect">
              <a:avLst/>
            </a:prstGeom>
            <a:noFill/>
            <a:ln w="9525" cap="flat">
              <a:no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9pPr>
            </a:lstStyle>
            <a:p>
              <a:pPr algn="r">
                <a:lnSpc>
                  <a:spcPct val="100000"/>
                </a:lnSpc>
                <a:buClrTx/>
                <a:buFontTx/>
                <a:buNone/>
              </a:pPr>
              <a:r>
                <a:rPr lang="en-US" altLang="en-US" sz="2400" dirty="0" smtClean="0">
                  <a:solidFill>
                    <a:schemeClr val="tx1"/>
                  </a:solidFill>
                  <a:latin typeface="+mn-lt"/>
                </a:rPr>
                <a:t>V</a:t>
              </a:r>
              <a:endParaRPr lang="en-US" altLang="en-US" sz="2400" dirty="0">
                <a:solidFill>
                  <a:schemeClr val="tx1"/>
                </a:solidFill>
                <a:latin typeface="+mn-lt"/>
              </a:endParaRPr>
            </a:p>
          </p:txBody>
        </p:sp>
        <p:sp>
          <p:nvSpPr>
            <p:cNvPr id="239" name="Rectangle 109"/>
            <p:cNvSpPr>
              <a:spLocks noChangeArrowheads="1"/>
            </p:cNvSpPr>
            <p:nvPr/>
          </p:nvSpPr>
          <p:spPr bwMode="auto">
            <a:xfrm>
              <a:off x="357210" y="5824063"/>
              <a:ext cx="38703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9pPr>
            </a:lstStyle>
            <a:p>
              <a:pPr algn="r">
                <a:lnSpc>
                  <a:spcPct val="100000"/>
                </a:lnSpc>
                <a:buClrTx/>
                <a:buFontTx/>
                <a:buNone/>
              </a:pPr>
              <a:r>
                <a:rPr lang="en-US" altLang="en-US" sz="2400" dirty="0" smtClean="0">
                  <a:solidFill>
                    <a:srgbClr val="FF0000"/>
                  </a:solidFill>
                  <a:latin typeface="+mn-lt"/>
                </a:rPr>
                <a:t>D</a:t>
              </a:r>
              <a:endParaRPr lang="en-US" altLang="en-US" sz="1600" dirty="0">
                <a:solidFill>
                  <a:srgbClr val="FF0000"/>
                </a:solidFill>
                <a:latin typeface="+mn-lt"/>
              </a:endParaRPr>
            </a:p>
          </p:txBody>
        </p:sp>
        <p:sp>
          <p:nvSpPr>
            <p:cNvPr id="240" name="Rectangle 109"/>
            <p:cNvSpPr>
              <a:spLocks noChangeArrowheads="1"/>
            </p:cNvSpPr>
            <p:nvPr/>
          </p:nvSpPr>
          <p:spPr bwMode="auto">
            <a:xfrm>
              <a:off x="-16699" y="6315452"/>
              <a:ext cx="76094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9pPr>
            </a:lstStyle>
            <a:p>
              <a:pPr algn="r">
                <a:lnSpc>
                  <a:spcPct val="100000"/>
                </a:lnSpc>
                <a:buClrTx/>
                <a:buFontTx/>
                <a:buNone/>
              </a:pPr>
              <a:r>
                <a:rPr lang="en-US" altLang="en-US" sz="2400" dirty="0" smtClean="0">
                  <a:solidFill>
                    <a:schemeClr val="accent6">
                      <a:lumMod val="75000"/>
                    </a:schemeClr>
                  </a:solidFill>
                  <a:latin typeface="+mn-lt"/>
                </a:rPr>
                <a:t>D+T</a:t>
              </a:r>
              <a:endParaRPr lang="en-US" altLang="en-US" sz="2400" dirty="0">
                <a:solidFill>
                  <a:schemeClr val="accent6">
                    <a:lumMod val="75000"/>
                  </a:schemeClr>
                </a:solidFill>
                <a:latin typeface="+mn-lt"/>
              </a:endParaRPr>
            </a:p>
          </p:txBody>
        </p:sp>
        <p:grpSp>
          <p:nvGrpSpPr>
            <p:cNvPr id="247" name="Group 246"/>
            <p:cNvGrpSpPr/>
            <p:nvPr/>
          </p:nvGrpSpPr>
          <p:grpSpPr>
            <a:xfrm>
              <a:off x="6614250" y="5374345"/>
              <a:ext cx="2263737" cy="481719"/>
              <a:chOff x="6423063" y="2377812"/>
              <a:chExt cx="2263737" cy="1118749"/>
            </a:xfrm>
          </p:grpSpPr>
          <p:sp>
            <p:nvSpPr>
              <p:cNvPr id="248" name="Rectangle 107"/>
              <p:cNvSpPr>
                <a:spLocks noChangeArrowheads="1"/>
              </p:cNvSpPr>
              <p:nvPr/>
            </p:nvSpPr>
            <p:spPr bwMode="auto">
              <a:xfrm>
                <a:off x="6473157" y="2377812"/>
                <a:ext cx="2213643" cy="1066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9pPr>
              </a:lstStyle>
              <a:p>
                <a:pPr>
                  <a:lnSpc>
                    <a:spcPct val="100000"/>
                  </a:lnSpc>
                  <a:buClrTx/>
                  <a:buFontTx/>
                  <a:buNone/>
                </a:pPr>
                <a:r>
                  <a:rPr lang="en-US" altLang="en-US" sz="1600" dirty="0">
                    <a:latin typeface="+mn-lt"/>
                  </a:rPr>
                  <a:t>Tissue collection</a:t>
                </a:r>
              </a:p>
            </p:txBody>
          </p:sp>
          <p:sp>
            <p:nvSpPr>
              <p:cNvPr id="249" name="Line 108"/>
              <p:cNvSpPr>
                <a:spLocks noChangeShapeType="1"/>
              </p:cNvSpPr>
              <p:nvPr/>
            </p:nvSpPr>
            <p:spPr bwMode="auto">
              <a:xfrm>
                <a:off x="6423063" y="2425520"/>
                <a:ext cx="4771" cy="1071041"/>
              </a:xfrm>
              <a:prstGeom prst="line">
                <a:avLst/>
              </a:prstGeom>
              <a:noFill/>
              <a:ln w="12600" cap="sq">
                <a:solidFill>
                  <a:srgbClr val="000000"/>
                </a:solidFill>
                <a:miter lim="800000"/>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spTree>
    <p:extLst>
      <p:ext uri="{BB962C8B-B14F-4D97-AF65-F5344CB8AC3E}">
        <p14:creationId xmlns:p14="http://schemas.microsoft.com/office/powerpoint/2010/main" val="38426363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Glucocorticoids in humans</a:t>
            </a:r>
            <a:endParaRPr lang="en-US" dirty="0"/>
          </a:p>
        </p:txBody>
      </p:sp>
      <p:sp>
        <p:nvSpPr>
          <p:cNvPr id="3" name="Content Placeholder 2"/>
          <p:cNvSpPr>
            <a:spLocks noGrp="1"/>
          </p:cNvSpPr>
          <p:nvPr>
            <p:ph idx="1"/>
          </p:nvPr>
        </p:nvSpPr>
        <p:spPr>
          <a:xfrm>
            <a:off x="628650" y="1825625"/>
            <a:ext cx="8515350" cy="4764956"/>
          </a:xfrm>
        </p:spPr>
        <p:txBody>
          <a:bodyPr>
            <a:normAutofit/>
          </a:bodyPr>
          <a:lstStyle/>
          <a:p>
            <a:r>
              <a:rPr lang="en-US" dirty="0" smtClean="0"/>
              <a:t>Stress hormones working towards </a:t>
            </a:r>
            <a:r>
              <a:rPr lang="en-US" dirty="0"/>
              <a:t>hyperglycemia</a:t>
            </a:r>
          </a:p>
          <a:p>
            <a:r>
              <a:rPr lang="en-US" dirty="0" smtClean="0"/>
              <a:t>Abnormally increased cortisol </a:t>
            </a:r>
            <a:r>
              <a:rPr lang="en-US" dirty="0"/>
              <a:t>in Cushing’s syndrome</a:t>
            </a:r>
            <a:r>
              <a:rPr lang="en-US" dirty="0" smtClean="0"/>
              <a:t>.</a:t>
            </a:r>
          </a:p>
          <a:p>
            <a:r>
              <a:rPr lang="en-US" dirty="0" smtClean="0"/>
              <a:t>Activate immunosuppressive mechanisms.</a:t>
            </a:r>
          </a:p>
          <a:p>
            <a:r>
              <a:rPr lang="en-US" dirty="0" smtClean="0"/>
              <a:t>Prescribed to ~1% per annum.</a:t>
            </a:r>
          </a:p>
          <a:p>
            <a:r>
              <a:rPr lang="en-US" dirty="0" smtClean="0"/>
              <a:t>Effects include</a:t>
            </a:r>
            <a:endParaRPr lang="en-US" dirty="0"/>
          </a:p>
          <a:p>
            <a:pPr lvl="1"/>
            <a:r>
              <a:rPr lang="en-US" dirty="0"/>
              <a:t>insulin </a:t>
            </a:r>
            <a:r>
              <a:rPr lang="en-US" dirty="0" smtClean="0"/>
              <a:t>resistance</a:t>
            </a:r>
          </a:p>
          <a:p>
            <a:pPr lvl="1"/>
            <a:r>
              <a:rPr lang="en-US" dirty="0" smtClean="0"/>
              <a:t>osteopenia</a:t>
            </a:r>
          </a:p>
          <a:p>
            <a:pPr lvl="1"/>
            <a:r>
              <a:rPr lang="en-US" dirty="0" smtClean="0"/>
              <a:t>muscle loss.</a:t>
            </a:r>
          </a:p>
          <a:p>
            <a:r>
              <a:rPr lang="en-US" dirty="0" smtClean="0"/>
              <a:t>Less specific glucocorticoids cause edema.</a:t>
            </a:r>
            <a:endParaRPr lang="en-US" dirty="0"/>
          </a:p>
        </p:txBody>
      </p:sp>
    </p:spTree>
    <p:extLst>
      <p:ext uri="{BB962C8B-B14F-4D97-AF65-F5344CB8AC3E}">
        <p14:creationId xmlns:p14="http://schemas.microsoft.com/office/powerpoint/2010/main" val="3824064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Net effects on body weight become evident when treated for longer</a:t>
            </a:r>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382" y="2808938"/>
            <a:ext cx="8244618" cy="1836435"/>
          </a:xfrm>
          <a:prstGeom prst="rect">
            <a:avLst/>
          </a:prstGeom>
        </p:spPr>
      </p:pic>
      <p:sp>
        <p:nvSpPr>
          <p:cNvPr id="5" name="Rectangle 4"/>
          <p:cNvSpPr/>
          <p:nvPr/>
        </p:nvSpPr>
        <p:spPr>
          <a:xfrm>
            <a:off x="-64906" y="3215305"/>
            <a:ext cx="1387111" cy="646331"/>
          </a:xfrm>
          <a:prstGeom prst="rect">
            <a:avLst/>
          </a:prstGeom>
        </p:spPr>
        <p:txBody>
          <a:bodyPr wrap="none">
            <a:spAutoFit/>
          </a:bodyPr>
          <a:lstStyle/>
          <a:p>
            <a:pPr algn="ctr"/>
            <a:r>
              <a:rPr lang="en-US" dirty="0" smtClean="0"/>
              <a:t>body weight</a:t>
            </a:r>
          </a:p>
          <a:p>
            <a:pPr algn="ctr"/>
            <a:r>
              <a:rPr lang="en-US" dirty="0" smtClean="0"/>
              <a:t>(% gain</a:t>
            </a:r>
            <a:r>
              <a:rPr lang="en-US" dirty="0"/>
              <a:t>)</a:t>
            </a:r>
          </a:p>
        </p:txBody>
      </p:sp>
    </p:spTree>
    <p:extLst>
      <p:ext uri="{BB962C8B-B14F-4D97-AF65-F5344CB8AC3E}">
        <p14:creationId xmlns:p14="http://schemas.microsoft.com/office/powerpoint/2010/main" val="4200253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Testosterone has little effect on fat and partly restores lean mass</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382" y="2042889"/>
            <a:ext cx="8244618" cy="3672107"/>
          </a:xfrm>
          <a:prstGeom prst="rect">
            <a:avLst/>
          </a:prstGeom>
        </p:spPr>
      </p:pic>
      <p:sp>
        <p:nvSpPr>
          <p:cNvPr id="5" name="Rectangle 4"/>
          <p:cNvSpPr/>
          <p:nvPr/>
        </p:nvSpPr>
        <p:spPr>
          <a:xfrm>
            <a:off x="126871" y="2678276"/>
            <a:ext cx="1003544" cy="646331"/>
          </a:xfrm>
          <a:prstGeom prst="rect">
            <a:avLst/>
          </a:prstGeom>
        </p:spPr>
        <p:txBody>
          <a:bodyPr wrap="none">
            <a:spAutoFit/>
          </a:bodyPr>
          <a:lstStyle/>
          <a:p>
            <a:pPr algn="ctr"/>
            <a:r>
              <a:rPr lang="en-US" dirty="0" smtClean="0"/>
              <a:t>fat mass</a:t>
            </a:r>
          </a:p>
          <a:p>
            <a:pPr algn="ctr"/>
            <a:r>
              <a:rPr lang="en-US" dirty="0" smtClean="0"/>
              <a:t>gain (g)</a:t>
            </a:r>
            <a:endParaRPr lang="en-US" dirty="0"/>
          </a:p>
        </p:txBody>
      </p:sp>
      <p:sp>
        <p:nvSpPr>
          <p:cNvPr id="6" name="Rectangle 5"/>
          <p:cNvSpPr/>
          <p:nvPr/>
        </p:nvSpPr>
        <p:spPr>
          <a:xfrm>
            <a:off x="52781" y="4312194"/>
            <a:ext cx="1151727" cy="646331"/>
          </a:xfrm>
          <a:prstGeom prst="rect">
            <a:avLst/>
          </a:prstGeom>
        </p:spPr>
        <p:txBody>
          <a:bodyPr wrap="none">
            <a:spAutoFit/>
          </a:bodyPr>
          <a:lstStyle/>
          <a:p>
            <a:pPr algn="ctr"/>
            <a:r>
              <a:rPr lang="en-US" dirty="0" smtClean="0"/>
              <a:t>lean mass</a:t>
            </a:r>
          </a:p>
          <a:p>
            <a:pPr algn="ctr"/>
            <a:r>
              <a:rPr lang="en-US" dirty="0" smtClean="0"/>
              <a:t>loss (g)</a:t>
            </a:r>
            <a:endParaRPr lang="en-US" dirty="0"/>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74006" t="87549" r="4737" b="4410"/>
          <a:stretch/>
        </p:blipFill>
        <p:spPr>
          <a:xfrm>
            <a:off x="1501774" y="3683000"/>
            <a:ext cx="1752601" cy="295275"/>
          </a:xfrm>
          <a:prstGeom prst="rect">
            <a:avLst/>
          </a:prstGeom>
        </p:spPr>
      </p:pic>
      <p:sp>
        <p:nvSpPr>
          <p:cNvPr id="3" name="Rectangle 2"/>
          <p:cNvSpPr/>
          <p:nvPr/>
        </p:nvSpPr>
        <p:spPr>
          <a:xfrm>
            <a:off x="0" y="3978274"/>
            <a:ext cx="9144000" cy="1736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593227"/>
            <a:ext cx="9144000" cy="307777"/>
          </a:xfrm>
          <a:prstGeom prst="rect">
            <a:avLst/>
          </a:prstGeom>
        </p:spPr>
        <p:txBody>
          <a:bodyPr wrap="square">
            <a:spAutoFit/>
          </a:bodyPr>
          <a:lstStyle/>
          <a:p>
            <a:pPr marL="285750" indent="-285750">
              <a:buFont typeface="Arial" panose="020B0604020202020204" pitchFamily="34" charset="0"/>
              <a:buChar char="•"/>
            </a:pPr>
            <a:r>
              <a:rPr lang="en-US" sz="1400" dirty="0" smtClean="0"/>
              <a:t>Only dexamethasone alters fat deposits.</a:t>
            </a:r>
            <a:endParaRPr lang="en-US" sz="1400" dirty="0"/>
          </a:p>
        </p:txBody>
      </p:sp>
    </p:spTree>
    <p:extLst>
      <p:ext uri="{BB962C8B-B14F-4D97-AF65-F5344CB8AC3E}">
        <p14:creationId xmlns:p14="http://schemas.microsoft.com/office/powerpoint/2010/main" val="63887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Testosterone partly restores individual muscles</a:t>
            </a:r>
            <a:endParaRPr lang="en-US" dirty="0"/>
          </a:p>
        </p:txBody>
      </p:sp>
      <p:grpSp>
        <p:nvGrpSpPr>
          <p:cNvPr id="4" name="Group 3"/>
          <p:cNvGrpSpPr/>
          <p:nvPr/>
        </p:nvGrpSpPr>
        <p:grpSpPr>
          <a:xfrm>
            <a:off x="215764" y="1655917"/>
            <a:ext cx="8712473" cy="5040670"/>
            <a:chOff x="106215" y="1498601"/>
            <a:chExt cx="8712473" cy="504067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15" y="1498601"/>
              <a:ext cx="8712473" cy="5040670"/>
            </a:xfrm>
            <a:prstGeom prst="rect">
              <a:avLst/>
            </a:prstGeom>
          </p:spPr>
        </p:pic>
        <p:sp>
          <p:nvSpPr>
            <p:cNvPr id="6" name="Rectangle 5"/>
            <p:cNvSpPr/>
            <p:nvPr/>
          </p:nvSpPr>
          <p:spPr>
            <a:xfrm>
              <a:off x="106216" y="1650470"/>
              <a:ext cx="430887" cy="1602170"/>
            </a:xfrm>
            <a:prstGeom prst="rect">
              <a:avLst/>
            </a:prstGeom>
          </p:spPr>
          <p:txBody>
            <a:bodyPr vert="vert270" wrap="none">
              <a:spAutoFit/>
            </a:bodyPr>
            <a:lstStyle/>
            <a:p>
              <a:r>
                <a:rPr lang="en-US" sz="1600" dirty="0" smtClean="0"/>
                <a:t>gastrocnemius (g)</a:t>
              </a:r>
              <a:endParaRPr lang="en-US" sz="1600" dirty="0"/>
            </a:p>
          </p:txBody>
        </p:sp>
        <p:sp>
          <p:nvSpPr>
            <p:cNvPr id="7" name="Rectangle 6"/>
            <p:cNvSpPr/>
            <p:nvPr/>
          </p:nvSpPr>
          <p:spPr>
            <a:xfrm>
              <a:off x="4627240" y="4592968"/>
              <a:ext cx="430887" cy="1239827"/>
            </a:xfrm>
            <a:prstGeom prst="rect">
              <a:avLst/>
            </a:prstGeom>
          </p:spPr>
          <p:txBody>
            <a:bodyPr vert="vert270" wrap="none">
              <a:spAutoFit/>
            </a:bodyPr>
            <a:lstStyle/>
            <a:p>
              <a:r>
                <a:rPr lang="en-US" sz="1600" dirty="0" smtClean="0"/>
                <a:t>levator ani (g)</a:t>
              </a:r>
              <a:endParaRPr lang="en-US" sz="1600" dirty="0"/>
            </a:p>
          </p:txBody>
        </p:sp>
        <p:sp>
          <p:nvSpPr>
            <p:cNvPr id="8" name="Rectangle 7"/>
            <p:cNvSpPr/>
            <p:nvPr/>
          </p:nvSpPr>
          <p:spPr>
            <a:xfrm>
              <a:off x="106216" y="4592968"/>
              <a:ext cx="430887" cy="1281248"/>
            </a:xfrm>
            <a:prstGeom prst="rect">
              <a:avLst/>
            </a:prstGeom>
          </p:spPr>
          <p:txBody>
            <a:bodyPr vert="vert270" wrap="none">
              <a:spAutoFit/>
            </a:bodyPr>
            <a:lstStyle/>
            <a:p>
              <a:r>
                <a:rPr lang="en-US" sz="1600" dirty="0" smtClean="0"/>
                <a:t>quadriceps (g)</a:t>
              </a:r>
              <a:endParaRPr lang="en-US" sz="1600" dirty="0"/>
            </a:p>
          </p:txBody>
        </p:sp>
        <p:sp>
          <p:nvSpPr>
            <p:cNvPr id="9" name="Rectangle 8"/>
            <p:cNvSpPr/>
            <p:nvPr/>
          </p:nvSpPr>
          <p:spPr>
            <a:xfrm>
              <a:off x="4627239" y="2073535"/>
              <a:ext cx="430887" cy="1179105"/>
            </a:xfrm>
            <a:prstGeom prst="rect">
              <a:avLst/>
            </a:prstGeom>
          </p:spPr>
          <p:txBody>
            <a:bodyPr vert="vert270" wrap="none">
              <a:spAutoFit/>
            </a:bodyPr>
            <a:lstStyle/>
            <a:p>
              <a:r>
                <a:rPr lang="en-US" sz="1600" dirty="0" smtClean="0"/>
                <a:t>triceps br. (g)</a:t>
              </a:r>
              <a:endParaRPr lang="en-US" sz="1600" dirty="0"/>
            </a:p>
          </p:txBody>
        </p:sp>
      </p:grpSp>
      <p:sp>
        <p:nvSpPr>
          <p:cNvPr id="11" name="Rectangle 10"/>
          <p:cNvSpPr/>
          <p:nvPr/>
        </p:nvSpPr>
        <p:spPr>
          <a:xfrm>
            <a:off x="2043078" y="6540679"/>
            <a:ext cx="1272118" cy="307777"/>
          </a:xfrm>
          <a:prstGeom prst="rect">
            <a:avLst/>
          </a:prstGeom>
        </p:spPr>
        <p:txBody>
          <a:bodyPr wrap="square">
            <a:spAutoFit/>
          </a:bodyPr>
          <a:lstStyle/>
          <a:p>
            <a:pPr algn="ctr"/>
            <a:r>
              <a:rPr lang="en-US" sz="1400" dirty="0" smtClean="0"/>
              <a:t>three days</a:t>
            </a:r>
            <a:endParaRPr lang="en-US" sz="1400" dirty="0"/>
          </a:p>
        </p:txBody>
      </p:sp>
      <p:sp>
        <p:nvSpPr>
          <p:cNvPr id="12" name="Rectangle 11"/>
          <p:cNvSpPr/>
          <p:nvPr/>
        </p:nvSpPr>
        <p:spPr>
          <a:xfrm>
            <a:off x="733663" y="6540677"/>
            <a:ext cx="1272118" cy="307777"/>
          </a:xfrm>
          <a:prstGeom prst="rect">
            <a:avLst/>
          </a:prstGeom>
        </p:spPr>
        <p:txBody>
          <a:bodyPr wrap="square">
            <a:spAutoFit/>
          </a:bodyPr>
          <a:lstStyle/>
          <a:p>
            <a:pPr algn="ctr"/>
            <a:r>
              <a:rPr lang="en-US" sz="1400" dirty="0" smtClean="0"/>
              <a:t>one day</a:t>
            </a:r>
            <a:endParaRPr lang="en-US" sz="1400" dirty="0"/>
          </a:p>
        </p:txBody>
      </p:sp>
      <p:sp>
        <p:nvSpPr>
          <p:cNvPr id="13" name="Rectangle 12"/>
          <p:cNvSpPr/>
          <p:nvPr/>
        </p:nvSpPr>
        <p:spPr>
          <a:xfrm>
            <a:off x="3352493" y="6540678"/>
            <a:ext cx="1272118" cy="307777"/>
          </a:xfrm>
          <a:prstGeom prst="rect">
            <a:avLst/>
          </a:prstGeom>
        </p:spPr>
        <p:txBody>
          <a:bodyPr wrap="square">
            <a:spAutoFit/>
          </a:bodyPr>
          <a:lstStyle/>
          <a:p>
            <a:pPr algn="ctr"/>
            <a:r>
              <a:rPr lang="en-US" sz="1400" dirty="0" smtClean="0"/>
              <a:t>seven days</a:t>
            </a:r>
            <a:endParaRPr lang="en-US" sz="1400" dirty="0"/>
          </a:p>
        </p:txBody>
      </p:sp>
      <p:sp>
        <p:nvSpPr>
          <p:cNvPr id="14" name="Rectangle 13"/>
          <p:cNvSpPr/>
          <p:nvPr/>
        </p:nvSpPr>
        <p:spPr>
          <a:xfrm>
            <a:off x="6346704" y="6542698"/>
            <a:ext cx="1272118" cy="307777"/>
          </a:xfrm>
          <a:prstGeom prst="rect">
            <a:avLst/>
          </a:prstGeom>
        </p:spPr>
        <p:txBody>
          <a:bodyPr wrap="square">
            <a:spAutoFit/>
          </a:bodyPr>
          <a:lstStyle/>
          <a:p>
            <a:pPr algn="ctr"/>
            <a:r>
              <a:rPr lang="en-US" sz="1400" dirty="0" smtClean="0"/>
              <a:t>three days</a:t>
            </a:r>
            <a:endParaRPr lang="en-US" sz="1400" dirty="0"/>
          </a:p>
        </p:txBody>
      </p:sp>
      <p:sp>
        <p:nvSpPr>
          <p:cNvPr id="15" name="Rectangle 14"/>
          <p:cNvSpPr/>
          <p:nvPr/>
        </p:nvSpPr>
        <p:spPr>
          <a:xfrm>
            <a:off x="5037289" y="6542696"/>
            <a:ext cx="1272118" cy="307777"/>
          </a:xfrm>
          <a:prstGeom prst="rect">
            <a:avLst/>
          </a:prstGeom>
        </p:spPr>
        <p:txBody>
          <a:bodyPr wrap="square">
            <a:spAutoFit/>
          </a:bodyPr>
          <a:lstStyle/>
          <a:p>
            <a:pPr algn="ctr"/>
            <a:r>
              <a:rPr lang="en-US" sz="1400" dirty="0" smtClean="0"/>
              <a:t>one day</a:t>
            </a:r>
            <a:endParaRPr lang="en-US" sz="1400" dirty="0"/>
          </a:p>
        </p:txBody>
      </p:sp>
      <p:sp>
        <p:nvSpPr>
          <p:cNvPr id="16" name="Rectangle 15"/>
          <p:cNvSpPr/>
          <p:nvPr/>
        </p:nvSpPr>
        <p:spPr>
          <a:xfrm>
            <a:off x="7656119" y="6542697"/>
            <a:ext cx="1272118" cy="307777"/>
          </a:xfrm>
          <a:prstGeom prst="rect">
            <a:avLst/>
          </a:prstGeom>
        </p:spPr>
        <p:txBody>
          <a:bodyPr wrap="square">
            <a:spAutoFit/>
          </a:bodyPr>
          <a:lstStyle/>
          <a:p>
            <a:pPr algn="ctr"/>
            <a:r>
              <a:rPr lang="en-US" sz="1400" dirty="0" smtClean="0"/>
              <a:t>seven days</a:t>
            </a:r>
            <a:endParaRPr lang="en-US" sz="1400" dirty="0"/>
          </a:p>
        </p:txBody>
      </p:sp>
      <p:sp>
        <p:nvSpPr>
          <p:cNvPr id="5" name="Rectangle 4"/>
          <p:cNvSpPr/>
          <p:nvPr/>
        </p:nvSpPr>
        <p:spPr>
          <a:xfrm>
            <a:off x="4736788" y="1655917"/>
            <a:ext cx="4407212" cy="23365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08092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so far</a:t>
            </a:r>
            <a:endParaRPr lang="en-US" dirty="0"/>
          </a:p>
        </p:txBody>
      </p:sp>
      <p:sp>
        <p:nvSpPr>
          <p:cNvPr id="3" name="Content Placeholder 2"/>
          <p:cNvSpPr>
            <a:spLocks noGrp="1"/>
          </p:cNvSpPr>
          <p:nvPr>
            <p:ph idx="1"/>
          </p:nvPr>
        </p:nvSpPr>
        <p:spPr/>
        <p:txBody>
          <a:bodyPr/>
          <a:lstStyle/>
          <a:p>
            <a:r>
              <a:rPr lang="en-US" dirty="0"/>
              <a:t>Testosterone </a:t>
            </a:r>
            <a:r>
              <a:rPr lang="en-US" dirty="0" smtClean="0"/>
              <a:t>reduces dexamethasone-induced reduction in mouse muscle mass.</a:t>
            </a:r>
            <a:endParaRPr lang="en-US" dirty="0"/>
          </a:p>
        </p:txBody>
      </p:sp>
    </p:spTree>
    <p:extLst>
      <p:ext uri="{BB962C8B-B14F-4D97-AF65-F5344CB8AC3E}">
        <p14:creationId xmlns:p14="http://schemas.microsoft.com/office/powerpoint/2010/main" val="34603027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8480"/>
            <a:ext cx="7886700" cy="1325563"/>
          </a:xfrm>
        </p:spPr>
        <p:txBody>
          <a:bodyPr>
            <a:normAutofit fontScale="90000"/>
          </a:bodyPr>
          <a:lstStyle/>
          <a:p>
            <a:r>
              <a:rPr lang="en-US" dirty="0" smtClean="0"/>
              <a:t>MuRF1 is restored to baseline levels by testosterone co-administration</a:t>
            </a:r>
            <a:endParaRPr lang="en-US" dirty="0"/>
          </a:p>
        </p:txBody>
      </p:sp>
      <p:pic>
        <p:nvPicPr>
          <p:cNvPr id="12" name="Content Placeholder 11"/>
          <p:cNvPicPr>
            <a:picLocks noGrp="1" noChangeAspect="1"/>
          </p:cNvPicPr>
          <p:nvPr>
            <p:ph idx="1"/>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15784" y="1267861"/>
            <a:ext cx="8028216" cy="5508542"/>
          </a:xfrm>
        </p:spPr>
      </p:pic>
      <p:sp>
        <p:nvSpPr>
          <p:cNvPr id="13" name="Rectangle 12"/>
          <p:cNvSpPr/>
          <p:nvPr/>
        </p:nvSpPr>
        <p:spPr>
          <a:xfrm>
            <a:off x="0" y="1690230"/>
            <a:ext cx="1396181" cy="523220"/>
          </a:xfrm>
          <a:prstGeom prst="rect">
            <a:avLst/>
          </a:prstGeom>
        </p:spPr>
        <p:txBody>
          <a:bodyPr wrap="square">
            <a:spAutoFit/>
          </a:bodyPr>
          <a:lstStyle/>
          <a:p>
            <a:pPr algn="r"/>
            <a:r>
              <a:rPr lang="en-US" sz="1400" dirty="0"/>
              <a:t>gastrocnemius </a:t>
            </a:r>
            <a:r>
              <a:rPr lang="en-US" sz="1400" dirty="0" smtClean="0"/>
              <a:t>MuRF1 mRNA</a:t>
            </a:r>
            <a:endParaRPr lang="en-US" sz="1400" dirty="0"/>
          </a:p>
        </p:txBody>
      </p:sp>
      <p:sp>
        <p:nvSpPr>
          <p:cNvPr id="14" name="Rectangle 13"/>
          <p:cNvSpPr/>
          <p:nvPr/>
        </p:nvSpPr>
        <p:spPr>
          <a:xfrm>
            <a:off x="69441" y="3012669"/>
            <a:ext cx="1326740" cy="523220"/>
          </a:xfrm>
          <a:prstGeom prst="rect">
            <a:avLst/>
          </a:prstGeom>
        </p:spPr>
        <p:txBody>
          <a:bodyPr wrap="square">
            <a:spAutoFit/>
          </a:bodyPr>
          <a:lstStyle/>
          <a:p>
            <a:pPr algn="r"/>
            <a:r>
              <a:rPr lang="en-US" sz="1400" dirty="0" smtClean="0"/>
              <a:t>quadriceps MuRF1 mRNA</a:t>
            </a:r>
            <a:endParaRPr lang="en-US" sz="1400" dirty="0"/>
          </a:p>
        </p:txBody>
      </p:sp>
      <p:sp>
        <p:nvSpPr>
          <p:cNvPr id="15" name="Rectangle 14"/>
          <p:cNvSpPr/>
          <p:nvPr/>
        </p:nvSpPr>
        <p:spPr>
          <a:xfrm>
            <a:off x="69441" y="4335108"/>
            <a:ext cx="1326740" cy="523220"/>
          </a:xfrm>
          <a:prstGeom prst="rect">
            <a:avLst/>
          </a:prstGeom>
        </p:spPr>
        <p:txBody>
          <a:bodyPr wrap="square">
            <a:spAutoFit/>
          </a:bodyPr>
          <a:lstStyle/>
          <a:p>
            <a:pPr algn="r"/>
            <a:r>
              <a:rPr lang="en-US" sz="1400" dirty="0"/>
              <a:t>gastrocnemius </a:t>
            </a:r>
            <a:r>
              <a:rPr lang="en-US" sz="1400" dirty="0" smtClean="0"/>
              <a:t>MAFbx mRNA</a:t>
            </a:r>
            <a:endParaRPr lang="en-US" sz="1400" dirty="0"/>
          </a:p>
        </p:txBody>
      </p:sp>
      <p:sp>
        <p:nvSpPr>
          <p:cNvPr id="16" name="Rectangle 15"/>
          <p:cNvSpPr/>
          <p:nvPr/>
        </p:nvSpPr>
        <p:spPr>
          <a:xfrm>
            <a:off x="124063" y="5657546"/>
            <a:ext cx="1272118" cy="523220"/>
          </a:xfrm>
          <a:prstGeom prst="rect">
            <a:avLst/>
          </a:prstGeom>
        </p:spPr>
        <p:txBody>
          <a:bodyPr wrap="square">
            <a:spAutoFit/>
          </a:bodyPr>
          <a:lstStyle/>
          <a:p>
            <a:pPr algn="r"/>
            <a:r>
              <a:rPr lang="en-US" sz="1400" dirty="0" smtClean="0"/>
              <a:t>quadriceps MAFbx mRNA</a:t>
            </a:r>
            <a:endParaRPr lang="en-US" sz="1400" dirty="0"/>
          </a:p>
        </p:txBody>
      </p:sp>
      <p:sp>
        <p:nvSpPr>
          <p:cNvPr id="17" name="Rectangle 16"/>
          <p:cNvSpPr/>
          <p:nvPr/>
        </p:nvSpPr>
        <p:spPr>
          <a:xfrm>
            <a:off x="4737850" y="6550221"/>
            <a:ext cx="1272118" cy="307777"/>
          </a:xfrm>
          <a:prstGeom prst="rect">
            <a:avLst/>
          </a:prstGeom>
        </p:spPr>
        <p:txBody>
          <a:bodyPr wrap="square">
            <a:spAutoFit/>
          </a:bodyPr>
          <a:lstStyle/>
          <a:p>
            <a:pPr algn="ctr"/>
            <a:r>
              <a:rPr lang="en-US" sz="1400" dirty="0" smtClean="0"/>
              <a:t>three days</a:t>
            </a:r>
            <a:endParaRPr lang="en-US" sz="1400" dirty="0"/>
          </a:p>
        </p:txBody>
      </p:sp>
      <p:sp>
        <p:nvSpPr>
          <p:cNvPr id="18" name="Rectangle 17"/>
          <p:cNvSpPr/>
          <p:nvPr/>
        </p:nvSpPr>
        <p:spPr>
          <a:xfrm>
            <a:off x="2080682" y="6550222"/>
            <a:ext cx="1272118" cy="307777"/>
          </a:xfrm>
          <a:prstGeom prst="rect">
            <a:avLst/>
          </a:prstGeom>
        </p:spPr>
        <p:txBody>
          <a:bodyPr wrap="square">
            <a:spAutoFit/>
          </a:bodyPr>
          <a:lstStyle/>
          <a:p>
            <a:pPr algn="ctr"/>
            <a:r>
              <a:rPr lang="en-US" sz="1400" dirty="0" smtClean="0"/>
              <a:t>one day</a:t>
            </a:r>
            <a:endParaRPr lang="en-US" sz="1400" dirty="0"/>
          </a:p>
        </p:txBody>
      </p:sp>
      <p:sp>
        <p:nvSpPr>
          <p:cNvPr id="19" name="Rectangle 18"/>
          <p:cNvSpPr/>
          <p:nvPr/>
        </p:nvSpPr>
        <p:spPr>
          <a:xfrm>
            <a:off x="7395018" y="6550223"/>
            <a:ext cx="1272118" cy="307777"/>
          </a:xfrm>
          <a:prstGeom prst="rect">
            <a:avLst/>
          </a:prstGeom>
        </p:spPr>
        <p:txBody>
          <a:bodyPr wrap="square">
            <a:spAutoFit/>
          </a:bodyPr>
          <a:lstStyle/>
          <a:p>
            <a:pPr algn="ctr"/>
            <a:r>
              <a:rPr lang="en-US" sz="1400" dirty="0" smtClean="0"/>
              <a:t>seven days</a:t>
            </a:r>
            <a:endParaRPr lang="en-US" sz="1400" dirty="0"/>
          </a:p>
        </p:txBody>
      </p:sp>
    </p:spTree>
    <p:extLst>
      <p:ext uri="{BB962C8B-B14F-4D97-AF65-F5344CB8AC3E}">
        <p14:creationId xmlns:p14="http://schemas.microsoft.com/office/powerpoint/2010/main" val="13715429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Chymotrypsin-like activity correlates with phenotype</a:t>
            </a:r>
            <a:endParaRPr lang="en-US" dirty="0"/>
          </a:p>
        </p:txBody>
      </p:sp>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36359" r="34687"/>
          <a:stretch/>
        </p:blipFill>
        <p:spPr>
          <a:xfrm>
            <a:off x="2005168" y="1815792"/>
            <a:ext cx="2212258" cy="4351338"/>
          </a:xfrm>
        </p:spPr>
      </p:pic>
      <p:sp>
        <p:nvSpPr>
          <p:cNvPr id="5" name="Rectangle 4"/>
          <p:cNvSpPr/>
          <p:nvPr/>
        </p:nvSpPr>
        <p:spPr>
          <a:xfrm>
            <a:off x="2593805" y="6148176"/>
            <a:ext cx="1272118" cy="307777"/>
          </a:xfrm>
          <a:prstGeom prst="rect">
            <a:avLst/>
          </a:prstGeom>
        </p:spPr>
        <p:txBody>
          <a:bodyPr wrap="square">
            <a:spAutoFit/>
          </a:bodyPr>
          <a:lstStyle/>
          <a:p>
            <a:pPr algn="ctr"/>
            <a:r>
              <a:rPr lang="en-US" sz="1400" dirty="0" smtClean="0"/>
              <a:t>three days</a:t>
            </a:r>
            <a:endParaRPr lang="en-US" sz="1400" dirty="0"/>
          </a:p>
        </p:txBody>
      </p:sp>
      <p:sp>
        <p:nvSpPr>
          <p:cNvPr id="8" name="Rectangle 7"/>
          <p:cNvSpPr/>
          <p:nvPr/>
        </p:nvSpPr>
        <p:spPr>
          <a:xfrm>
            <a:off x="628651" y="2516139"/>
            <a:ext cx="1160207" cy="1169551"/>
          </a:xfrm>
          <a:prstGeom prst="rect">
            <a:avLst/>
          </a:prstGeom>
        </p:spPr>
        <p:txBody>
          <a:bodyPr wrap="square">
            <a:spAutoFit/>
          </a:bodyPr>
          <a:lstStyle/>
          <a:p>
            <a:pPr algn="r"/>
            <a:r>
              <a:rPr lang="en-US" sz="1400" dirty="0" smtClean="0"/>
              <a:t>quadriceps proteasome catalytic activity (</a:t>
            </a:r>
            <a:r>
              <a:rPr lang="en-US" sz="1400" dirty="0" err="1" smtClean="0"/>
              <a:t>rel.u</a:t>
            </a:r>
            <a:r>
              <a:rPr lang="en-US" sz="1400" dirty="0" smtClean="0"/>
              <a:t>.)</a:t>
            </a:r>
            <a:endParaRPr lang="en-US" sz="1400" dirty="0"/>
          </a:p>
        </p:txBody>
      </p:sp>
      <p:sp>
        <p:nvSpPr>
          <p:cNvPr id="9" name="Rectangle 8"/>
          <p:cNvSpPr/>
          <p:nvPr/>
        </p:nvSpPr>
        <p:spPr>
          <a:xfrm>
            <a:off x="628650" y="4428514"/>
            <a:ext cx="1160207" cy="1169551"/>
          </a:xfrm>
          <a:prstGeom prst="rect">
            <a:avLst/>
          </a:prstGeom>
        </p:spPr>
        <p:txBody>
          <a:bodyPr wrap="square">
            <a:spAutoFit/>
          </a:bodyPr>
          <a:lstStyle/>
          <a:p>
            <a:pPr algn="r"/>
            <a:r>
              <a:rPr lang="en-US" sz="1400" dirty="0" smtClean="0"/>
              <a:t>triceps proteasome catalytic activity (</a:t>
            </a:r>
            <a:r>
              <a:rPr lang="en-US" sz="1400" dirty="0" err="1" smtClean="0"/>
              <a:t>rel.u</a:t>
            </a:r>
            <a:r>
              <a:rPr lang="en-US" sz="1400" dirty="0" smtClean="0"/>
              <a:t>.)</a:t>
            </a:r>
            <a:endParaRPr lang="en-US" sz="1400" dirty="0"/>
          </a:p>
        </p:txBody>
      </p:sp>
      <p:sp>
        <p:nvSpPr>
          <p:cNvPr id="10" name="Rectangle 9"/>
          <p:cNvSpPr/>
          <p:nvPr/>
        </p:nvSpPr>
        <p:spPr>
          <a:xfrm>
            <a:off x="4670323" y="3457490"/>
            <a:ext cx="4119716" cy="646331"/>
          </a:xfrm>
          <a:prstGeom prst="rect">
            <a:avLst/>
          </a:prstGeom>
        </p:spPr>
        <p:txBody>
          <a:bodyPr wrap="square">
            <a:spAutoFit/>
          </a:bodyPr>
          <a:lstStyle/>
          <a:p>
            <a:pPr marL="285750" indent="-285750">
              <a:buFont typeface="Arial" panose="020B0604020202020204" pitchFamily="34" charset="0"/>
              <a:buChar char="•"/>
            </a:pPr>
            <a:r>
              <a:rPr lang="en-US" dirty="0" smtClean="0"/>
              <a:t>No ladder pattern of </a:t>
            </a:r>
            <a:r>
              <a:rPr lang="en-US" dirty="0" err="1" smtClean="0"/>
              <a:t>ubiquitinated</a:t>
            </a:r>
            <a:r>
              <a:rPr lang="en-US" dirty="0" smtClean="0"/>
              <a:t> myosin.</a:t>
            </a:r>
            <a:endParaRPr lang="en-US" dirty="0"/>
          </a:p>
        </p:txBody>
      </p:sp>
    </p:spTree>
    <p:extLst>
      <p:ext uri="{BB962C8B-B14F-4D97-AF65-F5344CB8AC3E}">
        <p14:creationId xmlns:p14="http://schemas.microsoft.com/office/powerpoint/2010/main" val="2225729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396181" y="1355877"/>
            <a:ext cx="7745502" cy="5486400"/>
          </a:xfrm>
        </p:spPr>
      </p:pic>
      <p:sp>
        <p:nvSpPr>
          <p:cNvPr id="2" name="Title 1"/>
          <p:cNvSpPr>
            <a:spLocks noGrp="1"/>
          </p:cNvSpPr>
          <p:nvPr>
            <p:ph type="title"/>
          </p:nvPr>
        </p:nvSpPr>
        <p:spPr>
          <a:xfrm>
            <a:off x="628650" y="217645"/>
            <a:ext cx="7886700" cy="1325563"/>
          </a:xfrm>
        </p:spPr>
        <p:txBody>
          <a:bodyPr>
            <a:normAutofit fontScale="90000"/>
          </a:bodyPr>
          <a:lstStyle/>
          <a:p>
            <a:r>
              <a:rPr lang="en-US" dirty="0"/>
              <a:t>D</a:t>
            </a:r>
            <a:r>
              <a:rPr lang="en-US" dirty="0" smtClean="0"/>
              <a:t>examethasone represses autophagosome-associated genes</a:t>
            </a:r>
            <a:endParaRPr lang="en-US" dirty="0"/>
          </a:p>
        </p:txBody>
      </p:sp>
      <p:sp>
        <p:nvSpPr>
          <p:cNvPr id="9" name="Rectangle 8"/>
          <p:cNvSpPr/>
          <p:nvPr/>
        </p:nvSpPr>
        <p:spPr>
          <a:xfrm>
            <a:off x="4856419" y="6576738"/>
            <a:ext cx="1272118" cy="307777"/>
          </a:xfrm>
          <a:prstGeom prst="rect">
            <a:avLst/>
          </a:prstGeom>
        </p:spPr>
        <p:txBody>
          <a:bodyPr wrap="square">
            <a:spAutoFit/>
          </a:bodyPr>
          <a:lstStyle/>
          <a:p>
            <a:pPr algn="ctr"/>
            <a:r>
              <a:rPr lang="en-US" sz="1400" dirty="0" smtClean="0"/>
              <a:t>three days</a:t>
            </a:r>
            <a:endParaRPr lang="en-US" sz="1400" dirty="0"/>
          </a:p>
        </p:txBody>
      </p:sp>
      <p:sp>
        <p:nvSpPr>
          <p:cNvPr id="10" name="Rectangle 9"/>
          <p:cNvSpPr/>
          <p:nvPr/>
        </p:nvSpPr>
        <p:spPr>
          <a:xfrm>
            <a:off x="2295337" y="6576738"/>
            <a:ext cx="1272118" cy="307777"/>
          </a:xfrm>
          <a:prstGeom prst="rect">
            <a:avLst/>
          </a:prstGeom>
        </p:spPr>
        <p:txBody>
          <a:bodyPr wrap="square">
            <a:spAutoFit/>
          </a:bodyPr>
          <a:lstStyle/>
          <a:p>
            <a:pPr algn="ctr"/>
            <a:r>
              <a:rPr lang="en-US" sz="1400" dirty="0" smtClean="0"/>
              <a:t>one day</a:t>
            </a:r>
            <a:endParaRPr lang="en-US" sz="1400" dirty="0"/>
          </a:p>
        </p:txBody>
      </p:sp>
      <p:sp>
        <p:nvSpPr>
          <p:cNvPr id="11" name="Rectangle 10"/>
          <p:cNvSpPr/>
          <p:nvPr/>
        </p:nvSpPr>
        <p:spPr>
          <a:xfrm>
            <a:off x="7417501" y="6576737"/>
            <a:ext cx="1272118" cy="307777"/>
          </a:xfrm>
          <a:prstGeom prst="rect">
            <a:avLst/>
          </a:prstGeom>
        </p:spPr>
        <p:txBody>
          <a:bodyPr wrap="square">
            <a:spAutoFit/>
          </a:bodyPr>
          <a:lstStyle/>
          <a:p>
            <a:pPr algn="ctr"/>
            <a:r>
              <a:rPr lang="en-US" sz="1400" dirty="0" smtClean="0"/>
              <a:t>seven days</a:t>
            </a:r>
            <a:endParaRPr lang="en-US" sz="1400" dirty="0"/>
          </a:p>
        </p:txBody>
      </p:sp>
      <p:sp>
        <p:nvSpPr>
          <p:cNvPr id="12" name="Rectangle 11"/>
          <p:cNvSpPr/>
          <p:nvPr/>
        </p:nvSpPr>
        <p:spPr>
          <a:xfrm>
            <a:off x="228600" y="1956467"/>
            <a:ext cx="1396181" cy="523220"/>
          </a:xfrm>
          <a:prstGeom prst="rect">
            <a:avLst/>
          </a:prstGeom>
        </p:spPr>
        <p:txBody>
          <a:bodyPr wrap="square">
            <a:spAutoFit/>
          </a:bodyPr>
          <a:lstStyle/>
          <a:p>
            <a:pPr algn="r"/>
            <a:r>
              <a:rPr lang="en-US" sz="1400" dirty="0"/>
              <a:t>gastrocnemius </a:t>
            </a:r>
            <a:r>
              <a:rPr lang="en-US" sz="1400" dirty="0" smtClean="0"/>
              <a:t>beclin mRNA</a:t>
            </a:r>
            <a:endParaRPr lang="en-US" sz="1400" dirty="0"/>
          </a:p>
        </p:txBody>
      </p:sp>
      <p:sp>
        <p:nvSpPr>
          <p:cNvPr id="13" name="Rectangle 12"/>
          <p:cNvSpPr/>
          <p:nvPr/>
        </p:nvSpPr>
        <p:spPr>
          <a:xfrm>
            <a:off x="228600" y="3581939"/>
            <a:ext cx="1396181" cy="738664"/>
          </a:xfrm>
          <a:prstGeom prst="rect">
            <a:avLst/>
          </a:prstGeom>
        </p:spPr>
        <p:txBody>
          <a:bodyPr wrap="square">
            <a:spAutoFit/>
          </a:bodyPr>
          <a:lstStyle/>
          <a:p>
            <a:pPr algn="r"/>
            <a:r>
              <a:rPr lang="en-US" sz="1400" dirty="0"/>
              <a:t>gastrocnemius </a:t>
            </a:r>
            <a:r>
              <a:rPr lang="en-US" sz="1400" dirty="0" smtClean="0"/>
              <a:t>cathepsin L mRNA</a:t>
            </a:r>
            <a:endParaRPr lang="en-US" sz="1400" dirty="0"/>
          </a:p>
        </p:txBody>
      </p:sp>
      <p:sp>
        <p:nvSpPr>
          <p:cNvPr id="14" name="Rectangle 13"/>
          <p:cNvSpPr/>
          <p:nvPr/>
        </p:nvSpPr>
        <p:spPr>
          <a:xfrm>
            <a:off x="228600" y="5422856"/>
            <a:ext cx="1396181" cy="523220"/>
          </a:xfrm>
          <a:prstGeom prst="rect">
            <a:avLst/>
          </a:prstGeom>
        </p:spPr>
        <p:txBody>
          <a:bodyPr wrap="square">
            <a:spAutoFit/>
          </a:bodyPr>
          <a:lstStyle/>
          <a:p>
            <a:pPr algn="r"/>
            <a:r>
              <a:rPr lang="en-US" sz="1400" dirty="0"/>
              <a:t>gastrocnemius </a:t>
            </a:r>
            <a:r>
              <a:rPr lang="en-US" sz="1400" dirty="0" smtClean="0"/>
              <a:t>LC3 mRNA</a:t>
            </a:r>
            <a:endParaRPr lang="en-US" sz="1400" dirty="0"/>
          </a:p>
        </p:txBody>
      </p:sp>
    </p:spTree>
    <p:extLst>
      <p:ext uri="{BB962C8B-B14F-4D97-AF65-F5344CB8AC3E}">
        <p14:creationId xmlns:p14="http://schemas.microsoft.com/office/powerpoint/2010/main" val="140608790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142734" y="1188720"/>
            <a:ext cx="8001266" cy="5669280"/>
          </a:xfrm>
        </p:spPr>
      </p:pic>
      <p:sp>
        <p:nvSpPr>
          <p:cNvPr id="2" name="Title 1"/>
          <p:cNvSpPr>
            <a:spLocks noGrp="1"/>
          </p:cNvSpPr>
          <p:nvPr>
            <p:ph type="title"/>
          </p:nvPr>
        </p:nvSpPr>
        <p:spPr>
          <a:xfrm>
            <a:off x="628650" y="-8499"/>
            <a:ext cx="7886700" cy="1325563"/>
          </a:xfrm>
        </p:spPr>
        <p:txBody>
          <a:bodyPr/>
          <a:lstStyle/>
          <a:p>
            <a:r>
              <a:rPr lang="en-US" dirty="0" smtClean="0"/>
              <a:t>Cathepsin L activity does not correlate with phenotype</a:t>
            </a:r>
            <a:endParaRPr lang="en-US" dirty="0"/>
          </a:p>
        </p:txBody>
      </p:sp>
      <p:sp>
        <p:nvSpPr>
          <p:cNvPr id="9" name="Rectangle 8"/>
          <p:cNvSpPr/>
          <p:nvPr/>
        </p:nvSpPr>
        <p:spPr>
          <a:xfrm>
            <a:off x="4684355" y="6550223"/>
            <a:ext cx="1272118" cy="307777"/>
          </a:xfrm>
          <a:prstGeom prst="rect">
            <a:avLst/>
          </a:prstGeom>
        </p:spPr>
        <p:txBody>
          <a:bodyPr wrap="square">
            <a:spAutoFit/>
          </a:bodyPr>
          <a:lstStyle/>
          <a:p>
            <a:pPr algn="ctr"/>
            <a:r>
              <a:rPr lang="en-US" sz="1400" dirty="0" smtClean="0"/>
              <a:t>three days</a:t>
            </a:r>
            <a:endParaRPr lang="en-US" sz="1400" dirty="0"/>
          </a:p>
        </p:txBody>
      </p:sp>
      <p:sp>
        <p:nvSpPr>
          <p:cNvPr id="10" name="Rectangle 9"/>
          <p:cNvSpPr/>
          <p:nvPr/>
        </p:nvSpPr>
        <p:spPr>
          <a:xfrm>
            <a:off x="2039699" y="6550223"/>
            <a:ext cx="1272118" cy="307777"/>
          </a:xfrm>
          <a:prstGeom prst="rect">
            <a:avLst/>
          </a:prstGeom>
        </p:spPr>
        <p:txBody>
          <a:bodyPr wrap="square">
            <a:spAutoFit/>
          </a:bodyPr>
          <a:lstStyle/>
          <a:p>
            <a:pPr algn="ctr"/>
            <a:r>
              <a:rPr lang="en-US" sz="1400" dirty="0" smtClean="0"/>
              <a:t>one day</a:t>
            </a:r>
            <a:endParaRPr lang="en-US" sz="1400" dirty="0"/>
          </a:p>
        </p:txBody>
      </p:sp>
      <p:sp>
        <p:nvSpPr>
          <p:cNvPr id="11" name="Rectangle 10"/>
          <p:cNvSpPr/>
          <p:nvPr/>
        </p:nvSpPr>
        <p:spPr>
          <a:xfrm>
            <a:off x="7329011" y="6550222"/>
            <a:ext cx="1272118" cy="307777"/>
          </a:xfrm>
          <a:prstGeom prst="rect">
            <a:avLst/>
          </a:prstGeom>
        </p:spPr>
        <p:txBody>
          <a:bodyPr wrap="square">
            <a:spAutoFit/>
          </a:bodyPr>
          <a:lstStyle/>
          <a:p>
            <a:pPr algn="ctr"/>
            <a:r>
              <a:rPr lang="en-US" sz="1400" dirty="0" smtClean="0"/>
              <a:t>seven days</a:t>
            </a:r>
            <a:endParaRPr lang="en-US" sz="1400" dirty="0"/>
          </a:p>
        </p:txBody>
      </p:sp>
      <p:sp>
        <p:nvSpPr>
          <p:cNvPr id="12" name="Rectangle 11"/>
          <p:cNvSpPr/>
          <p:nvPr/>
        </p:nvSpPr>
        <p:spPr>
          <a:xfrm>
            <a:off x="-17474" y="1590871"/>
            <a:ext cx="1444728" cy="954107"/>
          </a:xfrm>
          <a:prstGeom prst="rect">
            <a:avLst/>
          </a:prstGeom>
        </p:spPr>
        <p:txBody>
          <a:bodyPr wrap="square">
            <a:spAutoFit/>
          </a:bodyPr>
          <a:lstStyle/>
          <a:p>
            <a:pPr algn="r"/>
            <a:r>
              <a:rPr lang="en-US" sz="1400" dirty="0" smtClean="0"/>
              <a:t>gastrocnemius autophagosome catalytic activity (</a:t>
            </a:r>
            <a:r>
              <a:rPr lang="en-US" sz="1400" dirty="0" err="1" smtClean="0"/>
              <a:t>rel.u</a:t>
            </a:r>
            <a:r>
              <a:rPr lang="en-US" sz="1400" dirty="0" smtClean="0"/>
              <a:t>.)</a:t>
            </a:r>
            <a:endParaRPr lang="en-US" sz="1400" dirty="0"/>
          </a:p>
        </p:txBody>
      </p:sp>
      <p:sp>
        <p:nvSpPr>
          <p:cNvPr id="13" name="Rectangle 12"/>
          <p:cNvSpPr/>
          <p:nvPr/>
        </p:nvSpPr>
        <p:spPr>
          <a:xfrm>
            <a:off x="-17472" y="3546306"/>
            <a:ext cx="1444726" cy="954107"/>
          </a:xfrm>
          <a:prstGeom prst="rect">
            <a:avLst/>
          </a:prstGeom>
        </p:spPr>
        <p:txBody>
          <a:bodyPr wrap="square">
            <a:spAutoFit/>
          </a:bodyPr>
          <a:lstStyle/>
          <a:p>
            <a:pPr algn="r"/>
            <a:r>
              <a:rPr lang="en-US" sz="1400" dirty="0" smtClean="0"/>
              <a:t>quadriceps </a:t>
            </a:r>
            <a:r>
              <a:rPr lang="en-US" sz="1400" dirty="0"/>
              <a:t>autophagosome </a:t>
            </a:r>
            <a:r>
              <a:rPr lang="en-US" sz="1400" dirty="0" smtClean="0"/>
              <a:t>catalytic activity (</a:t>
            </a:r>
            <a:r>
              <a:rPr lang="en-US" sz="1400" dirty="0" err="1" smtClean="0"/>
              <a:t>rel.u</a:t>
            </a:r>
            <a:r>
              <a:rPr lang="en-US" sz="1400" dirty="0" smtClean="0"/>
              <a:t>.)</a:t>
            </a:r>
            <a:endParaRPr lang="en-US" sz="1400" dirty="0"/>
          </a:p>
        </p:txBody>
      </p:sp>
      <p:sp>
        <p:nvSpPr>
          <p:cNvPr id="14" name="Rectangle 13"/>
          <p:cNvSpPr/>
          <p:nvPr/>
        </p:nvSpPr>
        <p:spPr>
          <a:xfrm>
            <a:off x="-93714" y="5324007"/>
            <a:ext cx="1444728" cy="954107"/>
          </a:xfrm>
          <a:prstGeom prst="rect">
            <a:avLst/>
          </a:prstGeom>
        </p:spPr>
        <p:txBody>
          <a:bodyPr wrap="square">
            <a:spAutoFit/>
          </a:bodyPr>
          <a:lstStyle/>
          <a:p>
            <a:pPr algn="r"/>
            <a:r>
              <a:rPr lang="en-US" sz="1400" dirty="0" smtClean="0"/>
              <a:t>triceps autophagosome catalytic activity (</a:t>
            </a:r>
            <a:r>
              <a:rPr lang="en-US" sz="1400" dirty="0" err="1" smtClean="0"/>
              <a:t>rel.u</a:t>
            </a:r>
            <a:r>
              <a:rPr lang="en-US" sz="1400" dirty="0" smtClean="0"/>
              <a:t>.)</a:t>
            </a:r>
            <a:endParaRPr lang="en-US" sz="1400" dirty="0"/>
          </a:p>
        </p:txBody>
      </p:sp>
    </p:spTree>
    <p:extLst>
      <p:ext uri="{BB962C8B-B14F-4D97-AF65-F5344CB8AC3E}">
        <p14:creationId xmlns:p14="http://schemas.microsoft.com/office/powerpoint/2010/main" val="29564580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3121" y="1539567"/>
            <a:ext cx="4140596" cy="4140741"/>
          </a:xfrm>
          <a:prstGeom prst="rect">
            <a:avLst/>
          </a:prstGeom>
        </p:spPr>
      </p:pic>
      <p:sp>
        <p:nvSpPr>
          <p:cNvPr id="2" name="Title 1"/>
          <p:cNvSpPr>
            <a:spLocks noGrp="1"/>
          </p:cNvSpPr>
          <p:nvPr>
            <p:ph type="title"/>
          </p:nvPr>
        </p:nvSpPr>
        <p:spPr/>
        <p:txBody>
          <a:bodyPr/>
          <a:lstStyle/>
          <a:p>
            <a:r>
              <a:rPr lang="en-US" dirty="0" smtClean="0"/>
              <a:t>Lipidated LC3 isoform indicates autophagy unchanged</a:t>
            </a:r>
            <a:endParaRPr lang="en-US" dirty="0"/>
          </a:p>
        </p:txBody>
      </p:sp>
      <p:sp>
        <p:nvSpPr>
          <p:cNvPr id="5" name="Text Box 53"/>
          <p:cNvSpPr txBox="1">
            <a:spLocks noChangeArrowheads="1"/>
          </p:cNvSpPr>
          <p:nvPr/>
        </p:nvSpPr>
        <p:spPr bwMode="auto">
          <a:xfrm>
            <a:off x="-342618" y="3175196"/>
            <a:ext cx="70485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Lst>
              <a:defRPr>
                <a:solidFill>
                  <a:srgbClr val="000000"/>
                </a:solidFill>
                <a:latin typeface="Arial" panose="020B0604020202020204" pitchFamily="34" charset="0"/>
                <a:ea typeface="Droid Sans Fallback" charset="0"/>
                <a:cs typeface="Droid Sans Fallback" charset="0"/>
              </a:defRPr>
            </a:lvl1pPr>
            <a:lvl2pPr>
              <a:tabLst>
                <a:tab pos="457200" algn="l"/>
              </a:tabLst>
              <a:defRPr>
                <a:solidFill>
                  <a:srgbClr val="000000"/>
                </a:solidFill>
                <a:latin typeface="Arial" panose="020B0604020202020204" pitchFamily="34" charset="0"/>
                <a:ea typeface="Droid Sans Fallback" charset="0"/>
                <a:cs typeface="Droid Sans Fallback" charset="0"/>
              </a:defRPr>
            </a:lvl2pPr>
            <a:lvl3pPr>
              <a:tabLst>
                <a:tab pos="457200" algn="l"/>
              </a:tabLst>
              <a:defRPr>
                <a:solidFill>
                  <a:srgbClr val="000000"/>
                </a:solidFill>
                <a:latin typeface="Arial" panose="020B0604020202020204" pitchFamily="34" charset="0"/>
                <a:ea typeface="Droid Sans Fallback" charset="0"/>
                <a:cs typeface="Droid Sans Fallback" charset="0"/>
              </a:defRPr>
            </a:lvl3pPr>
            <a:lvl4pPr>
              <a:tabLst>
                <a:tab pos="457200" algn="l"/>
              </a:tabLst>
              <a:defRPr>
                <a:solidFill>
                  <a:srgbClr val="000000"/>
                </a:solidFill>
                <a:latin typeface="Arial" panose="020B0604020202020204" pitchFamily="34" charset="0"/>
                <a:ea typeface="Droid Sans Fallback" charset="0"/>
                <a:cs typeface="Droid Sans Fallback" charset="0"/>
              </a:defRPr>
            </a:lvl4pPr>
            <a:lvl5pPr>
              <a:tabLst>
                <a:tab pos="4572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9pPr>
          </a:lstStyle>
          <a:p>
            <a:pPr algn="r">
              <a:lnSpc>
                <a:spcPct val="97000"/>
              </a:lnSpc>
            </a:pPr>
            <a:r>
              <a:rPr lang="en-US" altLang="en-US" sz="1600" dirty="0">
                <a:latin typeface="+mn-lt"/>
              </a:rPr>
              <a:t>LC3</a:t>
            </a:r>
          </a:p>
        </p:txBody>
      </p:sp>
      <p:sp>
        <p:nvSpPr>
          <p:cNvPr id="6" name="Text Box 54"/>
          <p:cNvSpPr txBox="1">
            <a:spLocks noChangeArrowheads="1"/>
          </p:cNvSpPr>
          <p:nvPr/>
        </p:nvSpPr>
        <p:spPr bwMode="auto">
          <a:xfrm>
            <a:off x="238074" y="4048564"/>
            <a:ext cx="70485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Lst>
              <a:defRPr>
                <a:solidFill>
                  <a:srgbClr val="000000"/>
                </a:solidFill>
                <a:latin typeface="Arial" panose="020B0604020202020204" pitchFamily="34" charset="0"/>
                <a:ea typeface="Droid Sans Fallback" charset="0"/>
                <a:cs typeface="Droid Sans Fallback" charset="0"/>
              </a:defRPr>
            </a:lvl1pPr>
            <a:lvl2pPr>
              <a:tabLst>
                <a:tab pos="457200" algn="l"/>
              </a:tabLst>
              <a:defRPr>
                <a:solidFill>
                  <a:srgbClr val="000000"/>
                </a:solidFill>
                <a:latin typeface="Arial" panose="020B0604020202020204" pitchFamily="34" charset="0"/>
                <a:ea typeface="Droid Sans Fallback" charset="0"/>
                <a:cs typeface="Droid Sans Fallback" charset="0"/>
              </a:defRPr>
            </a:lvl2pPr>
            <a:lvl3pPr>
              <a:tabLst>
                <a:tab pos="457200" algn="l"/>
              </a:tabLst>
              <a:defRPr>
                <a:solidFill>
                  <a:srgbClr val="000000"/>
                </a:solidFill>
                <a:latin typeface="Arial" panose="020B0604020202020204" pitchFamily="34" charset="0"/>
                <a:ea typeface="Droid Sans Fallback" charset="0"/>
                <a:cs typeface="Droid Sans Fallback" charset="0"/>
              </a:defRPr>
            </a:lvl3pPr>
            <a:lvl4pPr>
              <a:tabLst>
                <a:tab pos="457200" algn="l"/>
              </a:tabLst>
              <a:defRPr>
                <a:solidFill>
                  <a:srgbClr val="000000"/>
                </a:solidFill>
                <a:latin typeface="Arial" panose="020B0604020202020204" pitchFamily="34" charset="0"/>
                <a:ea typeface="Droid Sans Fallback" charset="0"/>
                <a:cs typeface="Droid Sans Fallback" charset="0"/>
              </a:defRPr>
            </a:lvl4pPr>
            <a:lvl5pPr>
              <a:tabLst>
                <a:tab pos="4572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9pPr>
          </a:lstStyle>
          <a:p>
            <a:pPr algn="r">
              <a:lnSpc>
                <a:spcPct val="97000"/>
              </a:lnSpc>
            </a:pPr>
            <a:r>
              <a:rPr lang="en-US" altLang="en-US" sz="1600" dirty="0">
                <a:latin typeface="+mn-lt"/>
              </a:rPr>
              <a:t>GAPDH</a:t>
            </a:r>
          </a:p>
        </p:txBody>
      </p:sp>
      <p:pic>
        <p:nvPicPr>
          <p:cNvPr id="7" name="Picture 55"/>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31000" contrast="42000"/>
                    </a14:imgEffect>
                  </a14:imgLayer>
                </a14:imgProps>
              </a:ext>
              <a:ext uri="{28A0092B-C50C-407E-A947-70E740481C1C}">
                <a14:useLocalDpi xmlns:a14="http://schemas.microsoft.com/office/drawing/2010/main" val="0"/>
              </a:ext>
            </a:extLst>
          </a:blip>
          <a:srcRect l="1807" r="3268"/>
          <a:stretch>
            <a:fillRect/>
          </a:stretch>
        </p:blipFill>
        <p:spPr bwMode="auto">
          <a:xfrm>
            <a:off x="1046470" y="3778867"/>
            <a:ext cx="3210897" cy="717194"/>
          </a:xfrm>
          <a:prstGeom prst="rect">
            <a:avLst/>
          </a:prstGeom>
          <a:noFill/>
          <a:ln>
            <a:noFill/>
          </a:ln>
          <a:effectLst/>
          <a:extLst>
            <a:ext uri="{909E8E84-426E-40DD-AFC4-6F175D3DCCD1}">
              <a14:hiddenFill xmlns:a14="http://schemas.microsoft.com/office/drawing/2010/main">
                <a:blipFill dpi="0" rotWithShape="0">
                  <a:blip>
                    <a:lum bright="52000" contrast="74000"/>
                  </a:blip>
                  <a:srcRect l="1807" r="3268"/>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56"/>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28000"/>
                    </a14:imgEffect>
                  </a14:imgLayer>
                </a14:imgProps>
              </a:ext>
              <a:ext uri="{28A0092B-C50C-407E-A947-70E740481C1C}">
                <a14:useLocalDpi xmlns:a14="http://schemas.microsoft.com/office/drawing/2010/main" val="0"/>
              </a:ext>
            </a:extLst>
          </a:blip>
          <a:srcRect l="1897" r="2315" b="17795"/>
          <a:stretch>
            <a:fillRect/>
          </a:stretch>
        </p:blipFill>
        <p:spPr bwMode="auto">
          <a:xfrm>
            <a:off x="1046470" y="2664544"/>
            <a:ext cx="3210897" cy="1021305"/>
          </a:xfrm>
          <a:prstGeom prst="rect">
            <a:avLst/>
          </a:prstGeom>
          <a:noFill/>
          <a:ln>
            <a:noFill/>
          </a:ln>
          <a:effectLst/>
          <a:extLst>
            <a:ext uri="{909E8E84-426E-40DD-AFC4-6F175D3DCCD1}">
              <a14:hiddenFill xmlns:a14="http://schemas.microsoft.com/office/drawing/2010/main">
                <a:blipFill dpi="0" rotWithShape="0">
                  <a:blip/>
                  <a:srcRect l="1897" r="2315" b="17795"/>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Text Box 57"/>
          <p:cNvSpPr txBox="1">
            <a:spLocks noChangeArrowheads="1"/>
          </p:cNvSpPr>
          <p:nvPr/>
        </p:nvSpPr>
        <p:spPr bwMode="auto">
          <a:xfrm>
            <a:off x="289847" y="2921908"/>
            <a:ext cx="70485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Lst>
              <a:defRPr>
                <a:solidFill>
                  <a:srgbClr val="000000"/>
                </a:solidFill>
                <a:latin typeface="Arial" panose="020B0604020202020204" pitchFamily="34" charset="0"/>
                <a:ea typeface="Droid Sans Fallback" charset="0"/>
                <a:cs typeface="Droid Sans Fallback" charset="0"/>
              </a:defRPr>
            </a:lvl1pPr>
            <a:lvl2pPr>
              <a:tabLst>
                <a:tab pos="457200" algn="l"/>
              </a:tabLst>
              <a:defRPr>
                <a:solidFill>
                  <a:srgbClr val="000000"/>
                </a:solidFill>
                <a:latin typeface="Arial" panose="020B0604020202020204" pitchFamily="34" charset="0"/>
                <a:ea typeface="Droid Sans Fallback" charset="0"/>
                <a:cs typeface="Droid Sans Fallback" charset="0"/>
              </a:defRPr>
            </a:lvl2pPr>
            <a:lvl3pPr>
              <a:tabLst>
                <a:tab pos="457200" algn="l"/>
              </a:tabLst>
              <a:defRPr>
                <a:solidFill>
                  <a:srgbClr val="000000"/>
                </a:solidFill>
                <a:latin typeface="Arial" panose="020B0604020202020204" pitchFamily="34" charset="0"/>
                <a:ea typeface="Droid Sans Fallback" charset="0"/>
                <a:cs typeface="Droid Sans Fallback" charset="0"/>
              </a:defRPr>
            </a:lvl3pPr>
            <a:lvl4pPr>
              <a:tabLst>
                <a:tab pos="457200" algn="l"/>
              </a:tabLst>
              <a:defRPr>
                <a:solidFill>
                  <a:srgbClr val="000000"/>
                </a:solidFill>
                <a:latin typeface="Arial" panose="020B0604020202020204" pitchFamily="34" charset="0"/>
                <a:ea typeface="Droid Sans Fallback" charset="0"/>
                <a:cs typeface="Droid Sans Fallback" charset="0"/>
              </a:defRPr>
            </a:lvl4pPr>
            <a:lvl5pPr>
              <a:tabLst>
                <a:tab pos="4572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9pPr>
          </a:lstStyle>
          <a:p>
            <a:pPr algn="r">
              <a:lnSpc>
                <a:spcPct val="97000"/>
              </a:lnSpc>
            </a:pPr>
            <a:r>
              <a:rPr lang="en-US" altLang="en-US" sz="1600" dirty="0">
                <a:latin typeface="+mn-lt"/>
              </a:rPr>
              <a:t>slow &gt;</a:t>
            </a:r>
          </a:p>
        </p:txBody>
      </p:sp>
      <p:sp>
        <p:nvSpPr>
          <p:cNvPr id="10" name="Text Box 58"/>
          <p:cNvSpPr txBox="1">
            <a:spLocks noChangeArrowheads="1"/>
          </p:cNvSpPr>
          <p:nvPr/>
        </p:nvSpPr>
        <p:spPr bwMode="auto">
          <a:xfrm>
            <a:off x="238074" y="3304321"/>
            <a:ext cx="70485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Lst>
              <a:defRPr>
                <a:solidFill>
                  <a:srgbClr val="000000"/>
                </a:solidFill>
                <a:latin typeface="Arial" panose="020B0604020202020204" pitchFamily="34" charset="0"/>
                <a:ea typeface="Droid Sans Fallback" charset="0"/>
                <a:cs typeface="Droid Sans Fallback" charset="0"/>
              </a:defRPr>
            </a:lvl1pPr>
            <a:lvl2pPr>
              <a:tabLst>
                <a:tab pos="457200" algn="l"/>
              </a:tabLst>
              <a:defRPr>
                <a:solidFill>
                  <a:srgbClr val="000000"/>
                </a:solidFill>
                <a:latin typeface="Arial" panose="020B0604020202020204" pitchFamily="34" charset="0"/>
                <a:ea typeface="Droid Sans Fallback" charset="0"/>
                <a:cs typeface="Droid Sans Fallback" charset="0"/>
              </a:defRPr>
            </a:lvl2pPr>
            <a:lvl3pPr>
              <a:tabLst>
                <a:tab pos="457200" algn="l"/>
              </a:tabLst>
              <a:defRPr>
                <a:solidFill>
                  <a:srgbClr val="000000"/>
                </a:solidFill>
                <a:latin typeface="Arial" panose="020B0604020202020204" pitchFamily="34" charset="0"/>
                <a:ea typeface="Droid Sans Fallback" charset="0"/>
                <a:cs typeface="Droid Sans Fallback" charset="0"/>
              </a:defRPr>
            </a:lvl3pPr>
            <a:lvl4pPr>
              <a:tabLst>
                <a:tab pos="457200" algn="l"/>
              </a:tabLst>
              <a:defRPr>
                <a:solidFill>
                  <a:srgbClr val="000000"/>
                </a:solidFill>
                <a:latin typeface="Arial" panose="020B0604020202020204" pitchFamily="34" charset="0"/>
                <a:ea typeface="Droid Sans Fallback" charset="0"/>
                <a:cs typeface="Droid Sans Fallback" charset="0"/>
              </a:defRPr>
            </a:lvl4pPr>
            <a:lvl5pPr>
              <a:tabLst>
                <a:tab pos="4572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9pPr>
          </a:lstStyle>
          <a:p>
            <a:pPr algn="r">
              <a:lnSpc>
                <a:spcPct val="97000"/>
              </a:lnSpc>
            </a:pPr>
            <a:r>
              <a:rPr lang="en-US" altLang="en-US" sz="1600" dirty="0">
                <a:latin typeface="+mn-lt"/>
              </a:rPr>
              <a:t>fast &gt;</a:t>
            </a:r>
          </a:p>
        </p:txBody>
      </p:sp>
      <p:sp>
        <p:nvSpPr>
          <p:cNvPr id="13" name="Rectangle 12"/>
          <p:cNvSpPr/>
          <p:nvPr/>
        </p:nvSpPr>
        <p:spPr>
          <a:xfrm>
            <a:off x="5262521" y="5624146"/>
            <a:ext cx="1444728" cy="830997"/>
          </a:xfrm>
          <a:prstGeom prst="rect">
            <a:avLst/>
          </a:prstGeom>
        </p:spPr>
        <p:txBody>
          <a:bodyPr wrap="square">
            <a:spAutoFit/>
          </a:bodyPr>
          <a:lstStyle/>
          <a:p>
            <a:pPr algn="ctr"/>
            <a:r>
              <a:rPr lang="en-US" sz="1600" dirty="0" smtClean="0"/>
              <a:t>LC3-II normalized to GAPDH</a:t>
            </a:r>
            <a:endParaRPr lang="en-US" sz="1600" dirty="0"/>
          </a:p>
        </p:txBody>
      </p:sp>
      <p:sp>
        <p:nvSpPr>
          <p:cNvPr id="14" name="Rectangle 13"/>
          <p:cNvSpPr/>
          <p:nvPr/>
        </p:nvSpPr>
        <p:spPr>
          <a:xfrm>
            <a:off x="7301494" y="5624145"/>
            <a:ext cx="1444728" cy="830997"/>
          </a:xfrm>
          <a:prstGeom prst="rect">
            <a:avLst/>
          </a:prstGeom>
        </p:spPr>
        <p:txBody>
          <a:bodyPr wrap="square">
            <a:spAutoFit/>
          </a:bodyPr>
          <a:lstStyle/>
          <a:p>
            <a:pPr algn="ctr"/>
            <a:r>
              <a:rPr lang="en-US" sz="1600" dirty="0" smtClean="0"/>
              <a:t>LC3-II normalized to LC3-I</a:t>
            </a:r>
            <a:endParaRPr lang="en-US" sz="1600" dirty="0"/>
          </a:p>
        </p:txBody>
      </p:sp>
      <p:graphicFrame>
        <p:nvGraphicFramePr>
          <p:cNvPr id="16" name="Table 15"/>
          <p:cNvGraphicFramePr>
            <a:graphicFrameLocks noGrp="1"/>
          </p:cNvGraphicFramePr>
          <p:nvPr>
            <p:extLst>
              <p:ext uri="{D42A27DB-BD31-4B8C-83A1-F6EECF244321}">
                <p14:modId xmlns:p14="http://schemas.microsoft.com/office/powerpoint/2010/main" val="1979521127"/>
              </p:ext>
            </p:extLst>
          </p:nvPr>
        </p:nvGraphicFramePr>
        <p:xfrm>
          <a:off x="237036" y="4578350"/>
          <a:ext cx="4020331" cy="741680"/>
        </p:xfrm>
        <a:graphic>
          <a:graphicData uri="http://schemas.openxmlformats.org/drawingml/2006/table">
            <a:tbl>
              <a:tblPr>
                <a:tableStyleId>{2D5ABB26-0587-4C30-8999-92F81FD0307C}</a:tableStyleId>
              </a:tblPr>
              <a:tblGrid>
                <a:gridCol w="801187"/>
                <a:gridCol w="536524"/>
                <a:gridCol w="536524"/>
                <a:gridCol w="536524"/>
                <a:gridCol w="536524"/>
                <a:gridCol w="536524"/>
                <a:gridCol w="536524"/>
              </a:tblGrid>
              <a:tr h="370840">
                <a:tc>
                  <a:txBody>
                    <a:bodyPr/>
                    <a:lstStyle/>
                    <a:p>
                      <a:r>
                        <a:rPr lang="en-US" sz="1600" dirty="0" smtClean="0"/>
                        <a:t>Dexa</a:t>
                      </a:r>
                      <a:endParaRPr lang="en-US" sz="1600" dirty="0"/>
                    </a:p>
                  </a:txBody>
                  <a:tcPr/>
                </a:tc>
                <a:tc>
                  <a:txBody>
                    <a:bodyPr/>
                    <a:lstStyle/>
                    <a:p>
                      <a:pPr algn="ctr"/>
                      <a:r>
                        <a:rPr lang="en-US" sz="1600" dirty="0" smtClean="0"/>
                        <a:t>-</a:t>
                      </a:r>
                      <a:endParaRPr lang="en-US" sz="1600" dirty="0"/>
                    </a:p>
                  </a:txBody>
                  <a:tcPr/>
                </a:tc>
                <a:tc>
                  <a:txBody>
                    <a:bodyPr/>
                    <a:lstStyle/>
                    <a:p>
                      <a:pPr algn="ctr"/>
                      <a:r>
                        <a:rPr lang="en-US" sz="1600" dirty="0" smtClean="0"/>
                        <a:t>-</a:t>
                      </a:r>
                      <a:endParaRPr lang="en-US" sz="1600" dirty="0"/>
                    </a:p>
                  </a:txBody>
                  <a:tcPr/>
                </a:tc>
                <a:tc>
                  <a:txBody>
                    <a:bodyPr/>
                    <a:lstStyle/>
                    <a:p>
                      <a:pPr algn="ctr"/>
                      <a:r>
                        <a:rPr lang="en-US" sz="1600" dirty="0" smtClean="0"/>
                        <a:t>+</a:t>
                      </a:r>
                      <a:endParaRPr lang="en-US" sz="1600" dirty="0"/>
                    </a:p>
                  </a:txBody>
                  <a:tcPr/>
                </a:tc>
                <a:tc>
                  <a:txBody>
                    <a:bodyPr/>
                    <a:lstStyle/>
                    <a:p>
                      <a:pPr algn="ctr"/>
                      <a:r>
                        <a:rPr lang="en-US" sz="1600" dirty="0" smtClean="0"/>
                        <a:t>+</a:t>
                      </a:r>
                      <a:endParaRPr lang="en-US" sz="1600" dirty="0"/>
                    </a:p>
                  </a:txBody>
                  <a:tcPr/>
                </a:tc>
                <a:tc>
                  <a:txBody>
                    <a:bodyPr/>
                    <a:lstStyle/>
                    <a:p>
                      <a:pPr algn="ctr"/>
                      <a:r>
                        <a:rPr lang="en-US" sz="1600" dirty="0" smtClean="0"/>
                        <a:t>+</a:t>
                      </a:r>
                      <a:endParaRPr lang="en-US" sz="1600" dirty="0"/>
                    </a:p>
                  </a:txBody>
                  <a:tcPr/>
                </a:tc>
                <a:tc>
                  <a:txBody>
                    <a:bodyPr/>
                    <a:lstStyle/>
                    <a:p>
                      <a:pPr algn="ctr"/>
                      <a:r>
                        <a:rPr lang="en-US" sz="1600" dirty="0" smtClean="0"/>
                        <a:t>+</a:t>
                      </a:r>
                      <a:endParaRPr lang="en-US" sz="1600" dirty="0"/>
                    </a:p>
                  </a:txBody>
                  <a:tcPr/>
                </a:tc>
              </a:tr>
              <a:tr h="370840">
                <a:tc>
                  <a:txBody>
                    <a:bodyPr/>
                    <a:lstStyle/>
                    <a:p>
                      <a:r>
                        <a:rPr lang="en-US" sz="1600" dirty="0" smtClean="0"/>
                        <a:t>Testo</a:t>
                      </a:r>
                      <a:endParaRPr lang="en-US" sz="1600" dirty="0"/>
                    </a:p>
                  </a:txBody>
                  <a:tcPr/>
                </a:tc>
                <a:tc>
                  <a:txBody>
                    <a:bodyPr/>
                    <a:lstStyle/>
                    <a:p>
                      <a:pPr algn="ctr"/>
                      <a:r>
                        <a:rPr lang="en-US" sz="1600" dirty="0" smtClean="0"/>
                        <a:t>-</a:t>
                      </a:r>
                      <a:endParaRPr lang="en-US" sz="1600" dirty="0"/>
                    </a:p>
                  </a:txBody>
                  <a:tcPr/>
                </a:tc>
                <a:tc>
                  <a:txBody>
                    <a:bodyPr/>
                    <a:lstStyle/>
                    <a:p>
                      <a:pPr algn="ctr"/>
                      <a:r>
                        <a:rPr lang="en-US" sz="1600" dirty="0" smtClean="0"/>
                        <a:t>-</a:t>
                      </a:r>
                      <a:endParaRPr lang="en-US" sz="1600" dirty="0"/>
                    </a:p>
                  </a:txBody>
                  <a:tcPr/>
                </a:tc>
                <a:tc>
                  <a:txBody>
                    <a:bodyPr/>
                    <a:lstStyle/>
                    <a:p>
                      <a:pPr algn="ctr"/>
                      <a:r>
                        <a:rPr lang="en-US" sz="1600" dirty="0" smtClean="0"/>
                        <a:t>-</a:t>
                      </a:r>
                      <a:endParaRPr lang="en-US" sz="1600" dirty="0"/>
                    </a:p>
                  </a:txBody>
                  <a:tcPr/>
                </a:tc>
                <a:tc>
                  <a:txBody>
                    <a:bodyPr/>
                    <a:lstStyle/>
                    <a:p>
                      <a:pPr algn="ctr"/>
                      <a:r>
                        <a:rPr lang="en-US" sz="1600" dirty="0" smtClean="0"/>
                        <a:t>-</a:t>
                      </a:r>
                      <a:endParaRPr lang="en-US" sz="1600" dirty="0"/>
                    </a:p>
                  </a:txBody>
                  <a:tcPr/>
                </a:tc>
                <a:tc>
                  <a:txBody>
                    <a:bodyPr/>
                    <a:lstStyle/>
                    <a:p>
                      <a:pPr algn="ctr"/>
                      <a:r>
                        <a:rPr lang="en-US" sz="1600" dirty="0" smtClean="0"/>
                        <a:t>+</a:t>
                      </a:r>
                      <a:endParaRPr lang="en-US" sz="1600" dirty="0"/>
                    </a:p>
                  </a:txBody>
                  <a:tcPr/>
                </a:tc>
                <a:tc>
                  <a:txBody>
                    <a:bodyPr/>
                    <a:lstStyle/>
                    <a:p>
                      <a:pPr algn="ctr"/>
                      <a:r>
                        <a:rPr lang="en-US" sz="1600" dirty="0" smtClean="0"/>
                        <a:t>+</a:t>
                      </a:r>
                      <a:endParaRPr lang="en-US" sz="1600" dirty="0"/>
                    </a:p>
                  </a:txBody>
                  <a:tcPr/>
                </a:tc>
              </a:tr>
            </a:tbl>
          </a:graphicData>
        </a:graphic>
      </p:graphicFrame>
      <p:sp>
        <p:nvSpPr>
          <p:cNvPr id="18" name="Rectangle 17"/>
          <p:cNvSpPr/>
          <p:nvPr/>
        </p:nvSpPr>
        <p:spPr>
          <a:xfrm>
            <a:off x="0" y="6337505"/>
            <a:ext cx="9144000" cy="307777"/>
          </a:xfrm>
          <a:prstGeom prst="rect">
            <a:avLst/>
          </a:prstGeom>
        </p:spPr>
        <p:txBody>
          <a:bodyPr wrap="square">
            <a:spAutoFit/>
          </a:bodyPr>
          <a:lstStyle/>
          <a:p>
            <a:pPr marL="285750" indent="-285750">
              <a:buFont typeface="Arial" panose="020B0604020202020204" pitchFamily="34" charset="0"/>
              <a:buChar char="•"/>
            </a:pPr>
            <a:r>
              <a:rPr lang="en-US" sz="1400" dirty="0" smtClean="0"/>
              <a:t>Gastrocnemius, 7 day.</a:t>
            </a:r>
          </a:p>
        </p:txBody>
      </p:sp>
      <p:sp>
        <p:nvSpPr>
          <p:cNvPr id="19" name="Rectangle 18"/>
          <p:cNvSpPr/>
          <p:nvPr/>
        </p:nvSpPr>
        <p:spPr>
          <a:xfrm>
            <a:off x="0" y="6603750"/>
            <a:ext cx="9144000" cy="307777"/>
          </a:xfrm>
          <a:prstGeom prst="rect">
            <a:avLst/>
          </a:prstGeom>
        </p:spPr>
        <p:txBody>
          <a:bodyPr wrap="square">
            <a:spAutoFit/>
          </a:bodyPr>
          <a:lstStyle/>
          <a:p>
            <a:pPr marL="285750" indent="-285750">
              <a:buFont typeface="Arial" panose="020B0604020202020204" pitchFamily="34" charset="0"/>
              <a:buChar char="•"/>
            </a:pPr>
            <a:r>
              <a:rPr lang="en-US" sz="1400" dirty="0" smtClean="0"/>
              <a:t>Sub-optimal normalization has been used by others to hypothesize role of autophagy.  </a:t>
            </a:r>
            <a:endParaRPr lang="en-US" sz="1400" dirty="0"/>
          </a:p>
        </p:txBody>
      </p:sp>
      <p:sp>
        <p:nvSpPr>
          <p:cNvPr id="3" name="Rectangle 2"/>
          <p:cNvSpPr/>
          <p:nvPr/>
        </p:nvSpPr>
        <p:spPr>
          <a:xfrm>
            <a:off x="7056408" y="1380226"/>
            <a:ext cx="1847309" cy="5265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916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Calpain markers did not correlate with the phenotype</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71102" y="2502402"/>
            <a:ext cx="7996501" cy="3657600"/>
          </a:xfrm>
        </p:spPr>
      </p:pic>
      <p:sp>
        <p:nvSpPr>
          <p:cNvPr id="5" name="Rectangle 4"/>
          <p:cNvSpPr/>
          <p:nvPr/>
        </p:nvSpPr>
        <p:spPr>
          <a:xfrm>
            <a:off x="4694188" y="6006113"/>
            <a:ext cx="1272118" cy="307777"/>
          </a:xfrm>
          <a:prstGeom prst="rect">
            <a:avLst/>
          </a:prstGeom>
        </p:spPr>
        <p:txBody>
          <a:bodyPr wrap="square">
            <a:spAutoFit/>
          </a:bodyPr>
          <a:lstStyle/>
          <a:p>
            <a:pPr algn="ctr"/>
            <a:r>
              <a:rPr lang="en-US" sz="1400" dirty="0" smtClean="0"/>
              <a:t>three days</a:t>
            </a:r>
            <a:endParaRPr lang="en-US" sz="1400" dirty="0"/>
          </a:p>
        </p:txBody>
      </p:sp>
      <p:sp>
        <p:nvSpPr>
          <p:cNvPr id="6" name="Rectangle 5"/>
          <p:cNvSpPr/>
          <p:nvPr/>
        </p:nvSpPr>
        <p:spPr>
          <a:xfrm>
            <a:off x="2049532" y="6006113"/>
            <a:ext cx="1272118" cy="307777"/>
          </a:xfrm>
          <a:prstGeom prst="rect">
            <a:avLst/>
          </a:prstGeom>
        </p:spPr>
        <p:txBody>
          <a:bodyPr wrap="square">
            <a:spAutoFit/>
          </a:bodyPr>
          <a:lstStyle/>
          <a:p>
            <a:pPr algn="ctr"/>
            <a:r>
              <a:rPr lang="en-US" sz="1400" dirty="0" smtClean="0"/>
              <a:t>one day</a:t>
            </a:r>
            <a:endParaRPr lang="en-US" sz="1400" dirty="0"/>
          </a:p>
        </p:txBody>
      </p:sp>
      <p:sp>
        <p:nvSpPr>
          <p:cNvPr id="7" name="Rectangle 6"/>
          <p:cNvSpPr/>
          <p:nvPr/>
        </p:nvSpPr>
        <p:spPr>
          <a:xfrm>
            <a:off x="7338844" y="6006112"/>
            <a:ext cx="1272118" cy="307777"/>
          </a:xfrm>
          <a:prstGeom prst="rect">
            <a:avLst/>
          </a:prstGeom>
        </p:spPr>
        <p:txBody>
          <a:bodyPr wrap="square">
            <a:spAutoFit/>
          </a:bodyPr>
          <a:lstStyle/>
          <a:p>
            <a:pPr algn="ctr"/>
            <a:r>
              <a:rPr lang="en-US" sz="1400" dirty="0" smtClean="0"/>
              <a:t>seven days</a:t>
            </a:r>
            <a:endParaRPr lang="en-US" sz="1400" dirty="0"/>
          </a:p>
        </p:txBody>
      </p:sp>
      <p:sp>
        <p:nvSpPr>
          <p:cNvPr id="8" name="Rectangle 7"/>
          <p:cNvSpPr/>
          <p:nvPr/>
        </p:nvSpPr>
        <p:spPr>
          <a:xfrm>
            <a:off x="-107617" y="3824653"/>
            <a:ext cx="1472534" cy="738664"/>
          </a:xfrm>
          <a:prstGeom prst="rect">
            <a:avLst/>
          </a:prstGeom>
        </p:spPr>
        <p:txBody>
          <a:bodyPr wrap="square">
            <a:spAutoFit/>
          </a:bodyPr>
          <a:lstStyle/>
          <a:p>
            <a:pPr algn="r"/>
            <a:r>
              <a:rPr lang="en-US" sz="1400" dirty="0" smtClean="0"/>
              <a:t>gastrocnemius calpain catalytic activity (</a:t>
            </a:r>
            <a:r>
              <a:rPr lang="en-US" sz="1400" dirty="0" err="1" smtClean="0"/>
              <a:t>rel.u</a:t>
            </a:r>
            <a:r>
              <a:rPr lang="en-US" sz="1400" dirty="0" smtClean="0"/>
              <a:t>.)</a:t>
            </a:r>
            <a:endParaRPr lang="en-US" sz="1400" dirty="0"/>
          </a:p>
        </p:txBody>
      </p:sp>
      <p:sp>
        <p:nvSpPr>
          <p:cNvPr id="9" name="Rectangle 8"/>
          <p:cNvSpPr/>
          <p:nvPr/>
        </p:nvSpPr>
        <p:spPr>
          <a:xfrm>
            <a:off x="-44960" y="6488668"/>
            <a:ext cx="9077929" cy="369332"/>
          </a:xfrm>
          <a:prstGeom prst="rect">
            <a:avLst/>
          </a:prstGeom>
        </p:spPr>
        <p:txBody>
          <a:bodyPr wrap="square">
            <a:spAutoFit/>
          </a:bodyPr>
          <a:lstStyle/>
          <a:p>
            <a:pPr marL="285750" indent="-285750">
              <a:buFont typeface="Arial" panose="020B0604020202020204" pitchFamily="34" charset="0"/>
              <a:buChar char="•"/>
            </a:pPr>
            <a:r>
              <a:rPr lang="en-US" dirty="0" smtClean="0"/>
              <a:t>Also, no change in mu-calpain, calpastatin protein levels.</a:t>
            </a:r>
            <a:endParaRPr lang="en-US" dirty="0"/>
          </a:p>
        </p:txBody>
      </p:sp>
    </p:spTree>
    <p:extLst>
      <p:ext uri="{BB962C8B-B14F-4D97-AF65-F5344CB8AC3E}">
        <p14:creationId xmlns:p14="http://schemas.microsoft.com/office/powerpoint/2010/main" val="29475304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Glucocorticoid myopathy</a:t>
            </a:r>
          </a:p>
        </p:txBody>
      </p:sp>
      <p:sp>
        <p:nvSpPr>
          <p:cNvPr id="3" name="Content Placeholder 2"/>
          <p:cNvSpPr>
            <a:spLocks noGrp="1"/>
          </p:cNvSpPr>
          <p:nvPr>
            <p:ph idx="1"/>
          </p:nvPr>
        </p:nvSpPr>
        <p:spPr/>
        <p:txBody>
          <a:bodyPr/>
          <a:lstStyle/>
          <a:p>
            <a:r>
              <a:rPr lang="en-US" dirty="0" smtClean="0"/>
              <a:t>Complaint of 50% of patients.</a:t>
            </a:r>
          </a:p>
          <a:p>
            <a:r>
              <a:rPr lang="en-US" dirty="0" smtClean="0"/>
              <a:t>Objective loss </a:t>
            </a:r>
            <a:r>
              <a:rPr lang="en-US" dirty="0"/>
              <a:t>of </a:t>
            </a:r>
            <a:r>
              <a:rPr lang="en-US" dirty="0" smtClean="0"/>
              <a:t>force, volume.</a:t>
            </a:r>
          </a:p>
          <a:p>
            <a:r>
              <a:rPr lang="en-US" dirty="0" smtClean="0"/>
              <a:t>Electromyography demonstrates it is a </a:t>
            </a:r>
            <a:r>
              <a:rPr lang="en-US" dirty="0" err="1" smtClean="0"/>
              <a:t>myofiber</a:t>
            </a:r>
            <a:r>
              <a:rPr lang="en-US" dirty="0" smtClean="0"/>
              <a:t> condition.</a:t>
            </a:r>
          </a:p>
          <a:p>
            <a:r>
              <a:rPr lang="en-US" dirty="0" smtClean="0"/>
              <a:t>Can be modelled in vitro.</a:t>
            </a:r>
          </a:p>
          <a:p>
            <a:r>
              <a:rPr lang="en-US" dirty="0" smtClean="0"/>
              <a:t>Increased urinary nitrogen, </a:t>
            </a:r>
            <a:r>
              <a:rPr lang="en-US" dirty="0" err="1" smtClean="0"/>
              <a:t>methylhistidine</a:t>
            </a:r>
            <a:r>
              <a:rPr lang="en-US" dirty="0" smtClean="0"/>
              <a:t>.</a:t>
            </a:r>
            <a:endParaRPr lang="en-US" dirty="0"/>
          </a:p>
          <a:p>
            <a:r>
              <a:rPr lang="en-US" dirty="0" smtClean="0"/>
              <a:t>Treatable by cessation, inhibitors, anabolic adjuvants.</a:t>
            </a:r>
          </a:p>
        </p:txBody>
      </p:sp>
    </p:spTree>
    <p:extLst>
      <p:ext uri="{BB962C8B-B14F-4D97-AF65-F5344CB8AC3E}">
        <p14:creationId xmlns:p14="http://schemas.microsoft.com/office/powerpoint/2010/main" val="3867452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55"/>
          <p:cNvPicPr>
            <a:picLocks noChangeAspect="1" noChangeArrowheads="1"/>
          </p:cNvPicPr>
          <p:nvPr/>
        </p:nvPicPr>
        <p:blipFill>
          <a:blip r:embed="rId3">
            <a:extLst>
              <a:ext uri="{28A0092B-C50C-407E-A947-70E740481C1C}">
                <a14:useLocalDpi xmlns:a14="http://schemas.microsoft.com/office/drawing/2010/main" val="0"/>
              </a:ext>
            </a:extLst>
          </a:blip>
          <a:srcRect l="1479" r="2525"/>
          <a:stretch>
            <a:fillRect/>
          </a:stretch>
        </p:blipFill>
        <p:spPr bwMode="auto">
          <a:xfrm>
            <a:off x="5439506" y="1511993"/>
            <a:ext cx="3566843" cy="691834"/>
          </a:xfrm>
          <a:prstGeom prst="rect">
            <a:avLst/>
          </a:prstGeom>
          <a:noFill/>
          <a:ln>
            <a:noFill/>
          </a:ln>
          <a:effectLst/>
          <a:extLst>
            <a:ext uri="{909E8E84-426E-40DD-AFC4-6F175D3DCCD1}">
              <a14:hiddenFill xmlns:a14="http://schemas.microsoft.com/office/drawing/2010/main">
                <a:blipFill dpi="0" rotWithShape="0">
                  <a:blip/>
                  <a:srcRect l="1479" r="2525"/>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 name="Picture 56"/>
          <p:cNvPicPr>
            <a:picLocks noChangeAspect="1" noChangeArrowheads="1"/>
          </p:cNvPicPr>
          <p:nvPr/>
        </p:nvPicPr>
        <p:blipFill>
          <a:blip r:embed="rId4">
            <a:lum bright="50000" contrast="50000"/>
            <a:extLst>
              <a:ext uri="{28A0092B-C50C-407E-A947-70E740481C1C}">
                <a14:useLocalDpi xmlns:a14="http://schemas.microsoft.com/office/drawing/2010/main" val="0"/>
              </a:ext>
            </a:extLst>
          </a:blip>
          <a:srcRect l="1358"/>
          <a:stretch>
            <a:fillRect/>
          </a:stretch>
        </p:blipFill>
        <p:spPr bwMode="auto">
          <a:xfrm>
            <a:off x="5450274" y="2244595"/>
            <a:ext cx="3556076" cy="705293"/>
          </a:xfrm>
          <a:prstGeom prst="rect">
            <a:avLst/>
          </a:prstGeom>
          <a:noFill/>
          <a:ln>
            <a:noFill/>
          </a:ln>
          <a:effectLst/>
          <a:extLst>
            <a:ext uri="{909E8E84-426E-40DD-AFC4-6F175D3DCCD1}">
              <a14:hiddenFill xmlns:a14="http://schemas.microsoft.com/office/drawing/2010/main">
                <a:blipFill dpi="0" rotWithShape="0">
                  <a:blip>
                    <a:lum bright="50000" contrast="50000"/>
                  </a:blip>
                  <a:srcRect l="1358"/>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itle 1"/>
          <p:cNvSpPr>
            <a:spLocks noGrp="1"/>
          </p:cNvSpPr>
          <p:nvPr>
            <p:ph type="title"/>
          </p:nvPr>
        </p:nvSpPr>
        <p:spPr>
          <a:xfrm>
            <a:off x="274996" y="181589"/>
            <a:ext cx="8515350" cy="1325563"/>
          </a:xfrm>
        </p:spPr>
        <p:txBody>
          <a:bodyPr/>
          <a:lstStyle/>
          <a:p>
            <a:r>
              <a:rPr lang="en-US" dirty="0" smtClean="0"/>
              <a:t>Translation regulators appear unchanged</a:t>
            </a:r>
            <a:endParaRPr lang="en-US" dirty="0"/>
          </a:p>
        </p:txBody>
      </p:sp>
      <p:sp>
        <p:nvSpPr>
          <p:cNvPr id="5" name="Text Box 53"/>
          <p:cNvSpPr txBox="1">
            <a:spLocks noChangeArrowheads="1"/>
          </p:cNvSpPr>
          <p:nvPr/>
        </p:nvSpPr>
        <p:spPr bwMode="auto">
          <a:xfrm>
            <a:off x="0" y="1830824"/>
            <a:ext cx="863908" cy="2179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dirty="0">
                <a:latin typeface="Cabin" panose="020B0803050202020004" pitchFamily="34" charset="0"/>
              </a:rPr>
              <a:t> Ⓟ-eIF2α</a:t>
            </a:r>
          </a:p>
        </p:txBody>
      </p:sp>
      <p:sp>
        <p:nvSpPr>
          <p:cNvPr id="6" name="Text Box 54"/>
          <p:cNvSpPr txBox="1">
            <a:spLocks noChangeArrowheads="1"/>
          </p:cNvSpPr>
          <p:nvPr/>
        </p:nvSpPr>
        <p:spPr bwMode="auto">
          <a:xfrm>
            <a:off x="0" y="2496573"/>
            <a:ext cx="863908" cy="2179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dirty="0">
                <a:latin typeface="Cabin" panose="020B0803050202020004" pitchFamily="34" charset="0"/>
              </a:rPr>
              <a:t>GAPDH</a:t>
            </a:r>
          </a:p>
        </p:txBody>
      </p:sp>
      <p:pic>
        <p:nvPicPr>
          <p:cNvPr id="7" name="Picture 55"/>
          <p:cNvPicPr>
            <a:picLocks noChangeAspect="1" noChangeArrowheads="1"/>
          </p:cNvPicPr>
          <p:nvPr/>
        </p:nvPicPr>
        <p:blipFill>
          <a:blip r:embed="rId5">
            <a:extLst>
              <a:ext uri="{28A0092B-C50C-407E-A947-70E740481C1C}">
                <a14:useLocalDpi xmlns:a14="http://schemas.microsoft.com/office/drawing/2010/main" val="0"/>
              </a:ext>
            </a:extLst>
          </a:blip>
          <a:srcRect l="4521" r="1030"/>
          <a:stretch>
            <a:fillRect/>
          </a:stretch>
        </p:blipFill>
        <p:spPr bwMode="auto">
          <a:xfrm>
            <a:off x="989913" y="1690689"/>
            <a:ext cx="3178207" cy="498219"/>
          </a:xfrm>
          <a:prstGeom prst="rect">
            <a:avLst/>
          </a:prstGeom>
          <a:noFill/>
          <a:ln>
            <a:noFill/>
          </a:ln>
          <a:effectLst/>
          <a:extLst>
            <a:ext uri="{909E8E84-426E-40DD-AFC4-6F175D3DCCD1}">
              <a14:hiddenFill xmlns:a14="http://schemas.microsoft.com/office/drawing/2010/main">
                <a:blipFill dpi="0" rotWithShape="0">
                  <a:blip>
                    <a:lum bright="30000" contrast="70000"/>
                  </a:blip>
                  <a:srcRect l="4521" r="1030"/>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56"/>
          <p:cNvPicPr>
            <a:picLocks noChangeAspect="1" noChangeArrowheads="1"/>
          </p:cNvPicPr>
          <p:nvPr/>
        </p:nvPicPr>
        <p:blipFill>
          <a:blip r:embed="rId6">
            <a:lum bright="40000" contrast="72000"/>
            <a:extLst>
              <a:ext uri="{28A0092B-C50C-407E-A947-70E740481C1C}">
                <a14:useLocalDpi xmlns:a14="http://schemas.microsoft.com/office/drawing/2010/main" val="0"/>
              </a:ext>
            </a:extLst>
          </a:blip>
          <a:srcRect l="1704" r="2936"/>
          <a:stretch>
            <a:fillRect/>
          </a:stretch>
        </p:blipFill>
        <p:spPr bwMode="auto">
          <a:xfrm>
            <a:off x="863908" y="2291095"/>
            <a:ext cx="3304212" cy="628906"/>
          </a:xfrm>
          <a:prstGeom prst="rect">
            <a:avLst/>
          </a:prstGeom>
          <a:noFill/>
          <a:ln>
            <a:noFill/>
          </a:ln>
          <a:effectLst/>
          <a:extLst>
            <a:ext uri="{909E8E84-426E-40DD-AFC4-6F175D3DCCD1}">
              <a14:hiddenFill xmlns:a14="http://schemas.microsoft.com/office/drawing/2010/main">
                <a:blipFill dpi="0" rotWithShape="0">
                  <a:blip>
                    <a:lum bright="40000" contrast="72000"/>
                  </a:blip>
                  <a:srcRect l="1704" r="2936"/>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29973" y="3589309"/>
            <a:ext cx="2772081" cy="3204235"/>
          </a:xfrm>
          <a:prstGeom prst="rect">
            <a:avLst/>
          </a:prstGeom>
        </p:spPr>
      </p:pic>
      <p:sp>
        <p:nvSpPr>
          <p:cNvPr id="10" name="Text Box 53"/>
          <p:cNvSpPr txBox="1">
            <a:spLocks noChangeArrowheads="1"/>
          </p:cNvSpPr>
          <p:nvPr/>
        </p:nvSpPr>
        <p:spPr bwMode="auto">
          <a:xfrm>
            <a:off x="431954" y="5191427"/>
            <a:ext cx="863908" cy="2179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dirty="0">
                <a:latin typeface="Cabin" panose="020B0803050202020004" pitchFamily="34" charset="0"/>
              </a:rPr>
              <a:t> Ⓟ-eIF2α</a:t>
            </a:r>
          </a:p>
        </p:txBody>
      </p:sp>
      <p:graphicFrame>
        <p:nvGraphicFramePr>
          <p:cNvPr id="11" name="Group 1"/>
          <p:cNvGraphicFramePr>
            <a:graphicFrameLocks noGrp="1"/>
          </p:cNvGraphicFramePr>
          <p:nvPr>
            <p:extLst>
              <p:ext uri="{D42A27DB-BD31-4B8C-83A1-F6EECF244321}">
                <p14:modId xmlns:p14="http://schemas.microsoft.com/office/powerpoint/2010/main" val="667691258"/>
              </p:ext>
            </p:extLst>
          </p:nvPr>
        </p:nvGraphicFramePr>
        <p:xfrm>
          <a:off x="4572000" y="3067307"/>
          <a:ext cx="4434347" cy="719855"/>
        </p:xfrm>
        <a:graphic>
          <a:graphicData uri="http://schemas.openxmlformats.org/drawingml/2006/table">
            <a:tbl>
              <a:tblPr/>
              <a:tblGrid>
                <a:gridCol w="914399"/>
                <a:gridCol w="586658"/>
                <a:gridCol w="586658"/>
                <a:gridCol w="586658"/>
                <a:gridCol w="586658"/>
                <a:gridCol w="586658"/>
                <a:gridCol w="586658"/>
              </a:tblGrid>
              <a:tr h="358992">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Dexa</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r>
              <a:tr h="360863">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Testo</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r>
            </a:tbl>
          </a:graphicData>
        </a:graphic>
      </p:graphicFrame>
      <p:sp>
        <p:nvSpPr>
          <p:cNvPr id="12" name="Text Box 53"/>
          <p:cNvSpPr txBox="1">
            <a:spLocks noChangeArrowheads="1"/>
          </p:cNvSpPr>
          <p:nvPr/>
        </p:nvSpPr>
        <p:spPr bwMode="auto">
          <a:xfrm>
            <a:off x="4178888" y="1787753"/>
            <a:ext cx="1100679" cy="3014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dirty="0">
                <a:latin typeface="+mn-lt"/>
              </a:rPr>
              <a:t> eIF3f</a:t>
            </a:r>
          </a:p>
        </p:txBody>
      </p:sp>
      <p:sp>
        <p:nvSpPr>
          <p:cNvPr id="13" name="Text Box 54"/>
          <p:cNvSpPr txBox="1">
            <a:spLocks noChangeArrowheads="1"/>
          </p:cNvSpPr>
          <p:nvPr/>
        </p:nvSpPr>
        <p:spPr bwMode="auto">
          <a:xfrm>
            <a:off x="4178888" y="2413022"/>
            <a:ext cx="1100679" cy="3014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dirty="0">
                <a:latin typeface="+mn-lt"/>
              </a:rPr>
              <a:t>GAPDH</a:t>
            </a:r>
          </a:p>
        </p:txBody>
      </p:sp>
      <p:pic>
        <p:nvPicPr>
          <p:cNvPr id="16" name="Picture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36886" y="3653765"/>
            <a:ext cx="2772081" cy="3204235"/>
          </a:xfrm>
          <a:prstGeom prst="rect">
            <a:avLst/>
          </a:prstGeom>
        </p:spPr>
      </p:pic>
      <p:sp>
        <p:nvSpPr>
          <p:cNvPr id="17" name="Text Box 53"/>
          <p:cNvSpPr txBox="1">
            <a:spLocks noChangeArrowheads="1"/>
          </p:cNvSpPr>
          <p:nvPr/>
        </p:nvSpPr>
        <p:spPr bwMode="auto">
          <a:xfrm>
            <a:off x="5279567" y="5191427"/>
            <a:ext cx="863908" cy="2179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dirty="0" smtClean="0">
                <a:latin typeface="Cabin" panose="020B0803050202020004" pitchFamily="34" charset="0"/>
              </a:rPr>
              <a:t>eIF3-f</a:t>
            </a:r>
            <a:endParaRPr lang="en-US" altLang="en-US" sz="1600" dirty="0">
              <a:latin typeface="Cabin" panose="020B0803050202020004" pitchFamily="34" charset="0"/>
            </a:endParaRPr>
          </a:p>
        </p:txBody>
      </p:sp>
      <p:sp>
        <p:nvSpPr>
          <p:cNvPr id="18" name="Rectangle 17"/>
          <p:cNvSpPr/>
          <p:nvPr/>
        </p:nvSpPr>
        <p:spPr>
          <a:xfrm>
            <a:off x="-71971" y="6550223"/>
            <a:ext cx="2123768" cy="307777"/>
          </a:xfrm>
          <a:prstGeom prst="rect">
            <a:avLst/>
          </a:prstGeom>
        </p:spPr>
        <p:txBody>
          <a:bodyPr wrap="square">
            <a:spAutoFit/>
          </a:bodyPr>
          <a:lstStyle/>
          <a:p>
            <a:r>
              <a:rPr lang="en-US" sz="1400" dirty="0" smtClean="0"/>
              <a:t>gastrocnemius, day 7</a:t>
            </a:r>
            <a:endParaRPr lang="en-US" sz="1400" dirty="0"/>
          </a:p>
        </p:txBody>
      </p:sp>
      <p:graphicFrame>
        <p:nvGraphicFramePr>
          <p:cNvPr id="4" name="Group 1"/>
          <p:cNvGraphicFramePr>
            <a:graphicFrameLocks noGrp="1"/>
          </p:cNvGraphicFramePr>
          <p:nvPr>
            <p:extLst>
              <p:ext uri="{D42A27DB-BD31-4B8C-83A1-F6EECF244321}">
                <p14:modId xmlns:p14="http://schemas.microsoft.com/office/powerpoint/2010/main" val="2315144567"/>
              </p:ext>
            </p:extLst>
          </p:nvPr>
        </p:nvGraphicFramePr>
        <p:xfrm>
          <a:off x="187554" y="2988595"/>
          <a:ext cx="4070551" cy="708335"/>
        </p:xfrm>
        <a:graphic>
          <a:graphicData uri="http://schemas.openxmlformats.org/drawingml/2006/table">
            <a:tbl>
              <a:tblPr/>
              <a:tblGrid>
                <a:gridCol w="737419"/>
                <a:gridCol w="555522"/>
                <a:gridCol w="555522"/>
                <a:gridCol w="555522"/>
                <a:gridCol w="555522"/>
                <a:gridCol w="555522"/>
                <a:gridCol w="555522"/>
              </a:tblGrid>
              <a:tr h="373625">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Dexa</a:t>
                      </a:r>
                    </a:p>
                  </a:txBody>
                  <a:tcPr marL="90000" marR="90000" marT="5137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r>
              <a:tr h="289445">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Testo</a:t>
                      </a:r>
                    </a:p>
                  </a:txBody>
                  <a:tcPr marL="90000" marR="90000" marT="5137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r>
            </a:tbl>
          </a:graphicData>
        </a:graphic>
      </p:graphicFrame>
    </p:spTree>
    <p:extLst>
      <p:ext uri="{BB962C8B-B14F-4D97-AF65-F5344CB8AC3E}">
        <p14:creationId xmlns:p14="http://schemas.microsoft.com/office/powerpoint/2010/main" val="2991256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541" y="177166"/>
            <a:ext cx="7886700" cy="1325563"/>
          </a:xfrm>
        </p:spPr>
        <p:txBody>
          <a:bodyPr/>
          <a:lstStyle/>
          <a:p>
            <a:r>
              <a:rPr lang="en-US" dirty="0" smtClean="0"/>
              <a:t>4E-BP is not inhibited by testosterone</a:t>
            </a:r>
            <a:endParaRPr lang="en-US" dirty="0"/>
          </a:p>
        </p:txBody>
      </p:sp>
      <p:grpSp>
        <p:nvGrpSpPr>
          <p:cNvPr id="6" name="Group 105"/>
          <p:cNvGrpSpPr>
            <a:grpSpLocks/>
          </p:cNvGrpSpPr>
          <p:nvPr/>
        </p:nvGrpSpPr>
        <p:grpSpPr bwMode="auto">
          <a:xfrm>
            <a:off x="2576052" y="1608243"/>
            <a:ext cx="6371355" cy="1004725"/>
            <a:chOff x="1178" y="5"/>
            <a:chExt cx="2273" cy="725"/>
          </a:xfrm>
        </p:grpSpPr>
        <p:sp>
          <p:nvSpPr>
            <p:cNvPr id="7" name="Text Box 106"/>
            <p:cNvSpPr txBox="1">
              <a:spLocks noChangeArrowheads="1"/>
            </p:cNvSpPr>
            <p:nvPr/>
          </p:nvSpPr>
          <p:spPr bwMode="auto">
            <a:xfrm>
              <a:off x="1190" y="497"/>
              <a:ext cx="980" cy="1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dirty="0">
                  <a:latin typeface="+mn-lt"/>
                </a:rPr>
                <a:t> Ⓟ-4EBP</a:t>
              </a:r>
            </a:p>
          </p:txBody>
        </p:sp>
        <p:sp>
          <p:nvSpPr>
            <p:cNvPr id="8" name="Text Box 107"/>
            <p:cNvSpPr txBox="1">
              <a:spLocks noChangeArrowheads="1"/>
            </p:cNvSpPr>
            <p:nvPr/>
          </p:nvSpPr>
          <p:spPr bwMode="auto">
            <a:xfrm>
              <a:off x="1178" y="25"/>
              <a:ext cx="980" cy="1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a:latin typeface="+mn-lt"/>
                </a:rPr>
                <a:t>GAPDH</a:t>
              </a:r>
            </a:p>
          </p:txBody>
        </p:sp>
        <p:pic>
          <p:nvPicPr>
            <p:cNvPr id="9" name="Picture 108"/>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 contrast="53000"/>
                      </a14:imgEffect>
                    </a14:imgLayer>
                  </a14:imgProps>
                </a:ext>
                <a:ext uri="{28A0092B-C50C-407E-A947-70E740481C1C}">
                  <a14:useLocalDpi xmlns:a14="http://schemas.microsoft.com/office/drawing/2010/main" val="0"/>
                </a:ext>
              </a:extLst>
            </a:blip>
            <a:srcRect/>
            <a:stretch>
              <a:fillRect/>
            </a:stretch>
          </p:blipFill>
          <p:spPr bwMode="auto">
            <a:xfrm>
              <a:off x="2194" y="5"/>
              <a:ext cx="1256" cy="725"/>
            </a:xfrm>
            <a:prstGeom prst="rect">
              <a:avLst/>
            </a:prstGeom>
            <a:noFill/>
            <a:ln>
              <a:noFill/>
            </a:ln>
            <a:effectLst/>
            <a:extLst>
              <a:ext uri="{909E8E84-426E-40DD-AFC4-6F175D3DCCD1}">
                <a14:hiddenFill xmlns:a14="http://schemas.microsoft.com/office/drawing/2010/main">
                  <a:blipFill dpi="0" rotWithShape="0">
                    <a:blip>
                      <a:lum bright="10000" contrast="2000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10" name="Group 109"/>
          <p:cNvGrpSpPr>
            <a:grpSpLocks/>
          </p:cNvGrpSpPr>
          <p:nvPr/>
        </p:nvGrpSpPr>
        <p:grpSpPr bwMode="auto">
          <a:xfrm>
            <a:off x="-1386348" y="1608243"/>
            <a:ext cx="5692877" cy="1044461"/>
            <a:chOff x="-591" y="-5"/>
            <a:chExt cx="2376" cy="696"/>
          </a:xfrm>
        </p:grpSpPr>
        <p:sp>
          <p:nvSpPr>
            <p:cNvPr id="11" name="Text Box 110"/>
            <p:cNvSpPr txBox="1">
              <a:spLocks noChangeArrowheads="1"/>
            </p:cNvSpPr>
            <p:nvPr/>
          </p:nvSpPr>
          <p:spPr bwMode="auto">
            <a:xfrm>
              <a:off x="-573" y="543"/>
              <a:ext cx="980" cy="1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dirty="0">
                  <a:latin typeface="+mn-lt"/>
                </a:rPr>
                <a:t> total 4EBP</a:t>
              </a:r>
            </a:p>
          </p:txBody>
        </p:sp>
        <p:sp>
          <p:nvSpPr>
            <p:cNvPr id="12" name="Text Box 111"/>
            <p:cNvSpPr txBox="1">
              <a:spLocks noChangeArrowheads="1"/>
            </p:cNvSpPr>
            <p:nvPr/>
          </p:nvSpPr>
          <p:spPr bwMode="auto">
            <a:xfrm>
              <a:off x="-591" y="91"/>
              <a:ext cx="980" cy="1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dirty="0">
                  <a:latin typeface="+mn-lt"/>
                </a:rPr>
                <a:t>GAPDH</a:t>
              </a:r>
            </a:p>
          </p:txBody>
        </p:sp>
        <p:pic>
          <p:nvPicPr>
            <p:cNvPr id="13" name="Picture 112"/>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44000" contrast="60000"/>
                      </a14:imgEffect>
                    </a14:imgLayer>
                  </a14:imgProps>
                </a:ext>
                <a:ext uri="{28A0092B-C50C-407E-A947-70E740481C1C}">
                  <a14:useLocalDpi xmlns:a14="http://schemas.microsoft.com/office/drawing/2010/main" val="0"/>
                </a:ext>
              </a:extLst>
            </a:blip>
            <a:srcRect l="2333" r="3047"/>
            <a:stretch>
              <a:fillRect/>
            </a:stretch>
          </p:blipFill>
          <p:spPr bwMode="auto">
            <a:xfrm>
              <a:off x="420" y="-5"/>
              <a:ext cx="1365" cy="696"/>
            </a:xfrm>
            <a:prstGeom prst="rect">
              <a:avLst/>
            </a:prstGeom>
            <a:noFill/>
            <a:ln>
              <a:noFill/>
            </a:ln>
            <a:effectLst/>
            <a:extLst>
              <a:ext uri="{909E8E84-426E-40DD-AFC4-6F175D3DCCD1}">
                <a14:hiddenFill xmlns:a14="http://schemas.microsoft.com/office/drawing/2010/main">
                  <a:blipFill dpi="0" rotWithShape="0">
                    <a:blip>
                      <a:lum bright="60000" contrast="60000"/>
                    </a:blip>
                    <a:srcRect l="2333" r="3047"/>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aphicFrame>
        <p:nvGraphicFramePr>
          <p:cNvPr id="14" name="Group 1"/>
          <p:cNvGraphicFramePr>
            <a:graphicFrameLocks noGrp="1"/>
          </p:cNvGraphicFramePr>
          <p:nvPr>
            <p:extLst>
              <p:ext uri="{D42A27DB-BD31-4B8C-83A1-F6EECF244321}">
                <p14:modId xmlns:p14="http://schemas.microsoft.com/office/powerpoint/2010/main" val="581130174"/>
              </p:ext>
            </p:extLst>
          </p:nvPr>
        </p:nvGraphicFramePr>
        <p:xfrm>
          <a:off x="235978" y="2654946"/>
          <a:ext cx="4070551" cy="749197"/>
        </p:xfrm>
        <a:graphic>
          <a:graphicData uri="http://schemas.openxmlformats.org/drawingml/2006/table">
            <a:tbl>
              <a:tblPr/>
              <a:tblGrid>
                <a:gridCol w="737419"/>
                <a:gridCol w="555522"/>
                <a:gridCol w="555522"/>
                <a:gridCol w="555522"/>
                <a:gridCol w="555522"/>
                <a:gridCol w="555522"/>
                <a:gridCol w="555522"/>
              </a:tblGrid>
              <a:tr h="373625">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Dexa</a:t>
                      </a:r>
                    </a:p>
                  </a:txBody>
                  <a:tcPr marL="90000" marR="90000" marT="5137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r>
              <a:tr h="375572">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Testo</a:t>
                      </a:r>
                    </a:p>
                  </a:txBody>
                  <a:tcPr marL="90000" marR="90000" marT="5137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r>
            </a:tbl>
          </a:graphicData>
        </a:graphic>
      </p:graphicFrame>
      <p:graphicFrame>
        <p:nvGraphicFramePr>
          <p:cNvPr id="15" name="Group 1"/>
          <p:cNvGraphicFramePr>
            <a:graphicFrameLocks noGrp="1"/>
          </p:cNvGraphicFramePr>
          <p:nvPr>
            <p:extLst>
              <p:ext uri="{D42A27DB-BD31-4B8C-83A1-F6EECF244321}">
                <p14:modId xmlns:p14="http://schemas.microsoft.com/office/powerpoint/2010/main" val="3733515334"/>
              </p:ext>
            </p:extLst>
          </p:nvPr>
        </p:nvGraphicFramePr>
        <p:xfrm>
          <a:off x="4591665" y="2612968"/>
          <a:ext cx="4242620" cy="749197"/>
        </p:xfrm>
        <a:graphic>
          <a:graphicData uri="http://schemas.openxmlformats.org/drawingml/2006/table">
            <a:tbl>
              <a:tblPr/>
              <a:tblGrid>
                <a:gridCol w="909488"/>
                <a:gridCol w="555522"/>
                <a:gridCol w="555522"/>
                <a:gridCol w="555522"/>
                <a:gridCol w="555522"/>
                <a:gridCol w="555522"/>
                <a:gridCol w="555522"/>
              </a:tblGrid>
              <a:tr h="373625">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Dexa</a:t>
                      </a:r>
                    </a:p>
                  </a:txBody>
                  <a:tcPr marL="90000" marR="90000" marT="5137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r>
              <a:tr h="375572">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Testo</a:t>
                      </a:r>
                    </a:p>
                  </a:txBody>
                  <a:tcPr marL="90000" marR="90000" marT="5137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r>
            </a:tbl>
          </a:graphicData>
        </a:graphic>
      </p:graphicFrame>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6755" y="3503566"/>
            <a:ext cx="7344720" cy="2952773"/>
          </a:xfrm>
          <a:prstGeom prst="rect">
            <a:avLst/>
          </a:prstGeom>
        </p:spPr>
      </p:pic>
      <p:sp>
        <p:nvSpPr>
          <p:cNvPr id="18" name="Rectangle 17"/>
          <p:cNvSpPr/>
          <p:nvPr/>
        </p:nvSpPr>
        <p:spPr>
          <a:xfrm>
            <a:off x="0" y="6344632"/>
            <a:ext cx="9111783" cy="523220"/>
          </a:xfrm>
          <a:prstGeom prst="rect">
            <a:avLst/>
          </a:prstGeom>
        </p:spPr>
        <p:txBody>
          <a:bodyPr wrap="square">
            <a:spAutoFit/>
          </a:bodyPr>
          <a:lstStyle/>
          <a:p>
            <a:pPr marL="285750" indent="-285750">
              <a:buFont typeface="Arial" panose="020B0604020202020204" pitchFamily="34" charset="0"/>
              <a:buChar char="•"/>
            </a:pPr>
            <a:r>
              <a:rPr lang="en-US" sz="1400" dirty="0" smtClean="0"/>
              <a:t>gastrocnemius, day </a:t>
            </a:r>
            <a:r>
              <a:rPr lang="en-US" sz="1400" dirty="0"/>
              <a:t>7</a:t>
            </a:r>
          </a:p>
          <a:p>
            <a:pPr marL="285750" indent="-285750">
              <a:buFont typeface="Arial" panose="020B0604020202020204" pitchFamily="34" charset="0"/>
              <a:buChar char="•"/>
            </a:pPr>
            <a:r>
              <a:rPr lang="en-US" sz="1400" dirty="0" smtClean="0"/>
              <a:t>Could not employ polysome profiling. </a:t>
            </a:r>
            <a:endParaRPr lang="en-US" sz="1400" dirty="0"/>
          </a:p>
        </p:txBody>
      </p:sp>
      <p:sp>
        <p:nvSpPr>
          <p:cNvPr id="20" name="Text Box 110"/>
          <p:cNvSpPr txBox="1">
            <a:spLocks noChangeArrowheads="1"/>
          </p:cNvSpPr>
          <p:nvPr/>
        </p:nvSpPr>
        <p:spPr bwMode="auto">
          <a:xfrm>
            <a:off x="1635116" y="6271082"/>
            <a:ext cx="2348072" cy="2907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9pPr>
          </a:lstStyle>
          <a:p>
            <a:pPr algn="ctr">
              <a:lnSpc>
                <a:spcPct val="97000"/>
              </a:lnSpc>
            </a:pPr>
            <a:r>
              <a:rPr lang="en-US" altLang="en-US" sz="1600" dirty="0">
                <a:latin typeface="+mn-lt"/>
              </a:rPr>
              <a:t> total 4EBP</a:t>
            </a:r>
          </a:p>
        </p:txBody>
      </p:sp>
      <p:sp>
        <p:nvSpPr>
          <p:cNvPr id="21" name="Text Box 106"/>
          <p:cNvSpPr txBox="1">
            <a:spLocks noChangeArrowheads="1"/>
          </p:cNvSpPr>
          <p:nvPr/>
        </p:nvSpPr>
        <p:spPr bwMode="auto">
          <a:xfrm>
            <a:off x="5141842" y="6271082"/>
            <a:ext cx="2746999" cy="2791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9pPr>
          </a:lstStyle>
          <a:p>
            <a:pPr algn="ctr">
              <a:lnSpc>
                <a:spcPct val="97000"/>
              </a:lnSpc>
            </a:pPr>
            <a:r>
              <a:rPr lang="en-US" altLang="en-US" sz="1600" dirty="0">
                <a:latin typeface="+mn-lt"/>
              </a:rPr>
              <a:t> Ⓟ-4EBP</a:t>
            </a:r>
          </a:p>
        </p:txBody>
      </p:sp>
      <p:sp>
        <p:nvSpPr>
          <p:cNvPr id="3" name="Rectangle 2"/>
          <p:cNvSpPr/>
          <p:nvPr/>
        </p:nvSpPr>
        <p:spPr>
          <a:xfrm>
            <a:off x="4470400" y="1291771"/>
            <a:ext cx="4474204" cy="54283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0528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so far</a:t>
            </a:r>
            <a:endParaRPr lang="en-US" dirty="0"/>
          </a:p>
        </p:txBody>
      </p:sp>
      <p:sp>
        <p:nvSpPr>
          <p:cNvPr id="3" name="Content Placeholder 2"/>
          <p:cNvSpPr>
            <a:spLocks noGrp="1"/>
          </p:cNvSpPr>
          <p:nvPr>
            <p:ph idx="1"/>
          </p:nvPr>
        </p:nvSpPr>
        <p:spPr/>
        <p:txBody>
          <a:bodyPr>
            <a:normAutofit/>
          </a:bodyPr>
          <a:lstStyle/>
          <a:p>
            <a:r>
              <a:rPr lang="en-US" dirty="0" smtClean="0"/>
              <a:t>Calpains</a:t>
            </a:r>
            <a:r>
              <a:rPr lang="en-US" dirty="0"/>
              <a:t>, protein synthesis </a:t>
            </a:r>
            <a:r>
              <a:rPr lang="en-US" dirty="0" smtClean="0"/>
              <a:t>markers do not correlate with testosterone-induced muscle rescue.</a:t>
            </a:r>
            <a:endParaRPr lang="en-US" dirty="0"/>
          </a:p>
          <a:p>
            <a:r>
              <a:rPr lang="en-US" dirty="0" smtClean="0"/>
              <a:t>For both steroids, significant </a:t>
            </a:r>
            <a:r>
              <a:rPr lang="en-US" dirty="0"/>
              <a:t>autophagy changes contrast with the phenotype</a:t>
            </a:r>
            <a:r>
              <a:rPr lang="en-US" dirty="0" smtClean="0"/>
              <a:t>.</a:t>
            </a:r>
          </a:p>
          <a:p>
            <a:r>
              <a:rPr lang="en-US" dirty="0" smtClean="0"/>
              <a:t>Dexamethasone-induced loss of muscle is correlated with an increase in proteasome activity and E3 ligases expression.</a:t>
            </a:r>
          </a:p>
          <a:p>
            <a:r>
              <a:rPr lang="en-US" dirty="0" smtClean="0"/>
              <a:t>Rescue by testosterone co-administration is best correlated with proteasome repression.</a:t>
            </a:r>
            <a:endParaRPr lang="en-US" dirty="0"/>
          </a:p>
        </p:txBody>
      </p:sp>
    </p:spTree>
    <p:extLst>
      <p:ext uri="{BB962C8B-B14F-4D97-AF65-F5344CB8AC3E}">
        <p14:creationId xmlns:p14="http://schemas.microsoft.com/office/powerpoint/2010/main" val="154607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Testosterone pushes the transcriptional lever</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525169" y="1840139"/>
            <a:ext cx="6990181" cy="4351338"/>
          </a:xfrm>
        </p:spPr>
      </p:pic>
      <p:sp>
        <p:nvSpPr>
          <p:cNvPr id="5" name="Rectangle 4"/>
          <p:cNvSpPr/>
          <p:nvPr/>
        </p:nvSpPr>
        <p:spPr>
          <a:xfrm>
            <a:off x="4694189" y="6191477"/>
            <a:ext cx="1272118" cy="307777"/>
          </a:xfrm>
          <a:prstGeom prst="rect">
            <a:avLst/>
          </a:prstGeom>
        </p:spPr>
        <p:txBody>
          <a:bodyPr wrap="square">
            <a:spAutoFit/>
          </a:bodyPr>
          <a:lstStyle/>
          <a:p>
            <a:pPr algn="ctr"/>
            <a:r>
              <a:rPr lang="en-US" sz="1400" dirty="0" smtClean="0"/>
              <a:t>three days</a:t>
            </a:r>
            <a:endParaRPr lang="en-US" sz="1400" dirty="0"/>
          </a:p>
        </p:txBody>
      </p:sp>
      <p:sp>
        <p:nvSpPr>
          <p:cNvPr id="6" name="Rectangle 5"/>
          <p:cNvSpPr/>
          <p:nvPr/>
        </p:nvSpPr>
        <p:spPr>
          <a:xfrm>
            <a:off x="2180161" y="6191478"/>
            <a:ext cx="1272118" cy="307777"/>
          </a:xfrm>
          <a:prstGeom prst="rect">
            <a:avLst/>
          </a:prstGeom>
        </p:spPr>
        <p:txBody>
          <a:bodyPr wrap="square">
            <a:spAutoFit/>
          </a:bodyPr>
          <a:lstStyle/>
          <a:p>
            <a:pPr algn="ctr"/>
            <a:r>
              <a:rPr lang="en-US" sz="1400" dirty="0" smtClean="0"/>
              <a:t>one day</a:t>
            </a:r>
            <a:endParaRPr lang="en-US" sz="1400" dirty="0"/>
          </a:p>
        </p:txBody>
      </p:sp>
      <p:sp>
        <p:nvSpPr>
          <p:cNvPr id="7" name="Rectangle 6"/>
          <p:cNvSpPr/>
          <p:nvPr/>
        </p:nvSpPr>
        <p:spPr>
          <a:xfrm>
            <a:off x="7048558" y="6191477"/>
            <a:ext cx="1272118" cy="307777"/>
          </a:xfrm>
          <a:prstGeom prst="rect">
            <a:avLst/>
          </a:prstGeom>
        </p:spPr>
        <p:txBody>
          <a:bodyPr wrap="square">
            <a:spAutoFit/>
          </a:bodyPr>
          <a:lstStyle/>
          <a:p>
            <a:pPr algn="ctr"/>
            <a:r>
              <a:rPr lang="en-US" sz="1400" dirty="0" smtClean="0"/>
              <a:t>seven days</a:t>
            </a:r>
            <a:endParaRPr lang="en-US" sz="1400" dirty="0"/>
          </a:p>
        </p:txBody>
      </p:sp>
      <p:sp>
        <p:nvSpPr>
          <p:cNvPr id="8" name="Rectangle 7"/>
          <p:cNvSpPr/>
          <p:nvPr/>
        </p:nvSpPr>
        <p:spPr>
          <a:xfrm>
            <a:off x="0" y="2509613"/>
            <a:ext cx="1741714" cy="646331"/>
          </a:xfrm>
          <a:prstGeom prst="rect">
            <a:avLst/>
          </a:prstGeom>
        </p:spPr>
        <p:txBody>
          <a:bodyPr wrap="square">
            <a:spAutoFit/>
          </a:bodyPr>
          <a:lstStyle/>
          <a:p>
            <a:pPr algn="r"/>
            <a:r>
              <a:rPr lang="en-US" dirty="0" smtClean="0"/>
              <a:t>quadriceps Foxo3a mRNA</a:t>
            </a:r>
            <a:endParaRPr lang="en-US" dirty="0"/>
          </a:p>
        </p:txBody>
      </p:sp>
      <p:sp>
        <p:nvSpPr>
          <p:cNvPr id="9" name="Rectangle 8"/>
          <p:cNvSpPr/>
          <p:nvPr/>
        </p:nvSpPr>
        <p:spPr>
          <a:xfrm>
            <a:off x="0" y="4483556"/>
            <a:ext cx="1741714" cy="646331"/>
          </a:xfrm>
          <a:prstGeom prst="rect">
            <a:avLst/>
          </a:prstGeom>
        </p:spPr>
        <p:txBody>
          <a:bodyPr wrap="square">
            <a:spAutoFit/>
          </a:bodyPr>
          <a:lstStyle/>
          <a:p>
            <a:pPr algn="r"/>
            <a:r>
              <a:rPr lang="en-US" dirty="0" smtClean="0"/>
              <a:t>quadriceps Klf15 mRNA</a:t>
            </a:r>
            <a:endParaRPr lang="en-US" dirty="0"/>
          </a:p>
        </p:txBody>
      </p:sp>
    </p:spTree>
    <p:extLst>
      <p:ext uri="{BB962C8B-B14F-4D97-AF65-F5344CB8AC3E}">
        <p14:creationId xmlns:p14="http://schemas.microsoft.com/office/powerpoint/2010/main" val="5227491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IGF-I is partly restored by testosterone co-administration</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361756" y="2625038"/>
            <a:ext cx="7344720" cy="2772178"/>
          </a:xfrm>
        </p:spPr>
      </p:pic>
      <p:sp>
        <p:nvSpPr>
          <p:cNvPr id="5" name="Rectangle 4"/>
          <p:cNvSpPr/>
          <p:nvPr/>
        </p:nvSpPr>
        <p:spPr>
          <a:xfrm>
            <a:off x="4753182" y="5397216"/>
            <a:ext cx="1272118" cy="307777"/>
          </a:xfrm>
          <a:prstGeom prst="rect">
            <a:avLst/>
          </a:prstGeom>
        </p:spPr>
        <p:txBody>
          <a:bodyPr wrap="square">
            <a:spAutoFit/>
          </a:bodyPr>
          <a:lstStyle/>
          <a:p>
            <a:pPr algn="ctr"/>
            <a:r>
              <a:rPr lang="en-US" sz="1400" dirty="0" smtClean="0"/>
              <a:t>three days</a:t>
            </a:r>
            <a:endParaRPr lang="en-US" sz="1400" dirty="0"/>
          </a:p>
        </p:txBody>
      </p:sp>
      <p:sp>
        <p:nvSpPr>
          <p:cNvPr id="6" name="Rectangle 5"/>
          <p:cNvSpPr/>
          <p:nvPr/>
        </p:nvSpPr>
        <p:spPr>
          <a:xfrm>
            <a:off x="2239154" y="5397217"/>
            <a:ext cx="1272118" cy="307777"/>
          </a:xfrm>
          <a:prstGeom prst="rect">
            <a:avLst/>
          </a:prstGeom>
        </p:spPr>
        <p:txBody>
          <a:bodyPr wrap="square">
            <a:spAutoFit/>
          </a:bodyPr>
          <a:lstStyle/>
          <a:p>
            <a:pPr algn="ctr"/>
            <a:r>
              <a:rPr lang="en-US" sz="1400" dirty="0" smtClean="0"/>
              <a:t>one day</a:t>
            </a:r>
            <a:endParaRPr lang="en-US" sz="1400" dirty="0"/>
          </a:p>
        </p:txBody>
      </p:sp>
      <p:sp>
        <p:nvSpPr>
          <p:cNvPr id="7" name="Rectangle 6"/>
          <p:cNvSpPr/>
          <p:nvPr/>
        </p:nvSpPr>
        <p:spPr>
          <a:xfrm>
            <a:off x="7107551" y="5397216"/>
            <a:ext cx="1272118" cy="307777"/>
          </a:xfrm>
          <a:prstGeom prst="rect">
            <a:avLst/>
          </a:prstGeom>
        </p:spPr>
        <p:txBody>
          <a:bodyPr wrap="square">
            <a:spAutoFit/>
          </a:bodyPr>
          <a:lstStyle/>
          <a:p>
            <a:pPr algn="ctr"/>
            <a:r>
              <a:rPr lang="en-US" sz="1400" dirty="0" smtClean="0"/>
              <a:t>seven days</a:t>
            </a:r>
            <a:endParaRPr lang="en-US" sz="1400" dirty="0"/>
          </a:p>
        </p:txBody>
      </p:sp>
      <p:sp>
        <p:nvSpPr>
          <p:cNvPr id="8" name="Rectangle 7"/>
          <p:cNvSpPr/>
          <p:nvPr/>
        </p:nvSpPr>
        <p:spPr>
          <a:xfrm>
            <a:off x="0" y="3480666"/>
            <a:ext cx="1741714" cy="646331"/>
          </a:xfrm>
          <a:prstGeom prst="rect">
            <a:avLst/>
          </a:prstGeom>
        </p:spPr>
        <p:txBody>
          <a:bodyPr wrap="square">
            <a:spAutoFit/>
          </a:bodyPr>
          <a:lstStyle/>
          <a:p>
            <a:pPr algn="r"/>
            <a:r>
              <a:rPr lang="en-US" dirty="0" smtClean="0"/>
              <a:t>quadriceps </a:t>
            </a:r>
          </a:p>
          <a:p>
            <a:pPr algn="r"/>
            <a:r>
              <a:rPr lang="en-US" dirty="0" smtClean="0"/>
              <a:t>IGF-I </a:t>
            </a:r>
            <a:r>
              <a:rPr lang="en-US" dirty="0" err="1" smtClean="0"/>
              <a:t>Ea</a:t>
            </a:r>
            <a:r>
              <a:rPr lang="en-US" dirty="0" smtClean="0"/>
              <a:t> mRNA</a:t>
            </a:r>
            <a:endParaRPr lang="en-US" dirty="0"/>
          </a:p>
        </p:txBody>
      </p:sp>
    </p:spTree>
    <p:extLst>
      <p:ext uri="{BB962C8B-B14F-4D97-AF65-F5344CB8AC3E}">
        <p14:creationId xmlns:p14="http://schemas.microsoft.com/office/powerpoint/2010/main" val="409591372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903" y="121827"/>
            <a:ext cx="8898194" cy="1325563"/>
          </a:xfrm>
        </p:spPr>
        <p:txBody>
          <a:bodyPr/>
          <a:lstStyle/>
          <a:p>
            <a:r>
              <a:rPr lang="en-US" dirty="0" smtClean="0"/>
              <a:t>Even more Foxo activation</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9243" y="1952215"/>
            <a:ext cx="4525513" cy="3292797"/>
          </a:xfrm>
          <a:prstGeom prst="rect">
            <a:avLst/>
          </a:prstGeom>
        </p:spPr>
      </p:pic>
      <p:sp>
        <p:nvSpPr>
          <p:cNvPr id="10" name="TextBox 9"/>
          <p:cNvSpPr txBox="1">
            <a:spLocks noChangeArrowheads="1"/>
          </p:cNvSpPr>
          <p:nvPr/>
        </p:nvSpPr>
        <p:spPr bwMode="auto">
          <a:xfrm>
            <a:off x="3721724" y="5454651"/>
            <a:ext cx="31130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r>
              <a:rPr lang="en-US" altLang="en-US" sz="1800" dirty="0" smtClean="0">
                <a:latin typeface="+mn-lt"/>
              </a:rPr>
              <a:t>Britto et al., </a:t>
            </a:r>
            <a:r>
              <a:rPr lang="en-US" altLang="en-US" sz="1800" i="1" dirty="0" smtClean="0">
                <a:latin typeface="+mn-lt"/>
              </a:rPr>
              <a:t>Am J </a:t>
            </a:r>
            <a:r>
              <a:rPr lang="en-US" altLang="en-US" sz="1800" i="1" dirty="0" err="1" smtClean="0">
                <a:latin typeface="+mn-lt"/>
              </a:rPr>
              <a:t>Physiol</a:t>
            </a:r>
            <a:r>
              <a:rPr lang="en-US" altLang="en-US" sz="1800" dirty="0" smtClean="0">
                <a:latin typeface="+mn-lt"/>
              </a:rPr>
              <a:t>, 2014.</a:t>
            </a:r>
            <a:endParaRPr lang="en-US" altLang="en-US" sz="1800" dirty="0">
              <a:latin typeface="+mn-lt"/>
            </a:endParaRPr>
          </a:p>
        </p:txBody>
      </p:sp>
    </p:spTree>
    <p:extLst>
      <p:ext uri="{BB962C8B-B14F-4D97-AF65-F5344CB8AC3E}">
        <p14:creationId xmlns:p14="http://schemas.microsoft.com/office/powerpoint/2010/main" val="18568615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t>
            </a:r>
            <a:r>
              <a:rPr lang="en-US" dirty="0" smtClean="0"/>
              <a:t>estosterone partly reverses REDD1 upregulation</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3485" y="1994540"/>
            <a:ext cx="8244618" cy="4572036"/>
          </a:xfrm>
          <a:prstGeom prst="rect">
            <a:avLst/>
          </a:prstGeom>
        </p:spPr>
      </p:pic>
      <p:sp>
        <p:nvSpPr>
          <p:cNvPr id="5" name="Rectangle 4"/>
          <p:cNvSpPr/>
          <p:nvPr/>
        </p:nvSpPr>
        <p:spPr>
          <a:xfrm>
            <a:off x="4458214" y="6412686"/>
            <a:ext cx="1272118" cy="307777"/>
          </a:xfrm>
          <a:prstGeom prst="rect">
            <a:avLst/>
          </a:prstGeom>
        </p:spPr>
        <p:txBody>
          <a:bodyPr wrap="square">
            <a:spAutoFit/>
          </a:bodyPr>
          <a:lstStyle/>
          <a:p>
            <a:pPr algn="ctr"/>
            <a:r>
              <a:rPr lang="en-US" sz="1400" dirty="0" smtClean="0"/>
              <a:t>three days</a:t>
            </a:r>
            <a:endParaRPr lang="en-US" sz="1400" dirty="0"/>
          </a:p>
        </p:txBody>
      </p:sp>
      <p:sp>
        <p:nvSpPr>
          <p:cNvPr id="6" name="Rectangle 5"/>
          <p:cNvSpPr/>
          <p:nvPr/>
        </p:nvSpPr>
        <p:spPr>
          <a:xfrm>
            <a:off x="1793587" y="6412686"/>
            <a:ext cx="1272118" cy="307777"/>
          </a:xfrm>
          <a:prstGeom prst="rect">
            <a:avLst/>
          </a:prstGeom>
        </p:spPr>
        <p:txBody>
          <a:bodyPr wrap="square">
            <a:spAutoFit/>
          </a:bodyPr>
          <a:lstStyle/>
          <a:p>
            <a:pPr algn="ctr"/>
            <a:r>
              <a:rPr lang="en-US" sz="1400" dirty="0" smtClean="0"/>
              <a:t>one day</a:t>
            </a:r>
            <a:endParaRPr lang="en-US" sz="1400" dirty="0"/>
          </a:p>
        </p:txBody>
      </p:sp>
      <p:sp>
        <p:nvSpPr>
          <p:cNvPr id="7" name="Rectangle 6"/>
          <p:cNvSpPr/>
          <p:nvPr/>
        </p:nvSpPr>
        <p:spPr>
          <a:xfrm>
            <a:off x="7243232" y="6412686"/>
            <a:ext cx="1272118" cy="307777"/>
          </a:xfrm>
          <a:prstGeom prst="rect">
            <a:avLst/>
          </a:prstGeom>
        </p:spPr>
        <p:txBody>
          <a:bodyPr wrap="square">
            <a:spAutoFit/>
          </a:bodyPr>
          <a:lstStyle/>
          <a:p>
            <a:pPr algn="ctr"/>
            <a:r>
              <a:rPr lang="en-US" sz="1400" dirty="0" smtClean="0"/>
              <a:t>seven days</a:t>
            </a:r>
            <a:endParaRPr lang="en-US" sz="1400" dirty="0"/>
          </a:p>
        </p:txBody>
      </p:sp>
      <p:sp>
        <p:nvSpPr>
          <p:cNvPr id="8" name="Rectangle 7"/>
          <p:cNvSpPr/>
          <p:nvPr/>
        </p:nvSpPr>
        <p:spPr>
          <a:xfrm>
            <a:off x="-117987" y="2905665"/>
            <a:ext cx="1343367" cy="523220"/>
          </a:xfrm>
          <a:prstGeom prst="rect">
            <a:avLst/>
          </a:prstGeom>
        </p:spPr>
        <p:txBody>
          <a:bodyPr wrap="square" anchor="ctr">
            <a:spAutoFit/>
          </a:bodyPr>
          <a:lstStyle/>
          <a:p>
            <a:pPr algn="r"/>
            <a:r>
              <a:rPr lang="en-US" sz="1400" dirty="0" smtClean="0"/>
              <a:t>gastrocnemius </a:t>
            </a:r>
          </a:p>
          <a:p>
            <a:pPr algn="r"/>
            <a:r>
              <a:rPr lang="en-US" sz="1400" dirty="0" smtClean="0"/>
              <a:t>REDD1 mRNA</a:t>
            </a:r>
            <a:endParaRPr lang="en-US" sz="1400" dirty="0"/>
          </a:p>
        </p:txBody>
      </p:sp>
      <p:sp>
        <p:nvSpPr>
          <p:cNvPr id="9" name="Rectangle 8"/>
          <p:cNvSpPr/>
          <p:nvPr/>
        </p:nvSpPr>
        <p:spPr>
          <a:xfrm>
            <a:off x="-43034" y="5221162"/>
            <a:ext cx="1343367" cy="523220"/>
          </a:xfrm>
          <a:prstGeom prst="rect">
            <a:avLst/>
          </a:prstGeom>
        </p:spPr>
        <p:txBody>
          <a:bodyPr wrap="square" anchor="ctr">
            <a:spAutoFit/>
          </a:bodyPr>
          <a:lstStyle/>
          <a:p>
            <a:pPr algn="r"/>
            <a:r>
              <a:rPr lang="en-US" sz="1400" dirty="0" smtClean="0"/>
              <a:t>quadriceps</a:t>
            </a:r>
          </a:p>
          <a:p>
            <a:pPr algn="r"/>
            <a:r>
              <a:rPr lang="en-US" sz="1400" dirty="0" smtClean="0"/>
              <a:t>REDD1 mRNA</a:t>
            </a:r>
            <a:endParaRPr lang="en-US" sz="1400" dirty="0"/>
          </a:p>
        </p:txBody>
      </p:sp>
    </p:spTree>
    <p:extLst>
      <p:ext uri="{BB962C8B-B14F-4D97-AF65-F5344CB8AC3E}">
        <p14:creationId xmlns:p14="http://schemas.microsoft.com/office/powerpoint/2010/main" val="28107519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161270"/>
            <a:ext cx="7886700" cy="1325563"/>
          </a:xfrm>
        </p:spPr>
        <p:txBody>
          <a:bodyPr/>
          <a:lstStyle/>
          <a:p>
            <a:r>
              <a:rPr lang="en-US" dirty="0" smtClean="0"/>
              <a:t>Akt (Ser 473) does not respond to testosterone</a:t>
            </a:r>
            <a:endParaRPr lang="en-US" dirty="0"/>
          </a:p>
        </p:txBody>
      </p:sp>
      <p:grpSp>
        <p:nvGrpSpPr>
          <p:cNvPr id="6" name="Group 105"/>
          <p:cNvGrpSpPr>
            <a:grpSpLocks/>
          </p:cNvGrpSpPr>
          <p:nvPr/>
        </p:nvGrpSpPr>
        <p:grpSpPr bwMode="auto">
          <a:xfrm>
            <a:off x="-1423323" y="1537878"/>
            <a:ext cx="5671356" cy="1263727"/>
            <a:chOff x="-686" y="46"/>
            <a:chExt cx="2512" cy="548"/>
          </a:xfrm>
        </p:grpSpPr>
        <p:sp>
          <p:nvSpPr>
            <p:cNvPr id="7" name="Text Box 106"/>
            <p:cNvSpPr txBox="1">
              <a:spLocks noChangeArrowheads="1"/>
            </p:cNvSpPr>
            <p:nvPr/>
          </p:nvSpPr>
          <p:spPr bwMode="auto">
            <a:xfrm>
              <a:off x="-686" y="59"/>
              <a:ext cx="980" cy="1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a:latin typeface="+mn-lt"/>
                </a:rPr>
                <a:t> total Akt</a:t>
              </a:r>
            </a:p>
          </p:txBody>
        </p:sp>
        <p:sp>
          <p:nvSpPr>
            <p:cNvPr id="8" name="Text Box 107"/>
            <p:cNvSpPr txBox="1">
              <a:spLocks noChangeArrowheads="1"/>
            </p:cNvSpPr>
            <p:nvPr/>
          </p:nvSpPr>
          <p:spPr bwMode="auto">
            <a:xfrm>
              <a:off x="-683" y="447"/>
              <a:ext cx="980" cy="1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a:latin typeface="+mn-lt"/>
                </a:rPr>
                <a:t>GAPDH</a:t>
              </a:r>
            </a:p>
          </p:txBody>
        </p:sp>
        <p:pic>
          <p:nvPicPr>
            <p:cNvPr id="9" name="Picture 1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 y="46"/>
              <a:ext cx="1475" cy="548"/>
            </a:xfrm>
            <a:prstGeom prst="rect">
              <a:avLst/>
            </a:prstGeom>
            <a:noFill/>
            <a:ln>
              <a:noFill/>
            </a:ln>
            <a:effectLst/>
            <a:extLst>
              <a:ext uri="{909E8E84-426E-40DD-AFC4-6F175D3DCCD1}">
                <a14:hiddenFill xmlns:a14="http://schemas.microsoft.com/office/drawing/2010/main">
                  <a:blipFill dpi="0" rotWithShape="0">
                    <a:blip>
                      <a:lum bright="60000" contrast="7000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10" name="Group 109"/>
          <p:cNvGrpSpPr>
            <a:grpSpLocks/>
          </p:cNvGrpSpPr>
          <p:nvPr/>
        </p:nvGrpSpPr>
        <p:grpSpPr bwMode="auto">
          <a:xfrm>
            <a:off x="3126200" y="1537877"/>
            <a:ext cx="6017800" cy="1381539"/>
            <a:chOff x="1152" y="52"/>
            <a:chExt cx="2459" cy="540"/>
          </a:xfrm>
        </p:grpSpPr>
        <p:sp>
          <p:nvSpPr>
            <p:cNvPr id="11" name="Text Box 110"/>
            <p:cNvSpPr txBox="1">
              <a:spLocks noChangeArrowheads="1"/>
            </p:cNvSpPr>
            <p:nvPr/>
          </p:nvSpPr>
          <p:spPr bwMode="auto">
            <a:xfrm>
              <a:off x="1154" y="52"/>
              <a:ext cx="980" cy="1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dirty="0">
                  <a:latin typeface="+mn-lt"/>
                </a:rPr>
                <a:t> Ⓟ473-Akt</a:t>
              </a:r>
            </a:p>
          </p:txBody>
        </p:sp>
        <p:sp>
          <p:nvSpPr>
            <p:cNvPr id="12" name="Text Box 111"/>
            <p:cNvSpPr txBox="1">
              <a:spLocks noChangeArrowheads="1"/>
            </p:cNvSpPr>
            <p:nvPr/>
          </p:nvSpPr>
          <p:spPr bwMode="auto">
            <a:xfrm>
              <a:off x="1152" y="415"/>
              <a:ext cx="980" cy="1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a:latin typeface="+mn-lt"/>
                </a:rPr>
                <a:t>GAPDH</a:t>
              </a:r>
            </a:p>
          </p:txBody>
        </p:sp>
        <p:pic>
          <p:nvPicPr>
            <p:cNvPr id="13" name="Picture 112"/>
            <p:cNvPicPr>
              <a:picLocks noChangeAspect="1" noChangeArrowheads="1"/>
            </p:cNvPicPr>
            <p:nvPr/>
          </p:nvPicPr>
          <p:blipFill>
            <a:blip r:embed="rId4">
              <a:extLst>
                <a:ext uri="{28A0092B-C50C-407E-A947-70E740481C1C}">
                  <a14:useLocalDpi xmlns:a14="http://schemas.microsoft.com/office/drawing/2010/main" val="0"/>
                </a:ext>
              </a:extLst>
            </a:blip>
            <a:srcRect t="4236"/>
            <a:stretch>
              <a:fillRect/>
            </a:stretch>
          </p:blipFill>
          <p:spPr bwMode="auto">
            <a:xfrm>
              <a:off x="2178" y="71"/>
              <a:ext cx="1433" cy="521"/>
            </a:xfrm>
            <a:prstGeom prst="rect">
              <a:avLst/>
            </a:prstGeom>
            <a:noFill/>
            <a:ln>
              <a:noFill/>
            </a:ln>
            <a:effectLst/>
            <a:extLst>
              <a:ext uri="{909E8E84-426E-40DD-AFC4-6F175D3DCCD1}">
                <a14:hiddenFill xmlns:a14="http://schemas.microsoft.com/office/drawing/2010/main">
                  <a:blipFill dpi="0" rotWithShape="0">
                    <a:blip>
                      <a:lum bright="14000" contrast="30000"/>
                    </a:blip>
                    <a:srcRect t="4236"/>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aphicFrame>
        <p:nvGraphicFramePr>
          <p:cNvPr id="14" name="Group 1"/>
          <p:cNvGraphicFramePr>
            <a:graphicFrameLocks noGrp="1"/>
          </p:cNvGraphicFramePr>
          <p:nvPr>
            <p:extLst>
              <p:ext uri="{D42A27DB-BD31-4B8C-83A1-F6EECF244321}">
                <p14:modId xmlns:p14="http://schemas.microsoft.com/office/powerpoint/2010/main" val="2674326132"/>
              </p:ext>
            </p:extLst>
          </p:nvPr>
        </p:nvGraphicFramePr>
        <p:xfrm>
          <a:off x="177482" y="2886557"/>
          <a:ext cx="4070551" cy="749197"/>
        </p:xfrm>
        <a:graphic>
          <a:graphicData uri="http://schemas.openxmlformats.org/drawingml/2006/table">
            <a:tbl>
              <a:tblPr/>
              <a:tblGrid>
                <a:gridCol w="737419"/>
                <a:gridCol w="555522"/>
                <a:gridCol w="555522"/>
                <a:gridCol w="555522"/>
                <a:gridCol w="555522"/>
                <a:gridCol w="555522"/>
                <a:gridCol w="555522"/>
              </a:tblGrid>
              <a:tr h="373625">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Dexa</a:t>
                      </a:r>
                    </a:p>
                  </a:txBody>
                  <a:tcPr marL="90000" marR="90000" marT="5137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r>
              <a:tr h="375572">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Testo</a:t>
                      </a:r>
                    </a:p>
                  </a:txBody>
                  <a:tcPr marL="90000" marR="90000" marT="5137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r>
            </a:tbl>
          </a:graphicData>
        </a:graphic>
      </p:graphicFrame>
      <p:graphicFrame>
        <p:nvGraphicFramePr>
          <p:cNvPr id="15" name="Group 1"/>
          <p:cNvGraphicFramePr>
            <a:graphicFrameLocks noGrp="1"/>
          </p:cNvGraphicFramePr>
          <p:nvPr>
            <p:extLst>
              <p:ext uri="{D42A27DB-BD31-4B8C-83A1-F6EECF244321}">
                <p14:modId xmlns:p14="http://schemas.microsoft.com/office/powerpoint/2010/main" val="2319984766"/>
              </p:ext>
            </p:extLst>
          </p:nvPr>
        </p:nvGraphicFramePr>
        <p:xfrm>
          <a:off x="4994333" y="2940635"/>
          <a:ext cx="4070551" cy="749197"/>
        </p:xfrm>
        <a:graphic>
          <a:graphicData uri="http://schemas.openxmlformats.org/drawingml/2006/table">
            <a:tbl>
              <a:tblPr/>
              <a:tblGrid>
                <a:gridCol w="737419"/>
                <a:gridCol w="555522"/>
                <a:gridCol w="555522"/>
                <a:gridCol w="555522"/>
                <a:gridCol w="555522"/>
                <a:gridCol w="555522"/>
                <a:gridCol w="555522"/>
              </a:tblGrid>
              <a:tr h="373625">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Dexa</a:t>
                      </a:r>
                    </a:p>
                  </a:txBody>
                  <a:tcPr marL="90000" marR="90000" marT="5137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r>
              <a:tr h="375572">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Testo</a:t>
                      </a:r>
                    </a:p>
                  </a:txBody>
                  <a:tcPr marL="90000" marR="90000" marT="5137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r>
            </a:tbl>
          </a:graphicData>
        </a:graphic>
      </p:graphicFrame>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3046" y="3838824"/>
            <a:ext cx="8244618" cy="2772178"/>
          </a:xfrm>
          <a:prstGeom prst="rect">
            <a:avLst/>
          </a:prstGeom>
        </p:spPr>
      </p:pic>
      <p:sp>
        <p:nvSpPr>
          <p:cNvPr id="20" name="Rectangle 19"/>
          <p:cNvSpPr/>
          <p:nvPr/>
        </p:nvSpPr>
        <p:spPr>
          <a:xfrm>
            <a:off x="153169" y="4855867"/>
            <a:ext cx="1272118" cy="307777"/>
          </a:xfrm>
          <a:prstGeom prst="rect">
            <a:avLst/>
          </a:prstGeom>
        </p:spPr>
        <p:txBody>
          <a:bodyPr wrap="square" anchor="ctr">
            <a:spAutoFit/>
          </a:bodyPr>
          <a:lstStyle/>
          <a:p>
            <a:pPr algn="ctr"/>
            <a:r>
              <a:rPr lang="en-US" sz="1400" dirty="0" smtClean="0"/>
              <a:t>total Akt</a:t>
            </a:r>
            <a:endParaRPr lang="en-US" sz="1400" dirty="0"/>
          </a:p>
        </p:txBody>
      </p:sp>
      <p:sp>
        <p:nvSpPr>
          <p:cNvPr id="21" name="Text Box 110"/>
          <p:cNvSpPr txBox="1">
            <a:spLocks noChangeArrowheads="1"/>
          </p:cNvSpPr>
          <p:nvPr/>
        </p:nvSpPr>
        <p:spPr bwMode="auto">
          <a:xfrm>
            <a:off x="1475164" y="4867764"/>
            <a:ext cx="2398310" cy="283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nchor="ctr"/>
          <a:lstStyle>
            <a:lvl1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dirty="0">
                <a:latin typeface="+mn-lt"/>
              </a:rPr>
              <a:t> Ⓟ473-Akt</a:t>
            </a:r>
          </a:p>
        </p:txBody>
      </p:sp>
      <p:sp>
        <p:nvSpPr>
          <p:cNvPr id="22" name="Text Box 110"/>
          <p:cNvSpPr txBox="1">
            <a:spLocks noChangeArrowheads="1"/>
          </p:cNvSpPr>
          <p:nvPr/>
        </p:nvSpPr>
        <p:spPr bwMode="auto">
          <a:xfrm>
            <a:off x="4248033" y="4867764"/>
            <a:ext cx="2398310" cy="283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nchor="ctr"/>
          <a:lstStyle>
            <a:lvl1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dirty="0">
                <a:latin typeface="+mn-lt"/>
              </a:rPr>
              <a:t> Ⓟ</a:t>
            </a:r>
            <a:r>
              <a:rPr lang="en-US" altLang="en-US" sz="1600" dirty="0" smtClean="0">
                <a:latin typeface="+mn-lt"/>
              </a:rPr>
              <a:t>473-Akt /</a:t>
            </a:r>
          </a:p>
          <a:p>
            <a:pPr algn="r">
              <a:lnSpc>
                <a:spcPct val="97000"/>
              </a:lnSpc>
            </a:pPr>
            <a:r>
              <a:rPr lang="en-US" altLang="en-US" sz="1600" dirty="0" smtClean="0">
                <a:latin typeface="+mn-lt"/>
              </a:rPr>
              <a:t>total Akt</a:t>
            </a:r>
          </a:p>
        </p:txBody>
      </p:sp>
      <p:sp>
        <p:nvSpPr>
          <p:cNvPr id="17" name="TextBox 5"/>
          <p:cNvSpPr txBox="1">
            <a:spLocks noChangeArrowheads="1"/>
          </p:cNvSpPr>
          <p:nvPr/>
        </p:nvSpPr>
        <p:spPr bwMode="auto">
          <a:xfrm>
            <a:off x="-1" y="6488668"/>
            <a:ext cx="91440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r>
              <a:rPr lang="en-US" altLang="en-US" sz="1800" dirty="0" smtClean="0">
                <a:latin typeface="+mn-lt"/>
              </a:rPr>
              <a:t>Gastrocnemius, 7 day.</a:t>
            </a:r>
            <a:endParaRPr lang="en-US" altLang="en-US" sz="1800" dirty="0">
              <a:latin typeface="+mn-lt"/>
            </a:endParaRPr>
          </a:p>
        </p:txBody>
      </p:sp>
      <p:sp>
        <p:nvSpPr>
          <p:cNvPr id="3" name="Rectangle 2"/>
          <p:cNvSpPr/>
          <p:nvPr/>
        </p:nvSpPr>
        <p:spPr>
          <a:xfrm>
            <a:off x="4455887" y="1146629"/>
            <a:ext cx="4688114" cy="5342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917371" y="3847618"/>
            <a:ext cx="5331663" cy="28024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524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628649" y="161270"/>
            <a:ext cx="7886700" cy="132556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Akt (Ser 473) does not respond to testosterone in hypersensitive levator</a:t>
            </a:r>
            <a:endParaRPr lang="en-US" dirty="0"/>
          </a:p>
        </p:txBody>
      </p:sp>
      <p:grpSp>
        <p:nvGrpSpPr>
          <p:cNvPr id="4" name="Group 3"/>
          <p:cNvGrpSpPr/>
          <p:nvPr/>
        </p:nvGrpSpPr>
        <p:grpSpPr>
          <a:xfrm>
            <a:off x="-163569" y="1582995"/>
            <a:ext cx="4556791" cy="1197598"/>
            <a:chOff x="-57150" y="101600"/>
            <a:chExt cx="2708275" cy="784225"/>
          </a:xfrm>
        </p:grpSpPr>
        <p:sp>
          <p:nvSpPr>
            <p:cNvPr id="5" name="Text Box 74"/>
            <p:cNvSpPr txBox="1">
              <a:spLocks noChangeArrowheads="1"/>
            </p:cNvSpPr>
            <p:nvPr/>
          </p:nvSpPr>
          <p:spPr bwMode="auto">
            <a:xfrm>
              <a:off x="-57150" y="147638"/>
              <a:ext cx="550863"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a:latin typeface="+mn-lt"/>
                </a:rPr>
                <a:t> total Akt</a:t>
              </a:r>
            </a:p>
          </p:txBody>
        </p:sp>
        <p:sp>
          <p:nvSpPr>
            <p:cNvPr id="6" name="Text Box 75"/>
            <p:cNvSpPr txBox="1">
              <a:spLocks noChangeArrowheads="1"/>
            </p:cNvSpPr>
            <p:nvPr/>
          </p:nvSpPr>
          <p:spPr bwMode="auto">
            <a:xfrm>
              <a:off x="0" y="646113"/>
              <a:ext cx="49530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a:latin typeface="+mn-lt"/>
                </a:rPr>
                <a:t>GAPDH</a:t>
              </a:r>
            </a:p>
          </p:txBody>
        </p:sp>
        <p:pic>
          <p:nvPicPr>
            <p:cNvPr id="7" name="Picture 76"/>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9000" contrast="47000"/>
                      </a14:imgEffect>
                    </a14:imgLayer>
                  </a14:imgProps>
                </a:ext>
                <a:ext uri="{28A0092B-C50C-407E-A947-70E740481C1C}">
                  <a14:useLocalDpi xmlns:a14="http://schemas.microsoft.com/office/drawing/2010/main" val="0"/>
                </a:ext>
              </a:extLst>
            </a:blip>
            <a:srcRect/>
            <a:stretch>
              <a:fillRect/>
            </a:stretch>
          </p:blipFill>
          <p:spPr bwMode="auto">
            <a:xfrm rot="10800000">
              <a:off x="552450" y="101600"/>
              <a:ext cx="2098675" cy="2730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77"/>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23000"/>
                      </a14:imgEffect>
                    </a14:imgLayer>
                  </a14:imgProps>
                </a:ext>
                <a:ext uri="{28A0092B-C50C-407E-A947-70E740481C1C}">
                  <a14:useLocalDpi xmlns:a14="http://schemas.microsoft.com/office/drawing/2010/main" val="0"/>
                </a:ext>
              </a:extLst>
            </a:blip>
            <a:srcRect/>
            <a:stretch>
              <a:fillRect/>
            </a:stretch>
          </p:blipFill>
          <p:spPr bwMode="auto">
            <a:xfrm>
              <a:off x="552450" y="582613"/>
              <a:ext cx="2098675" cy="3032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9" name="Group 8"/>
          <p:cNvGrpSpPr/>
          <p:nvPr/>
        </p:nvGrpSpPr>
        <p:grpSpPr>
          <a:xfrm>
            <a:off x="4227870" y="1582994"/>
            <a:ext cx="4916130" cy="1218739"/>
            <a:chOff x="2530529" y="114300"/>
            <a:chExt cx="2909834" cy="755650"/>
          </a:xfrm>
        </p:grpSpPr>
        <p:sp>
          <p:nvSpPr>
            <p:cNvPr id="10" name="Text Box 78"/>
            <p:cNvSpPr txBox="1">
              <a:spLocks noChangeArrowheads="1"/>
            </p:cNvSpPr>
            <p:nvPr/>
          </p:nvSpPr>
          <p:spPr bwMode="auto">
            <a:xfrm>
              <a:off x="2530529" y="147638"/>
              <a:ext cx="763534"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dirty="0">
                  <a:latin typeface="+mn-lt"/>
                </a:rPr>
                <a:t> Ⓟ473-Akt</a:t>
              </a:r>
            </a:p>
          </p:txBody>
        </p:sp>
        <p:sp>
          <p:nvSpPr>
            <p:cNvPr id="11" name="Text Box 79"/>
            <p:cNvSpPr txBox="1">
              <a:spLocks noChangeArrowheads="1"/>
            </p:cNvSpPr>
            <p:nvPr/>
          </p:nvSpPr>
          <p:spPr bwMode="auto">
            <a:xfrm>
              <a:off x="2752725" y="646113"/>
              <a:ext cx="541338"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a:latin typeface="+mn-lt"/>
                </a:rPr>
                <a:t>GAPDH</a:t>
              </a:r>
            </a:p>
          </p:txBody>
        </p:sp>
        <p:pic>
          <p:nvPicPr>
            <p:cNvPr id="12" name="Picture 153"/>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13000" contrast="21000"/>
                      </a14:imgEffect>
                    </a14:imgLayer>
                  </a14:imgProps>
                </a:ext>
                <a:ext uri="{28A0092B-C50C-407E-A947-70E740481C1C}">
                  <a14:useLocalDpi xmlns:a14="http://schemas.microsoft.com/office/drawing/2010/main" val="0"/>
                </a:ext>
              </a:extLst>
            </a:blip>
            <a:srcRect/>
            <a:stretch>
              <a:fillRect/>
            </a:stretch>
          </p:blipFill>
          <p:spPr bwMode="auto">
            <a:xfrm>
              <a:off x="3324225" y="114300"/>
              <a:ext cx="2116138" cy="2444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 name="Picture 154"/>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30000"/>
                      </a14:imgEffect>
                    </a14:imgLayer>
                  </a14:imgProps>
                </a:ext>
                <a:ext uri="{28A0092B-C50C-407E-A947-70E740481C1C}">
                  <a14:useLocalDpi xmlns:a14="http://schemas.microsoft.com/office/drawing/2010/main" val="0"/>
                </a:ext>
              </a:extLst>
            </a:blip>
            <a:srcRect/>
            <a:stretch>
              <a:fillRect/>
            </a:stretch>
          </p:blipFill>
          <p:spPr bwMode="auto">
            <a:xfrm>
              <a:off x="3332163" y="600075"/>
              <a:ext cx="2101850" cy="2698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aphicFrame>
        <p:nvGraphicFramePr>
          <p:cNvPr id="15" name="Group 1"/>
          <p:cNvGraphicFramePr>
            <a:graphicFrameLocks noGrp="1"/>
          </p:cNvGraphicFramePr>
          <p:nvPr>
            <p:extLst>
              <p:ext uri="{D42A27DB-BD31-4B8C-83A1-F6EECF244321}">
                <p14:modId xmlns:p14="http://schemas.microsoft.com/office/powerpoint/2010/main" val="785913357"/>
              </p:ext>
            </p:extLst>
          </p:nvPr>
        </p:nvGraphicFramePr>
        <p:xfrm>
          <a:off x="4945627" y="2940635"/>
          <a:ext cx="4178704" cy="749197"/>
        </p:xfrm>
        <a:graphic>
          <a:graphicData uri="http://schemas.openxmlformats.org/drawingml/2006/table">
            <a:tbl>
              <a:tblPr/>
              <a:tblGrid>
                <a:gridCol w="658759"/>
                <a:gridCol w="391105"/>
                <a:gridCol w="391105"/>
                <a:gridCol w="391105"/>
                <a:gridCol w="391105"/>
                <a:gridCol w="391105"/>
                <a:gridCol w="391105"/>
                <a:gridCol w="391105"/>
                <a:gridCol w="391105"/>
                <a:gridCol w="391105"/>
              </a:tblGrid>
              <a:tr h="373625">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Dexa</a:t>
                      </a:r>
                    </a:p>
                  </a:txBody>
                  <a:tcPr marL="90000" marR="90000" marT="5137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r>
              <a:tr h="375572">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Testo</a:t>
                      </a:r>
                    </a:p>
                  </a:txBody>
                  <a:tcPr marL="90000" marR="90000" marT="5137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r>
            </a:tbl>
          </a:graphicData>
        </a:graphic>
      </p:graphicFrame>
      <p:graphicFrame>
        <p:nvGraphicFramePr>
          <p:cNvPr id="16" name="Group 1"/>
          <p:cNvGraphicFramePr>
            <a:graphicFrameLocks noGrp="1"/>
          </p:cNvGraphicFramePr>
          <p:nvPr>
            <p:extLst>
              <p:ext uri="{D42A27DB-BD31-4B8C-83A1-F6EECF244321}">
                <p14:modId xmlns:p14="http://schemas.microsoft.com/office/powerpoint/2010/main" val="2066702563"/>
              </p:ext>
            </p:extLst>
          </p:nvPr>
        </p:nvGraphicFramePr>
        <p:xfrm>
          <a:off x="216310" y="2975048"/>
          <a:ext cx="4178704" cy="749197"/>
        </p:xfrm>
        <a:graphic>
          <a:graphicData uri="http://schemas.openxmlformats.org/drawingml/2006/table">
            <a:tbl>
              <a:tblPr/>
              <a:tblGrid>
                <a:gridCol w="658759"/>
                <a:gridCol w="391105"/>
                <a:gridCol w="391105"/>
                <a:gridCol w="391105"/>
                <a:gridCol w="391105"/>
                <a:gridCol w="391105"/>
                <a:gridCol w="391105"/>
                <a:gridCol w="391105"/>
                <a:gridCol w="391105"/>
                <a:gridCol w="391105"/>
              </a:tblGrid>
              <a:tr h="373625">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Dexa</a:t>
                      </a:r>
                    </a:p>
                  </a:txBody>
                  <a:tcPr marL="90000" marR="90000" marT="5137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r>
              <a:tr h="375572">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Testo</a:t>
                      </a:r>
                    </a:p>
                  </a:txBody>
                  <a:tcPr marL="90000" marR="90000" marT="5137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r>
            </a:tbl>
          </a:graphicData>
        </a:graphic>
      </p:graphicFrame>
      <p:pic>
        <p:nvPicPr>
          <p:cNvPr id="17" name="Picture 1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9691" y="4072885"/>
            <a:ext cx="8244618" cy="2772178"/>
          </a:xfrm>
          <a:prstGeom prst="rect">
            <a:avLst/>
          </a:prstGeom>
        </p:spPr>
      </p:pic>
      <p:sp>
        <p:nvSpPr>
          <p:cNvPr id="18" name="Rectangle 17"/>
          <p:cNvSpPr/>
          <p:nvPr/>
        </p:nvSpPr>
        <p:spPr>
          <a:xfrm>
            <a:off x="445841" y="5107614"/>
            <a:ext cx="1272118" cy="307777"/>
          </a:xfrm>
          <a:prstGeom prst="rect">
            <a:avLst/>
          </a:prstGeom>
        </p:spPr>
        <p:txBody>
          <a:bodyPr wrap="square" anchor="ctr">
            <a:spAutoFit/>
          </a:bodyPr>
          <a:lstStyle/>
          <a:p>
            <a:pPr algn="ctr"/>
            <a:r>
              <a:rPr lang="en-US" sz="1400" dirty="0" smtClean="0"/>
              <a:t>total Akt</a:t>
            </a:r>
            <a:endParaRPr lang="en-US" sz="1400" dirty="0"/>
          </a:p>
        </p:txBody>
      </p:sp>
      <p:sp>
        <p:nvSpPr>
          <p:cNvPr id="19" name="Text Box 110"/>
          <p:cNvSpPr txBox="1">
            <a:spLocks noChangeArrowheads="1"/>
          </p:cNvSpPr>
          <p:nvPr/>
        </p:nvSpPr>
        <p:spPr bwMode="auto">
          <a:xfrm>
            <a:off x="1738341" y="5119511"/>
            <a:ext cx="2398310" cy="283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nchor="ctr"/>
          <a:lstStyle>
            <a:lvl1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dirty="0">
                <a:latin typeface="+mn-lt"/>
              </a:rPr>
              <a:t> Ⓟ473-Akt</a:t>
            </a:r>
          </a:p>
        </p:txBody>
      </p:sp>
      <p:sp>
        <p:nvSpPr>
          <p:cNvPr id="20" name="Text Box 110"/>
          <p:cNvSpPr txBox="1">
            <a:spLocks noChangeArrowheads="1"/>
          </p:cNvSpPr>
          <p:nvPr/>
        </p:nvSpPr>
        <p:spPr bwMode="auto">
          <a:xfrm>
            <a:off x="4481712" y="5109679"/>
            <a:ext cx="2398310" cy="283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nchor="ctr"/>
          <a:lstStyle>
            <a:lvl1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dirty="0">
                <a:latin typeface="+mn-lt"/>
              </a:rPr>
              <a:t> Ⓟ</a:t>
            </a:r>
            <a:r>
              <a:rPr lang="en-US" altLang="en-US" sz="1600" dirty="0" smtClean="0">
                <a:latin typeface="+mn-lt"/>
              </a:rPr>
              <a:t>473-Akt /</a:t>
            </a:r>
          </a:p>
          <a:p>
            <a:pPr algn="r">
              <a:lnSpc>
                <a:spcPct val="97000"/>
              </a:lnSpc>
            </a:pPr>
            <a:r>
              <a:rPr lang="en-US" altLang="en-US" sz="1600" dirty="0" smtClean="0">
                <a:latin typeface="+mn-lt"/>
              </a:rPr>
              <a:t>total Akt</a:t>
            </a:r>
          </a:p>
        </p:txBody>
      </p:sp>
    </p:spTree>
    <p:extLst>
      <p:ext uri="{BB962C8B-B14F-4D97-AF65-F5344CB8AC3E}">
        <p14:creationId xmlns:p14="http://schemas.microsoft.com/office/powerpoint/2010/main" val="106369776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so far</a:t>
            </a:r>
            <a:endParaRPr lang="en-US" dirty="0"/>
          </a:p>
        </p:txBody>
      </p:sp>
      <p:sp>
        <p:nvSpPr>
          <p:cNvPr id="3" name="Content Placeholder 2"/>
          <p:cNvSpPr>
            <a:spLocks noGrp="1"/>
          </p:cNvSpPr>
          <p:nvPr>
            <p:ph idx="1"/>
          </p:nvPr>
        </p:nvSpPr>
        <p:spPr/>
        <p:txBody>
          <a:bodyPr/>
          <a:lstStyle/>
          <a:p>
            <a:r>
              <a:rPr lang="en-US" dirty="0" smtClean="0"/>
              <a:t>Pro-atrophic transcriptional </a:t>
            </a:r>
            <a:r>
              <a:rPr lang="en-US" dirty="0" smtClean="0"/>
              <a:t>mediators Klf15 and Foxo are </a:t>
            </a:r>
            <a:r>
              <a:rPr lang="en-US" dirty="0" smtClean="0"/>
              <a:t>depressed by </a:t>
            </a:r>
            <a:r>
              <a:rPr lang="en-US" dirty="0" smtClean="0"/>
              <a:t>testosterone.</a:t>
            </a:r>
          </a:p>
          <a:p>
            <a:r>
              <a:rPr lang="en-US" dirty="0" smtClean="0"/>
              <a:t>REDD1 and IGF-I are partly restored by testosterone.</a:t>
            </a:r>
          </a:p>
          <a:p>
            <a:r>
              <a:rPr lang="en-US" dirty="0" smtClean="0"/>
              <a:t>Basal state repression of Akt by dexamethasone appears unchanged by testosterone co-administration.</a:t>
            </a:r>
            <a:endParaRPr lang="en-US" dirty="0"/>
          </a:p>
        </p:txBody>
      </p:sp>
    </p:spTree>
    <p:extLst>
      <p:ext uri="{BB962C8B-B14F-4D97-AF65-F5344CB8AC3E}">
        <p14:creationId xmlns:p14="http://schemas.microsoft.com/office/powerpoint/2010/main" val="2100123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Testosterone to the rescue?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Effective </a:t>
            </a:r>
            <a:r>
              <a:rPr lang="en-US" dirty="0"/>
              <a:t>in </a:t>
            </a:r>
            <a:r>
              <a:rPr lang="en-US" dirty="0" err="1"/>
              <a:t>sarcopenia</a:t>
            </a:r>
            <a:r>
              <a:rPr lang="en-US" dirty="0"/>
              <a:t> of aging, HIV</a:t>
            </a:r>
            <a:r>
              <a:rPr lang="en-US" dirty="0" smtClean="0"/>
              <a:t>+.</a:t>
            </a:r>
          </a:p>
          <a:p>
            <a:r>
              <a:rPr lang="en-US" dirty="0" smtClean="0"/>
              <a:t>Causes increase in protein synthesis, intramuscular IGF-I.</a:t>
            </a:r>
            <a:endParaRPr lang="en-US" dirty="0"/>
          </a:p>
          <a:p>
            <a:r>
              <a:rPr lang="en-US" dirty="0" smtClean="0"/>
              <a:t>Hypercortisolism reduces </a:t>
            </a:r>
            <a:r>
              <a:rPr lang="en-US" dirty="0" smtClean="0"/>
              <a:t>testosterone in men.</a:t>
            </a:r>
            <a:endParaRPr lang="en-US" dirty="0" smtClean="0"/>
          </a:p>
          <a:p>
            <a:r>
              <a:rPr lang="en-US" dirty="0" smtClean="0"/>
              <a:t>Anecdotal: was standard of care until 1980’s.</a:t>
            </a:r>
          </a:p>
          <a:p>
            <a:r>
              <a:rPr lang="en-US" dirty="0" smtClean="0"/>
              <a:t>Crawford </a:t>
            </a:r>
            <a:r>
              <a:rPr lang="en-US" dirty="0"/>
              <a:t>et al. (2003) showed Testo addition to chronic GC causes</a:t>
            </a:r>
            <a:r>
              <a:rPr lang="en-US" dirty="0" smtClean="0"/>
              <a:t>:</a:t>
            </a:r>
          </a:p>
          <a:p>
            <a:pPr lvl="1"/>
            <a:r>
              <a:rPr lang="en-US" dirty="0" smtClean="0"/>
              <a:t>higher </a:t>
            </a:r>
            <a:r>
              <a:rPr lang="en-US" dirty="0"/>
              <a:t>bone </a:t>
            </a:r>
            <a:r>
              <a:rPr lang="en-US" dirty="0" smtClean="0"/>
              <a:t>density</a:t>
            </a:r>
          </a:p>
          <a:p>
            <a:pPr lvl="1"/>
            <a:r>
              <a:rPr lang="en-US" dirty="0" smtClean="0"/>
              <a:t>improved </a:t>
            </a:r>
            <a:r>
              <a:rPr lang="en-US" dirty="0"/>
              <a:t>muscle mass and </a:t>
            </a:r>
            <a:r>
              <a:rPr lang="en-US" dirty="0" smtClean="0"/>
              <a:t>strength</a:t>
            </a:r>
          </a:p>
          <a:p>
            <a:pPr lvl="1"/>
            <a:r>
              <a:rPr lang="en-US" dirty="0" smtClean="0"/>
              <a:t>better </a:t>
            </a:r>
            <a:r>
              <a:rPr lang="en-US" dirty="0"/>
              <a:t>quality of </a:t>
            </a:r>
            <a:r>
              <a:rPr lang="en-US" dirty="0" smtClean="0"/>
              <a:t>life.</a:t>
            </a:r>
          </a:p>
          <a:p>
            <a:r>
              <a:rPr lang="en-US" dirty="0" smtClean="0"/>
              <a:t>FDA warnings are not helping.</a:t>
            </a:r>
          </a:p>
          <a:p>
            <a:pPr marL="0" indent="0">
              <a:buNone/>
            </a:pPr>
            <a:endParaRPr lang="en-US" dirty="0"/>
          </a:p>
        </p:txBody>
      </p:sp>
    </p:spTree>
    <p:extLst>
      <p:ext uri="{BB962C8B-B14F-4D97-AF65-F5344CB8AC3E}">
        <p14:creationId xmlns:p14="http://schemas.microsoft.com/office/powerpoint/2010/main" val="425187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Hypotheses</a:t>
            </a:r>
            <a:endParaRPr lang="en-US" dirty="0"/>
          </a:p>
        </p:txBody>
      </p:sp>
      <p:sp>
        <p:nvSpPr>
          <p:cNvPr id="3" name="Content Placeholder 2"/>
          <p:cNvSpPr>
            <a:spLocks noGrp="1"/>
          </p:cNvSpPr>
          <p:nvPr>
            <p:ph idx="1"/>
          </p:nvPr>
        </p:nvSpPr>
        <p:spPr/>
        <p:txBody>
          <a:bodyPr/>
          <a:lstStyle/>
          <a:p>
            <a:r>
              <a:rPr lang="en-US" dirty="0"/>
              <a:t>Testosterone alleviates dexamethasone-induced muscle atrophy in mice.</a:t>
            </a:r>
          </a:p>
          <a:p>
            <a:r>
              <a:rPr lang="en-US" dirty="0" smtClean="0"/>
              <a:t>Testosterone’s </a:t>
            </a:r>
            <a:r>
              <a:rPr lang="en-US" dirty="0"/>
              <a:t>myoprotective action includes an anti-catabolic component.</a:t>
            </a:r>
          </a:p>
          <a:p>
            <a:r>
              <a:rPr lang="en-US" dirty="0"/>
              <a:t>Testosterone’s myoprotective action relies on inhibition of Foxo facilitated by restoration of IGF-I.</a:t>
            </a:r>
          </a:p>
        </p:txBody>
      </p:sp>
      <p:sp>
        <p:nvSpPr>
          <p:cNvPr id="4" name="Rectangle 5"/>
          <p:cNvSpPr>
            <a:spLocks noChangeArrowheads="1"/>
          </p:cNvSpPr>
          <p:nvPr/>
        </p:nvSpPr>
        <p:spPr bwMode="auto">
          <a:xfrm>
            <a:off x="8303137" y="1907151"/>
            <a:ext cx="56515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5400" dirty="0">
                <a:solidFill>
                  <a:schemeClr val="accent6"/>
                </a:solidFill>
                <a:latin typeface="+mn-lt"/>
              </a:rPr>
              <a:t>√</a:t>
            </a:r>
            <a:endParaRPr lang="en-US" altLang="en-US" sz="1800" dirty="0">
              <a:solidFill>
                <a:schemeClr val="accent6"/>
              </a:solidFill>
              <a:latin typeface="+mn-lt"/>
            </a:endParaRPr>
          </a:p>
        </p:txBody>
      </p:sp>
      <p:sp>
        <p:nvSpPr>
          <p:cNvPr id="5" name="Rectangle 5"/>
          <p:cNvSpPr>
            <a:spLocks noChangeArrowheads="1"/>
          </p:cNvSpPr>
          <p:nvPr/>
        </p:nvSpPr>
        <p:spPr bwMode="auto">
          <a:xfrm>
            <a:off x="8303137" y="2829489"/>
            <a:ext cx="56515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5400" dirty="0">
                <a:solidFill>
                  <a:schemeClr val="accent6"/>
                </a:solidFill>
                <a:latin typeface="+mn-lt"/>
              </a:rPr>
              <a:t>√</a:t>
            </a:r>
            <a:endParaRPr lang="en-US" altLang="en-US" sz="1800" dirty="0">
              <a:solidFill>
                <a:schemeClr val="accent6"/>
              </a:solidFill>
              <a:latin typeface="+mn-lt"/>
            </a:endParaRPr>
          </a:p>
        </p:txBody>
      </p:sp>
      <p:sp>
        <p:nvSpPr>
          <p:cNvPr id="6" name="Rectangle 5"/>
          <p:cNvSpPr>
            <a:spLocks noChangeArrowheads="1"/>
          </p:cNvSpPr>
          <p:nvPr/>
        </p:nvSpPr>
        <p:spPr bwMode="auto">
          <a:xfrm>
            <a:off x="8303137" y="4042057"/>
            <a:ext cx="65274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5400" dirty="0" smtClean="0">
                <a:solidFill>
                  <a:schemeClr val="accent6"/>
                </a:solidFill>
                <a:latin typeface="+mn-lt"/>
              </a:rPr>
              <a:t>…</a:t>
            </a:r>
            <a:endParaRPr lang="en-US" altLang="en-US" sz="1800" dirty="0">
              <a:solidFill>
                <a:schemeClr val="accent6"/>
              </a:solidFill>
              <a:latin typeface="+mn-lt"/>
            </a:endParaRPr>
          </a:p>
        </p:txBody>
      </p:sp>
    </p:spTree>
    <p:extLst>
      <p:ext uri="{BB962C8B-B14F-4D97-AF65-F5344CB8AC3E}">
        <p14:creationId xmlns:p14="http://schemas.microsoft.com/office/powerpoint/2010/main" val="12407342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ctangle 67"/>
          <p:cNvSpPr>
            <a:spLocks noChangeArrowheads="1"/>
          </p:cNvSpPr>
          <p:nvPr/>
        </p:nvSpPr>
        <p:spPr bwMode="auto">
          <a:xfrm>
            <a:off x="1326408" y="4626229"/>
            <a:ext cx="1547258"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charset="0"/>
                <a:cs typeface="Droid Sans Fallback" charset="0"/>
              </a:defRPr>
            </a:lvl1pPr>
            <a:lvl2pPr>
              <a:tabLst>
                <a:tab pos="457200" algn="l"/>
              </a:tabLst>
              <a:defRPr>
                <a:solidFill>
                  <a:srgbClr val="000000"/>
                </a:solidFill>
                <a:latin typeface="Arial" panose="020B0604020202020204" pitchFamily="34" charset="0"/>
                <a:ea typeface="Droid Sans Fallback" charset="0"/>
                <a:cs typeface="Droid Sans Fallback" charset="0"/>
              </a:defRPr>
            </a:lvl2pPr>
            <a:lvl3pPr>
              <a:tabLst>
                <a:tab pos="457200" algn="l"/>
              </a:tabLst>
              <a:defRPr>
                <a:solidFill>
                  <a:srgbClr val="000000"/>
                </a:solidFill>
                <a:latin typeface="Arial" panose="020B0604020202020204" pitchFamily="34" charset="0"/>
                <a:ea typeface="Droid Sans Fallback" charset="0"/>
                <a:cs typeface="Droid Sans Fallback" charset="0"/>
              </a:defRPr>
            </a:lvl3pPr>
            <a:lvl4pPr>
              <a:tabLst>
                <a:tab pos="457200" algn="l"/>
              </a:tabLst>
              <a:defRPr>
                <a:solidFill>
                  <a:srgbClr val="000000"/>
                </a:solidFill>
                <a:latin typeface="Arial" panose="020B0604020202020204" pitchFamily="34" charset="0"/>
                <a:ea typeface="Droid Sans Fallback" charset="0"/>
                <a:cs typeface="Droid Sans Fallback" charset="0"/>
              </a:defRPr>
            </a:lvl4pPr>
            <a:lvl5pPr>
              <a:tabLst>
                <a:tab pos="4572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9pPr>
          </a:lstStyle>
          <a:p>
            <a:pPr algn="ctr" hangingPunct="1">
              <a:lnSpc>
                <a:spcPct val="100000"/>
              </a:lnSpc>
              <a:buClrTx/>
              <a:buFontTx/>
              <a:buNone/>
            </a:pPr>
            <a:r>
              <a:rPr lang="en-GB" altLang="en-US" sz="1600" dirty="0" smtClean="0">
                <a:latin typeface="+mn-lt"/>
                <a:cs typeface="Segoe UI" panose="020B0502040204020203" pitchFamily="34" charset="0"/>
              </a:rPr>
              <a:t>Undifferentiated</a:t>
            </a:r>
            <a:endParaRPr lang="en-GB" altLang="en-US" sz="1600" dirty="0">
              <a:latin typeface="+mn-lt"/>
              <a:cs typeface="Segoe UI" panose="020B0502040204020203" pitchFamily="34" charset="0"/>
            </a:endParaRPr>
          </a:p>
        </p:txBody>
      </p:sp>
      <p:sp>
        <p:nvSpPr>
          <p:cNvPr id="102" name="Rectangle 67"/>
          <p:cNvSpPr>
            <a:spLocks noChangeArrowheads="1"/>
          </p:cNvSpPr>
          <p:nvPr/>
        </p:nvSpPr>
        <p:spPr bwMode="auto">
          <a:xfrm>
            <a:off x="5835290" y="4603507"/>
            <a:ext cx="1547258"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charset="0"/>
                <a:cs typeface="Droid Sans Fallback" charset="0"/>
              </a:defRPr>
            </a:lvl1pPr>
            <a:lvl2pPr>
              <a:tabLst>
                <a:tab pos="457200" algn="l"/>
              </a:tabLst>
              <a:defRPr>
                <a:solidFill>
                  <a:srgbClr val="000000"/>
                </a:solidFill>
                <a:latin typeface="Arial" panose="020B0604020202020204" pitchFamily="34" charset="0"/>
                <a:ea typeface="Droid Sans Fallback" charset="0"/>
                <a:cs typeface="Droid Sans Fallback" charset="0"/>
              </a:defRPr>
            </a:lvl2pPr>
            <a:lvl3pPr>
              <a:tabLst>
                <a:tab pos="457200" algn="l"/>
              </a:tabLst>
              <a:defRPr>
                <a:solidFill>
                  <a:srgbClr val="000000"/>
                </a:solidFill>
                <a:latin typeface="Arial" panose="020B0604020202020204" pitchFamily="34" charset="0"/>
                <a:ea typeface="Droid Sans Fallback" charset="0"/>
                <a:cs typeface="Droid Sans Fallback" charset="0"/>
              </a:defRPr>
            </a:lvl3pPr>
            <a:lvl4pPr>
              <a:tabLst>
                <a:tab pos="457200" algn="l"/>
              </a:tabLst>
              <a:defRPr>
                <a:solidFill>
                  <a:srgbClr val="000000"/>
                </a:solidFill>
                <a:latin typeface="Arial" panose="020B0604020202020204" pitchFamily="34" charset="0"/>
                <a:ea typeface="Droid Sans Fallback" charset="0"/>
                <a:cs typeface="Droid Sans Fallback" charset="0"/>
              </a:defRPr>
            </a:lvl4pPr>
            <a:lvl5pPr>
              <a:tabLst>
                <a:tab pos="4572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9pPr>
          </a:lstStyle>
          <a:p>
            <a:pPr algn="ctr" hangingPunct="1">
              <a:lnSpc>
                <a:spcPct val="100000"/>
              </a:lnSpc>
              <a:buClrTx/>
              <a:buFontTx/>
              <a:buNone/>
            </a:pPr>
            <a:r>
              <a:rPr lang="en-GB" altLang="en-US" sz="1600" dirty="0" smtClean="0">
                <a:latin typeface="+mn-lt"/>
                <a:cs typeface="Segoe UI" panose="020B0502040204020203" pitchFamily="34" charset="0"/>
              </a:rPr>
              <a:t>Differentiated</a:t>
            </a:r>
            <a:endParaRPr lang="en-GB" altLang="en-US" sz="1600" dirty="0">
              <a:latin typeface="+mn-lt"/>
              <a:cs typeface="Segoe UI" panose="020B0502040204020203" pitchFamily="34" charset="0"/>
            </a:endParaRPr>
          </a:p>
        </p:txBody>
      </p:sp>
      <p:sp>
        <p:nvSpPr>
          <p:cNvPr id="2" name="Title 1"/>
          <p:cNvSpPr>
            <a:spLocks noGrp="1"/>
          </p:cNvSpPr>
          <p:nvPr>
            <p:ph type="title"/>
          </p:nvPr>
        </p:nvSpPr>
        <p:spPr/>
        <p:txBody>
          <a:bodyPr>
            <a:normAutofit fontScale="90000"/>
          </a:bodyPr>
          <a:lstStyle/>
          <a:p>
            <a:r>
              <a:rPr lang="en-GB" altLang="en-US" dirty="0">
                <a:cs typeface="Segoe UI" panose="020B0502040204020203" pitchFamily="34" charset="0"/>
              </a:rPr>
              <a:t>Dexa  is anabolic, pro-proliferative for the undifferentiated muscle </a:t>
            </a:r>
            <a:r>
              <a:rPr lang="en-GB" altLang="en-US" dirty="0" smtClean="0">
                <a:cs typeface="Segoe UI" panose="020B0502040204020203" pitchFamily="34" charset="0"/>
              </a:rPr>
              <a:t>cells</a:t>
            </a:r>
            <a:endParaRPr lang="en-US" dirty="0"/>
          </a:p>
        </p:txBody>
      </p:sp>
      <p:grpSp>
        <p:nvGrpSpPr>
          <p:cNvPr id="4" name="Group 1"/>
          <p:cNvGrpSpPr>
            <a:grpSpLocks/>
          </p:cNvGrpSpPr>
          <p:nvPr/>
        </p:nvGrpSpPr>
        <p:grpSpPr bwMode="auto">
          <a:xfrm>
            <a:off x="2326097" y="2791162"/>
            <a:ext cx="4926012" cy="101600"/>
            <a:chOff x="225" y="379"/>
            <a:chExt cx="3103" cy="64"/>
          </a:xfrm>
        </p:grpSpPr>
        <p:sp>
          <p:nvSpPr>
            <p:cNvPr id="5" name="Line 2"/>
            <p:cNvSpPr>
              <a:spLocks noChangeShapeType="1"/>
            </p:cNvSpPr>
            <p:nvPr/>
          </p:nvSpPr>
          <p:spPr bwMode="auto">
            <a:xfrm>
              <a:off x="225" y="411"/>
              <a:ext cx="3103" cy="0"/>
            </a:xfrm>
            <a:prstGeom prst="line">
              <a:avLst/>
            </a:prstGeom>
            <a:noFill/>
            <a:ln w="1260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 name="Line 3"/>
            <p:cNvSpPr>
              <a:spLocks noChangeShapeType="1"/>
            </p:cNvSpPr>
            <p:nvPr/>
          </p:nvSpPr>
          <p:spPr bwMode="auto">
            <a:xfrm>
              <a:off x="320"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 name="Line 4"/>
            <p:cNvSpPr>
              <a:spLocks noChangeShapeType="1"/>
            </p:cNvSpPr>
            <p:nvPr/>
          </p:nvSpPr>
          <p:spPr bwMode="auto">
            <a:xfrm>
              <a:off x="583"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 name="Line 5"/>
            <p:cNvSpPr>
              <a:spLocks noChangeShapeType="1"/>
            </p:cNvSpPr>
            <p:nvPr/>
          </p:nvSpPr>
          <p:spPr bwMode="auto">
            <a:xfrm>
              <a:off x="1109"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 name="Line 6"/>
            <p:cNvSpPr>
              <a:spLocks noChangeShapeType="1"/>
            </p:cNvSpPr>
            <p:nvPr/>
          </p:nvSpPr>
          <p:spPr bwMode="auto">
            <a:xfrm>
              <a:off x="1372"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 name="Line 7"/>
            <p:cNvSpPr>
              <a:spLocks noChangeShapeType="1"/>
            </p:cNvSpPr>
            <p:nvPr/>
          </p:nvSpPr>
          <p:spPr bwMode="auto">
            <a:xfrm>
              <a:off x="1897"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 name="Line 8"/>
            <p:cNvSpPr>
              <a:spLocks noChangeShapeType="1"/>
            </p:cNvSpPr>
            <p:nvPr/>
          </p:nvSpPr>
          <p:spPr bwMode="auto">
            <a:xfrm>
              <a:off x="2160"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 name="Line 9"/>
            <p:cNvSpPr>
              <a:spLocks noChangeShapeType="1"/>
            </p:cNvSpPr>
            <p:nvPr/>
          </p:nvSpPr>
          <p:spPr bwMode="auto">
            <a:xfrm>
              <a:off x="2423"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 name="Line 10"/>
            <p:cNvSpPr>
              <a:spLocks noChangeShapeType="1"/>
            </p:cNvSpPr>
            <p:nvPr/>
          </p:nvSpPr>
          <p:spPr bwMode="auto">
            <a:xfrm>
              <a:off x="2686"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 name="Line 11"/>
            <p:cNvSpPr>
              <a:spLocks noChangeShapeType="1"/>
            </p:cNvSpPr>
            <p:nvPr/>
          </p:nvSpPr>
          <p:spPr bwMode="auto">
            <a:xfrm>
              <a:off x="2949"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 name="Line 12"/>
            <p:cNvSpPr>
              <a:spLocks noChangeShapeType="1"/>
            </p:cNvSpPr>
            <p:nvPr/>
          </p:nvSpPr>
          <p:spPr bwMode="auto">
            <a:xfrm>
              <a:off x="3212"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 name="Line 13"/>
            <p:cNvSpPr>
              <a:spLocks noChangeShapeType="1"/>
            </p:cNvSpPr>
            <p:nvPr/>
          </p:nvSpPr>
          <p:spPr bwMode="auto">
            <a:xfrm>
              <a:off x="1634"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 name="Line 14"/>
            <p:cNvSpPr>
              <a:spLocks noChangeShapeType="1"/>
            </p:cNvSpPr>
            <p:nvPr/>
          </p:nvSpPr>
          <p:spPr bwMode="auto">
            <a:xfrm>
              <a:off x="846"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21" name="Group 18"/>
          <p:cNvGrpSpPr>
            <a:grpSpLocks/>
          </p:cNvGrpSpPr>
          <p:nvPr/>
        </p:nvGrpSpPr>
        <p:grpSpPr bwMode="auto">
          <a:xfrm>
            <a:off x="2891247" y="2148223"/>
            <a:ext cx="1254125" cy="609601"/>
            <a:chOff x="581" y="-26"/>
            <a:chExt cx="790" cy="384"/>
          </a:xfrm>
        </p:grpSpPr>
        <p:sp>
          <p:nvSpPr>
            <p:cNvPr id="22" name="Rectangle 19"/>
            <p:cNvSpPr>
              <a:spLocks noChangeArrowheads="1"/>
            </p:cNvSpPr>
            <p:nvPr/>
          </p:nvSpPr>
          <p:spPr bwMode="auto">
            <a:xfrm>
              <a:off x="601" y="-9"/>
              <a:ext cx="770"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457200" algn="l"/>
                  <a:tab pos="914400" algn="l"/>
                </a:tabLst>
                <a:defRPr>
                  <a:solidFill>
                    <a:srgbClr val="000000"/>
                  </a:solidFill>
                  <a:latin typeface="Arial" panose="020B0604020202020204" pitchFamily="34" charset="0"/>
                  <a:ea typeface="Droid Sans Fallback" charset="0"/>
                  <a:cs typeface="Droid Sans Fallback" charset="0"/>
                </a:defRPr>
              </a:lvl1pPr>
              <a:lvl2pPr>
                <a:tabLst>
                  <a:tab pos="457200" algn="l"/>
                  <a:tab pos="914400" algn="l"/>
                </a:tabLst>
                <a:defRPr>
                  <a:solidFill>
                    <a:srgbClr val="000000"/>
                  </a:solidFill>
                  <a:latin typeface="Arial" panose="020B0604020202020204" pitchFamily="34" charset="0"/>
                  <a:ea typeface="Droid Sans Fallback" charset="0"/>
                  <a:cs typeface="Droid Sans Fallback" charset="0"/>
                </a:defRPr>
              </a:lvl2pPr>
              <a:lvl3pPr>
                <a:tabLst>
                  <a:tab pos="457200" algn="l"/>
                  <a:tab pos="914400" algn="l"/>
                </a:tabLst>
                <a:defRPr>
                  <a:solidFill>
                    <a:srgbClr val="000000"/>
                  </a:solidFill>
                  <a:latin typeface="Arial" panose="020B0604020202020204" pitchFamily="34" charset="0"/>
                  <a:ea typeface="Droid Sans Fallback" charset="0"/>
                  <a:cs typeface="Droid Sans Fallback" charset="0"/>
                </a:defRPr>
              </a:lvl3pPr>
              <a:lvl4pPr>
                <a:tabLst>
                  <a:tab pos="457200" algn="l"/>
                  <a:tab pos="914400" algn="l"/>
                </a:tabLst>
                <a:defRPr>
                  <a:solidFill>
                    <a:srgbClr val="000000"/>
                  </a:solidFill>
                  <a:latin typeface="Arial" panose="020B0604020202020204" pitchFamily="34" charset="0"/>
                  <a:ea typeface="Droid Sans Fallback" charset="0"/>
                  <a:cs typeface="Droid Sans Fallback" charset="0"/>
                </a:defRPr>
              </a:lvl4pPr>
              <a:lvl5pPr>
                <a:tabLst>
                  <a:tab pos="457200" algn="l"/>
                  <a:tab pos="914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charset="0"/>
                  <a:cs typeface="Droid Sans Fallback" charset="0"/>
                </a:defRPr>
              </a:lvl9pPr>
            </a:lstStyle>
            <a:p>
              <a:pPr hangingPunct="1">
                <a:lnSpc>
                  <a:spcPct val="100000"/>
                </a:lnSpc>
                <a:buClrTx/>
                <a:buFontTx/>
                <a:buNone/>
              </a:pPr>
              <a:r>
                <a:rPr lang="en-GB" altLang="en-US" sz="1600" dirty="0">
                  <a:latin typeface="+mn-lt"/>
                  <a:cs typeface="Segoe UI" panose="020B0502040204020203" pitchFamily="34" charset="0"/>
                </a:rPr>
                <a:t>Start differentiation</a:t>
              </a:r>
            </a:p>
          </p:txBody>
        </p:sp>
        <p:sp>
          <p:nvSpPr>
            <p:cNvPr id="23" name="Line 20"/>
            <p:cNvSpPr>
              <a:spLocks noChangeShapeType="1"/>
            </p:cNvSpPr>
            <p:nvPr/>
          </p:nvSpPr>
          <p:spPr bwMode="auto">
            <a:xfrm>
              <a:off x="581" y="-26"/>
              <a:ext cx="0" cy="384"/>
            </a:xfrm>
            <a:prstGeom prst="line">
              <a:avLst/>
            </a:prstGeom>
            <a:noFill/>
            <a:ln w="12600" cap="sq">
              <a:solidFill>
                <a:srgbClr val="000000"/>
              </a:solidFill>
              <a:miter lim="800000"/>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24" name="Rectangle 21"/>
          <p:cNvSpPr>
            <a:spLocks noChangeArrowheads="1"/>
          </p:cNvSpPr>
          <p:nvPr/>
        </p:nvSpPr>
        <p:spPr bwMode="auto">
          <a:xfrm>
            <a:off x="5873750" y="3175051"/>
            <a:ext cx="1587500" cy="141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1pPr>
            <a:lvl2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2pPr>
            <a:lvl3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3pPr>
            <a:lvl4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4pPr>
            <a:lvl5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9pPr>
          </a:lstStyle>
          <a:p>
            <a:pPr algn="r" hangingPunct="1">
              <a:lnSpc>
                <a:spcPct val="100000"/>
              </a:lnSpc>
              <a:buClrTx/>
              <a:buFontTx/>
              <a:buNone/>
            </a:pPr>
            <a:r>
              <a:rPr lang="en-GB" altLang="en-US" sz="1400" dirty="0">
                <a:latin typeface="+mn-lt"/>
                <a:cs typeface="Segoe UI" panose="020B0502040204020203" pitchFamily="34" charset="0"/>
              </a:rPr>
              <a:t>Time </a:t>
            </a:r>
          </a:p>
          <a:p>
            <a:pPr algn="r" hangingPunct="1">
              <a:lnSpc>
                <a:spcPct val="100000"/>
              </a:lnSpc>
              <a:buClrTx/>
              <a:buFontTx/>
              <a:buNone/>
            </a:pPr>
            <a:r>
              <a:rPr lang="en-GB" altLang="en-US" sz="1400" dirty="0">
                <a:latin typeface="+mn-lt"/>
                <a:cs typeface="Segoe UI" panose="020B0502040204020203" pitchFamily="34" charset="0"/>
              </a:rPr>
              <a:t>(days)</a:t>
            </a:r>
          </a:p>
        </p:txBody>
      </p:sp>
      <p:sp>
        <p:nvSpPr>
          <p:cNvPr id="70" name="Rectangle 67"/>
          <p:cNvSpPr>
            <a:spLocks noChangeArrowheads="1"/>
          </p:cNvSpPr>
          <p:nvPr/>
        </p:nvSpPr>
        <p:spPr bwMode="auto">
          <a:xfrm>
            <a:off x="885826" y="3034892"/>
            <a:ext cx="1959384"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charset="0"/>
                <a:cs typeface="Droid Sans Fallback" charset="0"/>
              </a:defRPr>
            </a:lvl1pPr>
            <a:lvl2pPr>
              <a:tabLst>
                <a:tab pos="457200" algn="l"/>
              </a:tabLst>
              <a:defRPr>
                <a:solidFill>
                  <a:srgbClr val="000000"/>
                </a:solidFill>
                <a:latin typeface="Arial" panose="020B0604020202020204" pitchFamily="34" charset="0"/>
                <a:ea typeface="Droid Sans Fallback" charset="0"/>
                <a:cs typeface="Droid Sans Fallback" charset="0"/>
              </a:defRPr>
            </a:lvl2pPr>
            <a:lvl3pPr>
              <a:tabLst>
                <a:tab pos="457200" algn="l"/>
              </a:tabLst>
              <a:defRPr>
                <a:solidFill>
                  <a:srgbClr val="000000"/>
                </a:solidFill>
                <a:latin typeface="Arial" panose="020B0604020202020204" pitchFamily="34" charset="0"/>
                <a:ea typeface="Droid Sans Fallback" charset="0"/>
                <a:cs typeface="Droid Sans Fallback" charset="0"/>
              </a:defRPr>
            </a:lvl3pPr>
            <a:lvl4pPr>
              <a:tabLst>
                <a:tab pos="457200" algn="l"/>
              </a:tabLst>
              <a:defRPr>
                <a:solidFill>
                  <a:srgbClr val="000000"/>
                </a:solidFill>
                <a:latin typeface="Arial" panose="020B0604020202020204" pitchFamily="34" charset="0"/>
                <a:ea typeface="Droid Sans Fallback" charset="0"/>
                <a:cs typeface="Droid Sans Fallback" charset="0"/>
              </a:defRPr>
            </a:lvl4pPr>
            <a:lvl5pPr>
              <a:tabLst>
                <a:tab pos="4572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9pPr>
          </a:lstStyle>
          <a:p>
            <a:pPr algn="r" hangingPunct="1">
              <a:lnSpc>
                <a:spcPct val="100000"/>
              </a:lnSpc>
              <a:buClrTx/>
              <a:buFontTx/>
              <a:buNone/>
            </a:pPr>
            <a:r>
              <a:rPr lang="en-GB" altLang="en-US" sz="1600" dirty="0" smtClean="0">
                <a:latin typeface="+mn-lt"/>
                <a:cs typeface="Segoe UI" panose="020B0502040204020203" pitchFamily="34" charset="0"/>
              </a:rPr>
              <a:t>Serum-free medium</a:t>
            </a:r>
            <a:endParaRPr lang="en-GB" altLang="en-US" sz="1600" dirty="0">
              <a:latin typeface="+mn-lt"/>
              <a:cs typeface="Segoe UI" panose="020B0502040204020203" pitchFamily="34" charset="0"/>
            </a:endParaRPr>
          </a:p>
        </p:txBody>
      </p:sp>
      <p:sp>
        <p:nvSpPr>
          <p:cNvPr id="74" name="Rectangle 71"/>
          <p:cNvSpPr>
            <a:spLocks noChangeArrowheads="1"/>
          </p:cNvSpPr>
          <p:nvPr/>
        </p:nvSpPr>
        <p:spPr bwMode="auto">
          <a:xfrm>
            <a:off x="5397909" y="3043727"/>
            <a:ext cx="354013"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5" name="Rectangle 72"/>
          <p:cNvSpPr>
            <a:spLocks noChangeArrowheads="1"/>
          </p:cNvSpPr>
          <p:nvPr/>
        </p:nvSpPr>
        <p:spPr bwMode="auto">
          <a:xfrm>
            <a:off x="4980397" y="3043727"/>
            <a:ext cx="354012"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6" name="Rectangle 73"/>
          <p:cNvSpPr>
            <a:spLocks noChangeArrowheads="1"/>
          </p:cNvSpPr>
          <p:nvPr/>
        </p:nvSpPr>
        <p:spPr bwMode="auto">
          <a:xfrm>
            <a:off x="4562884" y="3043727"/>
            <a:ext cx="354013"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7" name="Rectangle 74"/>
          <p:cNvSpPr>
            <a:spLocks noChangeArrowheads="1"/>
          </p:cNvSpPr>
          <p:nvPr/>
        </p:nvSpPr>
        <p:spPr bwMode="auto">
          <a:xfrm>
            <a:off x="4145372" y="3043727"/>
            <a:ext cx="354012"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8" name="Rectangle 75"/>
          <p:cNvSpPr>
            <a:spLocks noChangeArrowheads="1"/>
          </p:cNvSpPr>
          <p:nvPr/>
        </p:nvSpPr>
        <p:spPr bwMode="auto">
          <a:xfrm>
            <a:off x="3727859" y="3043727"/>
            <a:ext cx="354013"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9" name="Rectangle 76"/>
          <p:cNvSpPr>
            <a:spLocks noChangeArrowheads="1"/>
          </p:cNvSpPr>
          <p:nvPr/>
        </p:nvSpPr>
        <p:spPr bwMode="auto">
          <a:xfrm>
            <a:off x="2891247" y="3043727"/>
            <a:ext cx="771525"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7" name="Rectangle 84"/>
          <p:cNvSpPr>
            <a:spLocks noChangeArrowheads="1"/>
          </p:cNvSpPr>
          <p:nvPr/>
        </p:nvSpPr>
        <p:spPr bwMode="auto">
          <a:xfrm>
            <a:off x="5810659" y="3043727"/>
            <a:ext cx="354013"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9" name="Rectangle 86"/>
          <p:cNvSpPr>
            <a:spLocks noChangeArrowheads="1"/>
          </p:cNvSpPr>
          <p:nvPr/>
        </p:nvSpPr>
        <p:spPr bwMode="auto">
          <a:xfrm>
            <a:off x="6226584" y="3043727"/>
            <a:ext cx="354013"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pic>
        <p:nvPicPr>
          <p:cNvPr id="94" name="Picture 4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21" t="337" r="113" b="1137"/>
          <a:stretch/>
        </p:blipFill>
        <p:spPr bwMode="auto">
          <a:xfrm>
            <a:off x="1277077" y="3393420"/>
            <a:ext cx="1645920" cy="1191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94"/>
          <p:cNvPicPr>
            <a:picLocks noChangeAspect="1"/>
          </p:cNvPicPr>
          <p:nvPr/>
        </p:nvPicPr>
        <p:blipFill>
          <a:blip r:embed="rId4" cstate="print">
            <a:extLst>
              <a:ext uri="{BEBA8EAE-BF5A-486C-A8C5-ECC9F3942E4B}">
                <a14:imgProps xmlns:a14="http://schemas.microsoft.com/office/drawing/2010/main">
                  <a14:imgLayer r:embed="rId5">
                    <a14:imgEffect>
                      <a14:brightnessContrast contrast="54000"/>
                    </a14:imgEffect>
                  </a14:imgLayer>
                </a14:imgProps>
              </a:ext>
              <a:ext uri="{28A0092B-C50C-407E-A947-70E740481C1C}">
                <a14:useLocalDpi xmlns:a14="http://schemas.microsoft.com/office/drawing/2010/main" val="0"/>
              </a:ext>
            </a:extLst>
          </a:blip>
          <a:stretch>
            <a:fillRect/>
          </a:stretch>
        </p:blipFill>
        <p:spPr>
          <a:xfrm>
            <a:off x="5815326" y="3382320"/>
            <a:ext cx="1645924" cy="1097282"/>
          </a:xfrm>
          <a:prstGeom prst="rect">
            <a:avLst/>
          </a:prstGeom>
        </p:spPr>
      </p:pic>
      <p:sp>
        <p:nvSpPr>
          <p:cNvPr id="34" name="Rectangle 33"/>
          <p:cNvSpPr/>
          <p:nvPr/>
        </p:nvSpPr>
        <p:spPr>
          <a:xfrm>
            <a:off x="0" y="5386308"/>
            <a:ext cx="8977721" cy="1384995"/>
          </a:xfrm>
          <a:prstGeom prst="rect">
            <a:avLst/>
          </a:prstGeom>
        </p:spPr>
        <p:txBody>
          <a:bodyPr wrap="square">
            <a:spAutoFit/>
          </a:bodyPr>
          <a:lstStyle/>
          <a:p>
            <a:pPr marL="285750" indent="-285750">
              <a:buFont typeface="Arial" panose="020B0604020202020204" pitchFamily="34" charset="0"/>
              <a:buChar char="•"/>
            </a:pPr>
            <a:r>
              <a:rPr lang="en-US" sz="2800" dirty="0" smtClean="0"/>
              <a:t>Many studies discuss effect of the glucocorticoids or combination on proliferating or differentiating cells.</a:t>
            </a:r>
          </a:p>
          <a:p>
            <a:pPr marL="285750" indent="-285750">
              <a:buFont typeface="Arial" panose="020B0604020202020204" pitchFamily="34" charset="0"/>
              <a:buChar char="•"/>
            </a:pPr>
            <a:r>
              <a:rPr lang="en-US" sz="2800" dirty="0" smtClean="0"/>
              <a:t>Many studies in rat cells.</a:t>
            </a:r>
          </a:p>
        </p:txBody>
      </p:sp>
    </p:spTree>
    <p:extLst>
      <p:ext uri="{BB962C8B-B14F-4D97-AF65-F5344CB8AC3E}">
        <p14:creationId xmlns:p14="http://schemas.microsoft.com/office/powerpoint/2010/main" val="12607897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67"/>
          <p:cNvSpPr>
            <a:spLocks noChangeArrowheads="1"/>
          </p:cNvSpPr>
          <p:nvPr/>
        </p:nvSpPr>
        <p:spPr bwMode="auto">
          <a:xfrm>
            <a:off x="4930886" y="4327774"/>
            <a:ext cx="1547258"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charset="0"/>
                <a:cs typeface="Droid Sans Fallback" charset="0"/>
              </a:defRPr>
            </a:lvl1pPr>
            <a:lvl2pPr>
              <a:tabLst>
                <a:tab pos="457200" algn="l"/>
              </a:tabLst>
              <a:defRPr>
                <a:solidFill>
                  <a:srgbClr val="000000"/>
                </a:solidFill>
                <a:latin typeface="Arial" panose="020B0604020202020204" pitchFamily="34" charset="0"/>
                <a:ea typeface="Droid Sans Fallback" charset="0"/>
                <a:cs typeface="Droid Sans Fallback" charset="0"/>
              </a:defRPr>
            </a:lvl2pPr>
            <a:lvl3pPr>
              <a:tabLst>
                <a:tab pos="457200" algn="l"/>
              </a:tabLst>
              <a:defRPr>
                <a:solidFill>
                  <a:srgbClr val="000000"/>
                </a:solidFill>
                <a:latin typeface="Arial" panose="020B0604020202020204" pitchFamily="34" charset="0"/>
                <a:ea typeface="Droid Sans Fallback" charset="0"/>
                <a:cs typeface="Droid Sans Fallback" charset="0"/>
              </a:defRPr>
            </a:lvl3pPr>
            <a:lvl4pPr>
              <a:tabLst>
                <a:tab pos="457200" algn="l"/>
              </a:tabLst>
              <a:defRPr>
                <a:solidFill>
                  <a:srgbClr val="000000"/>
                </a:solidFill>
                <a:latin typeface="Arial" panose="020B0604020202020204" pitchFamily="34" charset="0"/>
                <a:ea typeface="Droid Sans Fallback" charset="0"/>
                <a:cs typeface="Droid Sans Fallback" charset="0"/>
              </a:defRPr>
            </a:lvl4pPr>
            <a:lvl5pPr>
              <a:tabLst>
                <a:tab pos="4572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9pPr>
          </a:lstStyle>
          <a:p>
            <a:pPr algn="ctr" hangingPunct="1">
              <a:lnSpc>
                <a:spcPct val="100000"/>
              </a:lnSpc>
              <a:buClrTx/>
              <a:buFontTx/>
              <a:buNone/>
            </a:pPr>
            <a:r>
              <a:rPr lang="en-GB" altLang="en-US" sz="1600" dirty="0" smtClean="0">
                <a:latin typeface="+mn-lt"/>
                <a:cs typeface="Segoe UI" panose="020B0502040204020203" pitchFamily="34" charset="0"/>
              </a:rPr>
              <a:t>Differentiated</a:t>
            </a:r>
            <a:endParaRPr lang="en-GB" altLang="en-US" sz="1600" dirty="0">
              <a:latin typeface="+mn-lt"/>
              <a:cs typeface="Segoe UI" panose="020B0502040204020203" pitchFamily="34" charset="0"/>
            </a:endParaRPr>
          </a:p>
        </p:txBody>
      </p:sp>
      <p:sp>
        <p:nvSpPr>
          <p:cNvPr id="2" name="Title 1"/>
          <p:cNvSpPr>
            <a:spLocks noGrp="1"/>
          </p:cNvSpPr>
          <p:nvPr>
            <p:ph type="title"/>
          </p:nvPr>
        </p:nvSpPr>
        <p:spPr>
          <a:xfrm>
            <a:off x="591344" y="188001"/>
            <a:ext cx="7886700" cy="1325563"/>
          </a:xfrm>
        </p:spPr>
        <p:txBody>
          <a:bodyPr/>
          <a:lstStyle/>
          <a:p>
            <a:r>
              <a:rPr lang="en-US" dirty="0" smtClean="0"/>
              <a:t>Cell diameter is rescued by testosterone co-administration</a:t>
            </a:r>
            <a:endParaRPr lang="en-US" dirty="0"/>
          </a:p>
        </p:txBody>
      </p:sp>
      <p:grpSp>
        <p:nvGrpSpPr>
          <p:cNvPr id="4" name="Group 1"/>
          <p:cNvGrpSpPr>
            <a:grpSpLocks/>
          </p:cNvGrpSpPr>
          <p:nvPr/>
        </p:nvGrpSpPr>
        <p:grpSpPr bwMode="auto">
          <a:xfrm>
            <a:off x="1421693" y="2299122"/>
            <a:ext cx="4926012" cy="101600"/>
            <a:chOff x="225" y="379"/>
            <a:chExt cx="3103" cy="64"/>
          </a:xfrm>
        </p:grpSpPr>
        <p:sp>
          <p:nvSpPr>
            <p:cNvPr id="5" name="Line 2"/>
            <p:cNvSpPr>
              <a:spLocks noChangeShapeType="1"/>
            </p:cNvSpPr>
            <p:nvPr/>
          </p:nvSpPr>
          <p:spPr bwMode="auto">
            <a:xfrm>
              <a:off x="225" y="411"/>
              <a:ext cx="3103" cy="0"/>
            </a:xfrm>
            <a:prstGeom prst="line">
              <a:avLst/>
            </a:prstGeom>
            <a:noFill/>
            <a:ln w="1260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 name="Line 3"/>
            <p:cNvSpPr>
              <a:spLocks noChangeShapeType="1"/>
            </p:cNvSpPr>
            <p:nvPr/>
          </p:nvSpPr>
          <p:spPr bwMode="auto">
            <a:xfrm>
              <a:off x="320"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 name="Line 4"/>
            <p:cNvSpPr>
              <a:spLocks noChangeShapeType="1"/>
            </p:cNvSpPr>
            <p:nvPr/>
          </p:nvSpPr>
          <p:spPr bwMode="auto">
            <a:xfrm>
              <a:off x="583"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 name="Line 5"/>
            <p:cNvSpPr>
              <a:spLocks noChangeShapeType="1"/>
            </p:cNvSpPr>
            <p:nvPr/>
          </p:nvSpPr>
          <p:spPr bwMode="auto">
            <a:xfrm>
              <a:off x="1109"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 name="Line 6"/>
            <p:cNvSpPr>
              <a:spLocks noChangeShapeType="1"/>
            </p:cNvSpPr>
            <p:nvPr/>
          </p:nvSpPr>
          <p:spPr bwMode="auto">
            <a:xfrm>
              <a:off x="1372"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 name="Line 7"/>
            <p:cNvSpPr>
              <a:spLocks noChangeShapeType="1"/>
            </p:cNvSpPr>
            <p:nvPr/>
          </p:nvSpPr>
          <p:spPr bwMode="auto">
            <a:xfrm>
              <a:off x="1897"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 name="Line 8"/>
            <p:cNvSpPr>
              <a:spLocks noChangeShapeType="1"/>
            </p:cNvSpPr>
            <p:nvPr/>
          </p:nvSpPr>
          <p:spPr bwMode="auto">
            <a:xfrm>
              <a:off x="2160"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 name="Line 9"/>
            <p:cNvSpPr>
              <a:spLocks noChangeShapeType="1"/>
            </p:cNvSpPr>
            <p:nvPr/>
          </p:nvSpPr>
          <p:spPr bwMode="auto">
            <a:xfrm>
              <a:off x="2423"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 name="Line 10"/>
            <p:cNvSpPr>
              <a:spLocks noChangeShapeType="1"/>
            </p:cNvSpPr>
            <p:nvPr/>
          </p:nvSpPr>
          <p:spPr bwMode="auto">
            <a:xfrm>
              <a:off x="2686"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 name="Line 11"/>
            <p:cNvSpPr>
              <a:spLocks noChangeShapeType="1"/>
            </p:cNvSpPr>
            <p:nvPr/>
          </p:nvSpPr>
          <p:spPr bwMode="auto">
            <a:xfrm>
              <a:off x="2949"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 name="Line 12"/>
            <p:cNvSpPr>
              <a:spLocks noChangeShapeType="1"/>
            </p:cNvSpPr>
            <p:nvPr/>
          </p:nvSpPr>
          <p:spPr bwMode="auto">
            <a:xfrm>
              <a:off x="3212"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 name="Line 13"/>
            <p:cNvSpPr>
              <a:spLocks noChangeShapeType="1"/>
            </p:cNvSpPr>
            <p:nvPr/>
          </p:nvSpPr>
          <p:spPr bwMode="auto">
            <a:xfrm>
              <a:off x="1634"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 name="Line 14"/>
            <p:cNvSpPr>
              <a:spLocks noChangeShapeType="1"/>
            </p:cNvSpPr>
            <p:nvPr/>
          </p:nvSpPr>
          <p:spPr bwMode="auto">
            <a:xfrm>
              <a:off x="846"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18" name="Group 15"/>
          <p:cNvGrpSpPr>
            <a:grpSpLocks/>
          </p:cNvGrpSpPr>
          <p:nvPr/>
        </p:nvGrpSpPr>
        <p:grpSpPr bwMode="auto">
          <a:xfrm>
            <a:off x="4906255" y="1656185"/>
            <a:ext cx="2017713" cy="609599"/>
            <a:chOff x="2420" y="-26"/>
            <a:chExt cx="1271" cy="384"/>
          </a:xfrm>
        </p:grpSpPr>
        <p:sp>
          <p:nvSpPr>
            <p:cNvPr id="19" name="Rectangle 16"/>
            <p:cNvSpPr>
              <a:spLocks noChangeArrowheads="1"/>
            </p:cNvSpPr>
            <p:nvPr/>
          </p:nvSpPr>
          <p:spPr bwMode="auto">
            <a:xfrm>
              <a:off x="2457" y="14"/>
              <a:ext cx="1234"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1pPr>
              <a:lvl2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2pPr>
              <a:lvl3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3pPr>
              <a:lvl4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4pPr>
              <a:lvl5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9pPr>
            </a:lstStyle>
            <a:p>
              <a:pPr hangingPunct="1">
                <a:lnSpc>
                  <a:spcPct val="100000"/>
                </a:lnSpc>
                <a:buClrTx/>
                <a:buFontTx/>
                <a:buNone/>
              </a:pPr>
              <a:r>
                <a:rPr lang="en-GB" altLang="en-US" sz="1600" dirty="0">
                  <a:latin typeface="+mn-lt"/>
                  <a:cs typeface="Segoe UI" panose="020B0502040204020203" pitchFamily="34" charset="0"/>
                </a:rPr>
                <a:t>Start pharmacological treatments</a:t>
              </a:r>
            </a:p>
          </p:txBody>
        </p:sp>
        <p:sp>
          <p:nvSpPr>
            <p:cNvPr id="20" name="Line 17"/>
            <p:cNvSpPr>
              <a:spLocks noChangeShapeType="1"/>
            </p:cNvSpPr>
            <p:nvPr/>
          </p:nvSpPr>
          <p:spPr bwMode="auto">
            <a:xfrm>
              <a:off x="2420" y="-26"/>
              <a:ext cx="2" cy="384"/>
            </a:xfrm>
            <a:prstGeom prst="line">
              <a:avLst/>
            </a:prstGeom>
            <a:noFill/>
            <a:ln w="12600" cap="sq">
              <a:solidFill>
                <a:srgbClr val="000000"/>
              </a:solidFill>
              <a:miter lim="800000"/>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21" name="Group 18"/>
          <p:cNvGrpSpPr>
            <a:grpSpLocks/>
          </p:cNvGrpSpPr>
          <p:nvPr/>
        </p:nvGrpSpPr>
        <p:grpSpPr bwMode="auto">
          <a:xfrm>
            <a:off x="1986843" y="1656183"/>
            <a:ext cx="1254125" cy="609601"/>
            <a:chOff x="581" y="-26"/>
            <a:chExt cx="790" cy="384"/>
          </a:xfrm>
        </p:grpSpPr>
        <p:sp>
          <p:nvSpPr>
            <p:cNvPr id="22" name="Rectangle 19"/>
            <p:cNvSpPr>
              <a:spLocks noChangeArrowheads="1"/>
            </p:cNvSpPr>
            <p:nvPr/>
          </p:nvSpPr>
          <p:spPr bwMode="auto">
            <a:xfrm>
              <a:off x="601" y="-9"/>
              <a:ext cx="770"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457200" algn="l"/>
                  <a:tab pos="914400" algn="l"/>
                </a:tabLst>
                <a:defRPr>
                  <a:solidFill>
                    <a:srgbClr val="000000"/>
                  </a:solidFill>
                  <a:latin typeface="Arial" panose="020B0604020202020204" pitchFamily="34" charset="0"/>
                  <a:ea typeface="Droid Sans Fallback" charset="0"/>
                  <a:cs typeface="Droid Sans Fallback" charset="0"/>
                </a:defRPr>
              </a:lvl1pPr>
              <a:lvl2pPr>
                <a:tabLst>
                  <a:tab pos="457200" algn="l"/>
                  <a:tab pos="914400" algn="l"/>
                </a:tabLst>
                <a:defRPr>
                  <a:solidFill>
                    <a:srgbClr val="000000"/>
                  </a:solidFill>
                  <a:latin typeface="Arial" panose="020B0604020202020204" pitchFamily="34" charset="0"/>
                  <a:ea typeface="Droid Sans Fallback" charset="0"/>
                  <a:cs typeface="Droid Sans Fallback" charset="0"/>
                </a:defRPr>
              </a:lvl2pPr>
              <a:lvl3pPr>
                <a:tabLst>
                  <a:tab pos="457200" algn="l"/>
                  <a:tab pos="914400" algn="l"/>
                </a:tabLst>
                <a:defRPr>
                  <a:solidFill>
                    <a:srgbClr val="000000"/>
                  </a:solidFill>
                  <a:latin typeface="Arial" panose="020B0604020202020204" pitchFamily="34" charset="0"/>
                  <a:ea typeface="Droid Sans Fallback" charset="0"/>
                  <a:cs typeface="Droid Sans Fallback" charset="0"/>
                </a:defRPr>
              </a:lvl3pPr>
              <a:lvl4pPr>
                <a:tabLst>
                  <a:tab pos="457200" algn="l"/>
                  <a:tab pos="914400" algn="l"/>
                </a:tabLst>
                <a:defRPr>
                  <a:solidFill>
                    <a:srgbClr val="000000"/>
                  </a:solidFill>
                  <a:latin typeface="Arial" panose="020B0604020202020204" pitchFamily="34" charset="0"/>
                  <a:ea typeface="Droid Sans Fallback" charset="0"/>
                  <a:cs typeface="Droid Sans Fallback" charset="0"/>
                </a:defRPr>
              </a:lvl4pPr>
              <a:lvl5pPr>
                <a:tabLst>
                  <a:tab pos="457200" algn="l"/>
                  <a:tab pos="914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charset="0"/>
                  <a:cs typeface="Droid Sans Fallback" charset="0"/>
                </a:defRPr>
              </a:lvl9pPr>
            </a:lstStyle>
            <a:p>
              <a:pPr hangingPunct="1">
                <a:lnSpc>
                  <a:spcPct val="100000"/>
                </a:lnSpc>
                <a:buClrTx/>
                <a:buFontTx/>
                <a:buNone/>
              </a:pPr>
              <a:r>
                <a:rPr lang="en-GB" altLang="en-US" sz="1600" dirty="0">
                  <a:latin typeface="+mn-lt"/>
                  <a:cs typeface="Segoe UI" panose="020B0502040204020203" pitchFamily="34" charset="0"/>
                </a:rPr>
                <a:t>Start differentiation</a:t>
              </a:r>
            </a:p>
          </p:txBody>
        </p:sp>
        <p:sp>
          <p:nvSpPr>
            <p:cNvPr id="23" name="Line 20"/>
            <p:cNvSpPr>
              <a:spLocks noChangeShapeType="1"/>
            </p:cNvSpPr>
            <p:nvPr/>
          </p:nvSpPr>
          <p:spPr bwMode="auto">
            <a:xfrm>
              <a:off x="581" y="-26"/>
              <a:ext cx="0" cy="384"/>
            </a:xfrm>
            <a:prstGeom prst="line">
              <a:avLst/>
            </a:prstGeom>
            <a:noFill/>
            <a:ln w="12600" cap="sq">
              <a:solidFill>
                <a:srgbClr val="000000"/>
              </a:solidFill>
              <a:miter lim="800000"/>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24" name="Rectangle 21"/>
          <p:cNvSpPr>
            <a:spLocks noChangeArrowheads="1"/>
          </p:cNvSpPr>
          <p:nvPr/>
        </p:nvSpPr>
        <p:spPr bwMode="auto">
          <a:xfrm>
            <a:off x="4969346" y="2683011"/>
            <a:ext cx="1587500" cy="141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1pPr>
            <a:lvl2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2pPr>
            <a:lvl3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3pPr>
            <a:lvl4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4pPr>
            <a:lvl5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9pPr>
          </a:lstStyle>
          <a:p>
            <a:pPr algn="r" hangingPunct="1">
              <a:lnSpc>
                <a:spcPct val="100000"/>
              </a:lnSpc>
              <a:buClrTx/>
              <a:buFontTx/>
              <a:buNone/>
            </a:pPr>
            <a:r>
              <a:rPr lang="en-GB" altLang="en-US" sz="1400" dirty="0">
                <a:latin typeface="+mn-lt"/>
                <a:cs typeface="Segoe UI" panose="020B0502040204020203" pitchFamily="34" charset="0"/>
              </a:rPr>
              <a:t>Time </a:t>
            </a:r>
          </a:p>
          <a:p>
            <a:pPr algn="r" hangingPunct="1">
              <a:lnSpc>
                <a:spcPct val="100000"/>
              </a:lnSpc>
              <a:buClrTx/>
              <a:buFontTx/>
              <a:buNone/>
            </a:pPr>
            <a:r>
              <a:rPr lang="en-GB" altLang="en-US" sz="1400" dirty="0">
                <a:latin typeface="+mn-lt"/>
                <a:cs typeface="Segoe UI" panose="020B0502040204020203" pitchFamily="34" charset="0"/>
              </a:rPr>
              <a:t>(days)</a:t>
            </a:r>
          </a:p>
        </p:txBody>
      </p:sp>
      <p:sp>
        <p:nvSpPr>
          <p:cNvPr id="70" name="Rectangle 67"/>
          <p:cNvSpPr>
            <a:spLocks noChangeArrowheads="1"/>
          </p:cNvSpPr>
          <p:nvPr/>
        </p:nvSpPr>
        <p:spPr bwMode="auto">
          <a:xfrm>
            <a:off x="1224050" y="2542852"/>
            <a:ext cx="716756"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charset="0"/>
                <a:cs typeface="Droid Sans Fallback" charset="0"/>
              </a:defRPr>
            </a:lvl1pPr>
            <a:lvl2pPr>
              <a:tabLst>
                <a:tab pos="457200" algn="l"/>
              </a:tabLst>
              <a:defRPr>
                <a:solidFill>
                  <a:srgbClr val="000000"/>
                </a:solidFill>
                <a:latin typeface="Arial" panose="020B0604020202020204" pitchFamily="34" charset="0"/>
                <a:ea typeface="Droid Sans Fallback" charset="0"/>
                <a:cs typeface="Droid Sans Fallback" charset="0"/>
              </a:defRPr>
            </a:lvl2pPr>
            <a:lvl3pPr>
              <a:tabLst>
                <a:tab pos="457200" algn="l"/>
              </a:tabLst>
              <a:defRPr>
                <a:solidFill>
                  <a:srgbClr val="000000"/>
                </a:solidFill>
                <a:latin typeface="Arial" panose="020B0604020202020204" pitchFamily="34" charset="0"/>
                <a:ea typeface="Droid Sans Fallback" charset="0"/>
                <a:cs typeface="Droid Sans Fallback" charset="0"/>
              </a:defRPr>
            </a:lvl3pPr>
            <a:lvl4pPr>
              <a:tabLst>
                <a:tab pos="457200" algn="l"/>
              </a:tabLst>
              <a:defRPr>
                <a:solidFill>
                  <a:srgbClr val="000000"/>
                </a:solidFill>
                <a:latin typeface="Arial" panose="020B0604020202020204" pitchFamily="34" charset="0"/>
                <a:ea typeface="Droid Sans Fallback" charset="0"/>
                <a:cs typeface="Droid Sans Fallback" charset="0"/>
              </a:defRPr>
            </a:lvl4pPr>
            <a:lvl5pPr>
              <a:tabLst>
                <a:tab pos="4572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9pPr>
          </a:lstStyle>
          <a:p>
            <a:pPr algn="r"/>
            <a:r>
              <a:rPr lang="en-GB" altLang="en-US" sz="1600" dirty="0">
                <a:cs typeface="Segoe UI" panose="020B0502040204020203" pitchFamily="34" charset="0"/>
              </a:rPr>
              <a:t>Diff. M</a:t>
            </a:r>
            <a:r>
              <a:rPr lang="en-GB" altLang="en-US" sz="1600" dirty="0" smtClean="0">
                <a:cs typeface="Segoe UI" panose="020B0502040204020203" pitchFamily="34" charset="0"/>
              </a:rPr>
              <a:t>.</a:t>
            </a:r>
            <a:endParaRPr lang="en-GB" altLang="en-US" sz="1600" dirty="0">
              <a:cs typeface="Segoe UI" panose="020B0502040204020203" pitchFamily="34" charset="0"/>
            </a:endParaRPr>
          </a:p>
        </p:txBody>
      </p:sp>
      <p:sp>
        <p:nvSpPr>
          <p:cNvPr id="71" name="Rectangle 68"/>
          <p:cNvSpPr>
            <a:spLocks noChangeArrowheads="1"/>
          </p:cNvSpPr>
          <p:nvPr/>
        </p:nvSpPr>
        <p:spPr bwMode="auto">
          <a:xfrm>
            <a:off x="1302630" y="2784842"/>
            <a:ext cx="638175"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charset="0"/>
                <a:cs typeface="Droid Sans Fallback" charset="0"/>
              </a:defRPr>
            </a:lvl1pPr>
            <a:lvl2pPr>
              <a:tabLst>
                <a:tab pos="457200" algn="l"/>
              </a:tabLst>
              <a:defRPr>
                <a:solidFill>
                  <a:srgbClr val="000000"/>
                </a:solidFill>
                <a:latin typeface="Arial" panose="020B0604020202020204" pitchFamily="34" charset="0"/>
                <a:ea typeface="Droid Sans Fallback" charset="0"/>
                <a:cs typeface="Droid Sans Fallback" charset="0"/>
              </a:defRPr>
            </a:lvl2pPr>
            <a:lvl3pPr>
              <a:tabLst>
                <a:tab pos="457200" algn="l"/>
              </a:tabLst>
              <a:defRPr>
                <a:solidFill>
                  <a:srgbClr val="000000"/>
                </a:solidFill>
                <a:latin typeface="Arial" panose="020B0604020202020204" pitchFamily="34" charset="0"/>
                <a:ea typeface="Droid Sans Fallback" charset="0"/>
                <a:cs typeface="Droid Sans Fallback" charset="0"/>
              </a:defRPr>
            </a:lvl3pPr>
            <a:lvl4pPr>
              <a:tabLst>
                <a:tab pos="457200" algn="l"/>
              </a:tabLst>
              <a:defRPr>
                <a:solidFill>
                  <a:srgbClr val="000000"/>
                </a:solidFill>
                <a:latin typeface="Arial" panose="020B0604020202020204" pitchFamily="34" charset="0"/>
                <a:ea typeface="Droid Sans Fallback" charset="0"/>
                <a:cs typeface="Droid Sans Fallback" charset="0"/>
              </a:defRPr>
            </a:lvl4pPr>
            <a:lvl5pPr>
              <a:tabLst>
                <a:tab pos="4572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9pPr>
          </a:lstStyle>
          <a:p>
            <a:pPr algn="r" hangingPunct="1">
              <a:lnSpc>
                <a:spcPct val="100000"/>
              </a:lnSpc>
              <a:buClrTx/>
              <a:buFontTx/>
              <a:buNone/>
            </a:pPr>
            <a:r>
              <a:rPr lang="en-GB" altLang="en-US" sz="1600" dirty="0">
                <a:latin typeface="+mn-lt"/>
                <a:cs typeface="Segoe UI" panose="020B0502040204020203" pitchFamily="34" charset="0"/>
              </a:rPr>
              <a:t>±T±D</a:t>
            </a:r>
          </a:p>
        </p:txBody>
      </p:sp>
      <p:sp>
        <p:nvSpPr>
          <p:cNvPr id="74" name="Rectangle 71"/>
          <p:cNvSpPr>
            <a:spLocks noChangeArrowheads="1"/>
          </p:cNvSpPr>
          <p:nvPr/>
        </p:nvSpPr>
        <p:spPr bwMode="auto">
          <a:xfrm>
            <a:off x="4493505" y="2551687"/>
            <a:ext cx="354013"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5" name="Rectangle 72"/>
          <p:cNvSpPr>
            <a:spLocks noChangeArrowheads="1"/>
          </p:cNvSpPr>
          <p:nvPr/>
        </p:nvSpPr>
        <p:spPr bwMode="auto">
          <a:xfrm>
            <a:off x="4075993" y="2551687"/>
            <a:ext cx="354012"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6" name="Rectangle 73"/>
          <p:cNvSpPr>
            <a:spLocks noChangeArrowheads="1"/>
          </p:cNvSpPr>
          <p:nvPr/>
        </p:nvSpPr>
        <p:spPr bwMode="auto">
          <a:xfrm>
            <a:off x="3658480" y="2551687"/>
            <a:ext cx="354013"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7" name="Rectangle 74"/>
          <p:cNvSpPr>
            <a:spLocks noChangeArrowheads="1"/>
          </p:cNvSpPr>
          <p:nvPr/>
        </p:nvSpPr>
        <p:spPr bwMode="auto">
          <a:xfrm>
            <a:off x="3240968" y="2551687"/>
            <a:ext cx="354012"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8" name="Rectangle 75"/>
          <p:cNvSpPr>
            <a:spLocks noChangeArrowheads="1"/>
          </p:cNvSpPr>
          <p:nvPr/>
        </p:nvSpPr>
        <p:spPr bwMode="auto">
          <a:xfrm>
            <a:off x="2823455" y="2551687"/>
            <a:ext cx="354013"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9" name="Rectangle 76"/>
          <p:cNvSpPr>
            <a:spLocks noChangeArrowheads="1"/>
          </p:cNvSpPr>
          <p:nvPr/>
        </p:nvSpPr>
        <p:spPr bwMode="auto">
          <a:xfrm>
            <a:off x="1986843" y="2551687"/>
            <a:ext cx="771525"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7" name="Rectangle 84"/>
          <p:cNvSpPr>
            <a:spLocks noChangeArrowheads="1"/>
          </p:cNvSpPr>
          <p:nvPr/>
        </p:nvSpPr>
        <p:spPr bwMode="auto">
          <a:xfrm>
            <a:off x="4906255" y="2551687"/>
            <a:ext cx="354013"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8" name="Rectangle 85"/>
          <p:cNvSpPr>
            <a:spLocks noChangeArrowheads="1"/>
          </p:cNvSpPr>
          <p:nvPr/>
        </p:nvSpPr>
        <p:spPr bwMode="auto">
          <a:xfrm>
            <a:off x="4906255" y="2800208"/>
            <a:ext cx="354013" cy="163037"/>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9" name="Rectangle 86"/>
          <p:cNvSpPr>
            <a:spLocks noChangeArrowheads="1"/>
          </p:cNvSpPr>
          <p:nvPr/>
        </p:nvSpPr>
        <p:spPr bwMode="auto">
          <a:xfrm>
            <a:off x="5322180" y="2551687"/>
            <a:ext cx="354013"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0" name="Rectangle 87"/>
          <p:cNvSpPr>
            <a:spLocks noChangeArrowheads="1"/>
          </p:cNvSpPr>
          <p:nvPr/>
        </p:nvSpPr>
        <p:spPr bwMode="auto">
          <a:xfrm>
            <a:off x="5322180" y="2800208"/>
            <a:ext cx="354013" cy="163037"/>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pic>
        <p:nvPicPr>
          <p:cNvPr id="95" name="Picture 94"/>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54000"/>
                    </a14:imgEffect>
                  </a14:imgLayer>
                </a14:imgProps>
              </a:ext>
              <a:ext uri="{28A0092B-C50C-407E-A947-70E740481C1C}">
                <a14:useLocalDpi xmlns:a14="http://schemas.microsoft.com/office/drawing/2010/main" val="0"/>
              </a:ext>
            </a:extLst>
          </a:blip>
          <a:stretch>
            <a:fillRect/>
          </a:stretch>
        </p:blipFill>
        <p:spPr>
          <a:xfrm>
            <a:off x="4910922" y="3106587"/>
            <a:ext cx="1645924" cy="1097282"/>
          </a:xfrm>
          <a:prstGeom prst="rect">
            <a:avLst/>
          </a:prstGeom>
        </p:spPr>
      </p:pic>
      <p:sp>
        <p:nvSpPr>
          <p:cNvPr id="96" name="Rectangle 67"/>
          <p:cNvSpPr>
            <a:spLocks noChangeArrowheads="1"/>
          </p:cNvSpPr>
          <p:nvPr/>
        </p:nvSpPr>
        <p:spPr bwMode="auto">
          <a:xfrm>
            <a:off x="3747284" y="3560898"/>
            <a:ext cx="1021557"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charset="0"/>
                <a:cs typeface="Droid Sans Fallback" charset="0"/>
              </a:defRPr>
            </a:lvl1pPr>
            <a:lvl2pPr>
              <a:tabLst>
                <a:tab pos="457200" algn="l"/>
              </a:tabLst>
              <a:defRPr>
                <a:solidFill>
                  <a:srgbClr val="000000"/>
                </a:solidFill>
                <a:latin typeface="Arial" panose="020B0604020202020204" pitchFamily="34" charset="0"/>
                <a:ea typeface="Droid Sans Fallback" charset="0"/>
                <a:cs typeface="Droid Sans Fallback" charset="0"/>
              </a:defRPr>
            </a:lvl2pPr>
            <a:lvl3pPr>
              <a:tabLst>
                <a:tab pos="457200" algn="l"/>
              </a:tabLst>
              <a:defRPr>
                <a:solidFill>
                  <a:srgbClr val="000000"/>
                </a:solidFill>
                <a:latin typeface="Arial" panose="020B0604020202020204" pitchFamily="34" charset="0"/>
                <a:ea typeface="Droid Sans Fallback" charset="0"/>
                <a:cs typeface="Droid Sans Fallback" charset="0"/>
              </a:defRPr>
            </a:lvl3pPr>
            <a:lvl4pPr>
              <a:tabLst>
                <a:tab pos="457200" algn="l"/>
              </a:tabLst>
              <a:defRPr>
                <a:solidFill>
                  <a:srgbClr val="000000"/>
                </a:solidFill>
                <a:latin typeface="Arial" panose="020B0604020202020204" pitchFamily="34" charset="0"/>
                <a:ea typeface="Droid Sans Fallback" charset="0"/>
                <a:cs typeface="Droid Sans Fallback" charset="0"/>
              </a:defRPr>
            </a:lvl4pPr>
            <a:lvl5pPr>
              <a:tabLst>
                <a:tab pos="4572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9pPr>
          </a:lstStyle>
          <a:p>
            <a:pPr algn="r" hangingPunct="1">
              <a:lnSpc>
                <a:spcPct val="100000"/>
              </a:lnSpc>
              <a:buClrTx/>
              <a:buFontTx/>
              <a:buNone/>
            </a:pPr>
            <a:r>
              <a:rPr lang="en-GB" altLang="en-US" sz="1600" dirty="0" smtClean="0">
                <a:latin typeface="+mn-lt"/>
                <a:cs typeface="Segoe UI" panose="020B0502040204020203" pitchFamily="34" charset="0"/>
              </a:rPr>
              <a:t>Vehicle</a:t>
            </a:r>
            <a:endParaRPr lang="en-GB" altLang="en-US" sz="1600" dirty="0">
              <a:latin typeface="+mn-lt"/>
              <a:cs typeface="Segoe UI" panose="020B0502040204020203" pitchFamily="34" charset="0"/>
            </a:endParaRPr>
          </a:p>
        </p:txBody>
      </p:sp>
      <p:pic>
        <p:nvPicPr>
          <p:cNvPr id="97" name="Picture 9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6000" contrast="71000"/>
                    </a14:imgEffect>
                  </a14:imgLayer>
                </a14:imgProps>
              </a:ext>
              <a:ext uri="{28A0092B-C50C-407E-A947-70E740481C1C}">
                <a14:useLocalDpi xmlns:a14="http://schemas.microsoft.com/office/drawing/2010/main" val="0"/>
              </a:ext>
            </a:extLst>
          </a:blip>
          <a:stretch>
            <a:fillRect/>
          </a:stretch>
        </p:blipFill>
        <p:spPr>
          <a:xfrm>
            <a:off x="4881553" y="4339396"/>
            <a:ext cx="1645924" cy="1097282"/>
          </a:xfrm>
          <a:prstGeom prst="rect">
            <a:avLst/>
          </a:prstGeom>
        </p:spPr>
      </p:pic>
      <p:sp>
        <p:nvSpPr>
          <p:cNvPr id="98" name="Rectangle 67"/>
          <p:cNvSpPr>
            <a:spLocks noChangeArrowheads="1"/>
          </p:cNvSpPr>
          <p:nvPr/>
        </p:nvSpPr>
        <p:spPr bwMode="auto">
          <a:xfrm>
            <a:off x="2857491" y="4792787"/>
            <a:ext cx="1911350"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charset="0"/>
                <a:cs typeface="Droid Sans Fallback" charset="0"/>
              </a:defRPr>
            </a:lvl1pPr>
            <a:lvl2pPr>
              <a:tabLst>
                <a:tab pos="457200" algn="l"/>
              </a:tabLst>
              <a:defRPr>
                <a:solidFill>
                  <a:srgbClr val="000000"/>
                </a:solidFill>
                <a:latin typeface="Arial" panose="020B0604020202020204" pitchFamily="34" charset="0"/>
                <a:ea typeface="Droid Sans Fallback" charset="0"/>
                <a:cs typeface="Droid Sans Fallback" charset="0"/>
              </a:defRPr>
            </a:lvl2pPr>
            <a:lvl3pPr>
              <a:tabLst>
                <a:tab pos="457200" algn="l"/>
              </a:tabLst>
              <a:defRPr>
                <a:solidFill>
                  <a:srgbClr val="000000"/>
                </a:solidFill>
                <a:latin typeface="Arial" panose="020B0604020202020204" pitchFamily="34" charset="0"/>
                <a:ea typeface="Droid Sans Fallback" charset="0"/>
                <a:cs typeface="Droid Sans Fallback" charset="0"/>
              </a:defRPr>
            </a:lvl3pPr>
            <a:lvl4pPr>
              <a:tabLst>
                <a:tab pos="457200" algn="l"/>
              </a:tabLst>
              <a:defRPr>
                <a:solidFill>
                  <a:srgbClr val="000000"/>
                </a:solidFill>
                <a:latin typeface="Arial" panose="020B0604020202020204" pitchFamily="34" charset="0"/>
                <a:ea typeface="Droid Sans Fallback" charset="0"/>
                <a:cs typeface="Droid Sans Fallback" charset="0"/>
              </a:defRPr>
            </a:lvl4pPr>
            <a:lvl5pPr>
              <a:tabLst>
                <a:tab pos="4572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9pPr>
          </a:lstStyle>
          <a:p>
            <a:pPr algn="r" hangingPunct="1">
              <a:lnSpc>
                <a:spcPct val="100000"/>
              </a:lnSpc>
              <a:buClrTx/>
              <a:buFontTx/>
              <a:buNone/>
            </a:pPr>
            <a:r>
              <a:rPr lang="en-GB" altLang="en-US" sz="1600" dirty="0" smtClean="0">
                <a:latin typeface="+mn-lt"/>
                <a:cs typeface="Segoe UI" panose="020B0502040204020203" pitchFamily="34" charset="0"/>
              </a:rPr>
              <a:t>50 µM Dexa</a:t>
            </a:r>
            <a:endParaRPr lang="en-GB" altLang="en-US" sz="1600" dirty="0">
              <a:latin typeface="+mn-lt"/>
              <a:cs typeface="Segoe UI" panose="020B0502040204020203" pitchFamily="34" charset="0"/>
            </a:endParaRPr>
          </a:p>
        </p:txBody>
      </p:sp>
      <p:pic>
        <p:nvPicPr>
          <p:cNvPr id="99" name="Picture 98"/>
          <p:cNvPicPr>
            <a:picLocks noChangeAspect="1"/>
          </p:cNvPicPr>
          <p:nvPr/>
        </p:nvPicPr>
        <p:blipFill>
          <a:blip r:embed="rId7" cstate="print">
            <a:extLst>
              <a:ext uri="{BEBA8EAE-BF5A-486C-A8C5-ECC9F3942E4B}">
                <a14:imgProps xmlns:a14="http://schemas.microsoft.com/office/drawing/2010/main">
                  <a14:imgLayer r:embed="rId8">
                    <a14:imgEffect>
                      <a14:brightnessContrast bright="-29000" contrast="54000"/>
                    </a14:imgEffect>
                  </a14:imgLayer>
                </a14:imgProps>
              </a:ext>
              <a:ext uri="{28A0092B-C50C-407E-A947-70E740481C1C}">
                <a14:useLocalDpi xmlns:a14="http://schemas.microsoft.com/office/drawing/2010/main" val="0"/>
              </a:ext>
            </a:extLst>
          </a:blip>
          <a:stretch>
            <a:fillRect/>
          </a:stretch>
        </p:blipFill>
        <p:spPr>
          <a:xfrm>
            <a:off x="4860915" y="5572205"/>
            <a:ext cx="1645924" cy="1097282"/>
          </a:xfrm>
          <a:prstGeom prst="rect">
            <a:avLst/>
          </a:prstGeom>
        </p:spPr>
      </p:pic>
      <p:sp>
        <p:nvSpPr>
          <p:cNvPr id="100" name="Rectangle 67"/>
          <p:cNvSpPr>
            <a:spLocks noChangeArrowheads="1"/>
          </p:cNvSpPr>
          <p:nvPr/>
        </p:nvSpPr>
        <p:spPr bwMode="auto">
          <a:xfrm>
            <a:off x="2551897" y="6031062"/>
            <a:ext cx="2192337" cy="1795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charset="0"/>
                <a:cs typeface="Droid Sans Fallback" charset="0"/>
              </a:defRPr>
            </a:lvl1pPr>
            <a:lvl2pPr>
              <a:tabLst>
                <a:tab pos="457200" algn="l"/>
              </a:tabLst>
              <a:defRPr>
                <a:solidFill>
                  <a:srgbClr val="000000"/>
                </a:solidFill>
                <a:latin typeface="Arial" panose="020B0604020202020204" pitchFamily="34" charset="0"/>
                <a:ea typeface="Droid Sans Fallback" charset="0"/>
                <a:cs typeface="Droid Sans Fallback" charset="0"/>
              </a:defRPr>
            </a:lvl2pPr>
            <a:lvl3pPr>
              <a:tabLst>
                <a:tab pos="457200" algn="l"/>
              </a:tabLst>
              <a:defRPr>
                <a:solidFill>
                  <a:srgbClr val="000000"/>
                </a:solidFill>
                <a:latin typeface="Arial" panose="020B0604020202020204" pitchFamily="34" charset="0"/>
                <a:ea typeface="Droid Sans Fallback" charset="0"/>
                <a:cs typeface="Droid Sans Fallback" charset="0"/>
              </a:defRPr>
            </a:lvl3pPr>
            <a:lvl4pPr>
              <a:tabLst>
                <a:tab pos="457200" algn="l"/>
              </a:tabLst>
              <a:defRPr>
                <a:solidFill>
                  <a:srgbClr val="000000"/>
                </a:solidFill>
                <a:latin typeface="Arial" panose="020B0604020202020204" pitchFamily="34" charset="0"/>
                <a:ea typeface="Droid Sans Fallback" charset="0"/>
                <a:cs typeface="Droid Sans Fallback" charset="0"/>
              </a:defRPr>
            </a:lvl4pPr>
            <a:lvl5pPr>
              <a:tabLst>
                <a:tab pos="4572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9pPr>
          </a:lstStyle>
          <a:p>
            <a:pPr algn="r" hangingPunct="1">
              <a:lnSpc>
                <a:spcPct val="100000"/>
              </a:lnSpc>
              <a:buClrTx/>
              <a:buFontTx/>
              <a:buNone/>
            </a:pPr>
            <a:r>
              <a:rPr lang="en-GB" altLang="en-US" sz="1600" dirty="0" smtClean="0">
                <a:latin typeface="+mn-lt"/>
                <a:cs typeface="Segoe UI" panose="020B0502040204020203" pitchFamily="34" charset="0"/>
              </a:rPr>
              <a:t>Dexa + </a:t>
            </a:r>
          </a:p>
          <a:p>
            <a:pPr algn="r" hangingPunct="1">
              <a:lnSpc>
                <a:spcPct val="100000"/>
              </a:lnSpc>
              <a:buClrTx/>
              <a:buFontTx/>
              <a:buNone/>
            </a:pPr>
            <a:r>
              <a:rPr lang="en-GB" altLang="en-US" sz="1600" dirty="0" smtClean="0">
                <a:latin typeface="+mn-lt"/>
                <a:cs typeface="Segoe UI" panose="020B0502040204020203" pitchFamily="34" charset="0"/>
              </a:rPr>
              <a:t>300 nM Testo</a:t>
            </a:r>
            <a:endParaRPr lang="en-GB" altLang="en-US" sz="1600" dirty="0">
              <a:latin typeface="+mn-lt"/>
              <a:cs typeface="Segoe UI" panose="020B0502040204020203" pitchFamily="34" charset="0"/>
            </a:endParaRPr>
          </a:p>
        </p:txBody>
      </p:sp>
    </p:spTree>
    <p:extLst>
      <p:ext uri="{BB962C8B-B14F-4D97-AF65-F5344CB8AC3E}">
        <p14:creationId xmlns:p14="http://schemas.microsoft.com/office/powerpoint/2010/main" val="1896799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96" grpId="0"/>
      <p:bldP spid="98" grpId="0"/>
      <p:bldP spid="10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471" y="0"/>
            <a:ext cx="8262512" cy="1325563"/>
          </a:xfrm>
        </p:spPr>
        <p:txBody>
          <a:bodyPr/>
          <a:lstStyle/>
          <a:p>
            <a:r>
              <a:rPr lang="en-US" dirty="0" smtClean="0"/>
              <a:t>Computer-assisted </a:t>
            </a:r>
            <a:r>
              <a:rPr lang="en-US" dirty="0" smtClean="0"/>
              <a:t>analysis</a:t>
            </a:r>
            <a:endParaRPr lang="en-US" dirty="0"/>
          </a:p>
        </p:txBody>
      </p:sp>
      <p:pic>
        <p:nvPicPr>
          <p:cNvPr id="111" name="Picture 6" descr="Rhodamine_33-1.bmp"/>
          <p:cNvPicPr>
            <a:picLocks/>
          </p:cNvPicPr>
          <p:nvPr/>
        </p:nvPicPr>
        <p:blipFill rotWithShape="1">
          <a:blip r:embed="rId3">
            <a:extLst>
              <a:ext uri="{28A0092B-C50C-407E-A947-70E740481C1C}">
                <a14:useLocalDpi xmlns:a14="http://schemas.microsoft.com/office/drawing/2010/main" val="0"/>
              </a:ext>
            </a:extLst>
          </a:blip>
          <a:srcRect r="85697" b="73889"/>
          <a:stretch/>
        </p:blipFill>
        <p:spPr bwMode="auto">
          <a:xfrm rot="5400000" flipH="1" flipV="1">
            <a:off x="191960" y="2068846"/>
            <a:ext cx="1457586" cy="184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Picture 8" descr="Rhodamine_xx-1-crop-object-gradient001.bmp"/>
          <p:cNvPicPr>
            <a:picLocks noChangeAspect="1"/>
          </p:cNvPicPr>
          <p:nvPr/>
        </p:nvPicPr>
        <p:blipFill>
          <a:blip r:embed="rId4" cstate="print">
            <a:extLst>
              <a:ext uri="{28A0092B-C50C-407E-A947-70E740481C1C}">
                <a14:useLocalDpi xmlns:a14="http://schemas.microsoft.com/office/drawing/2010/main" val="0"/>
              </a:ext>
            </a:extLst>
          </a:blip>
          <a:srcRect l="26250" t="8125" r="7600" b="46207"/>
          <a:stretch>
            <a:fillRect/>
          </a:stretch>
        </p:blipFill>
        <p:spPr bwMode="auto">
          <a:xfrm>
            <a:off x="3815004" y="1914399"/>
            <a:ext cx="4285766" cy="1674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 name="Picture 9" descr="Rhodamine_xx-1-crop-ridge-001.bmp"/>
          <p:cNvPicPr>
            <a:picLocks noChangeAspect="1"/>
          </p:cNvPicPr>
          <p:nvPr/>
        </p:nvPicPr>
        <p:blipFill>
          <a:blip r:embed="rId5" cstate="print">
            <a:extLst>
              <a:ext uri="{28A0092B-C50C-407E-A947-70E740481C1C}">
                <a14:useLocalDpi xmlns:a14="http://schemas.microsoft.com/office/drawing/2010/main" val="0"/>
              </a:ext>
            </a:extLst>
          </a:blip>
          <a:srcRect l="25200" t="11130" r="8652" b="44351"/>
          <a:stretch>
            <a:fillRect/>
          </a:stretch>
        </p:blipFill>
        <p:spPr bwMode="auto">
          <a:xfrm>
            <a:off x="6322142" y="3052149"/>
            <a:ext cx="2821858" cy="1074241"/>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114" name="Picture 113" descr="Rhodamine_xx-1-crop-object-001.bmp"/>
          <p:cNvPicPr>
            <a:picLocks noChangeAspect="1"/>
          </p:cNvPicPr>
          <p:nvPr/>
        </p:nvPicPr>
        <p:blipFill>
          <a:blip r:embed="rId6" cstate="print">
            <a:extLst>
              <a:ext uri="{28A0092B-C50C-407E-A947-70E740481C1C}">
                <a14:useLocalDpi xmlns:a14="http://schemas.microsoft.com/office/drawing/2010/main" val="0"/>
              </a:ext>
            </a:extLst>
          </a:blip>
          <a:srcRect l="26250" t="11130" r="7600" b="48061"/>
          <a:stretch>
            <a:fillRect/>
          </a:stretch>
        </p:blipFill>
        <p:spPr bwMode="auto">
          <a:xfrm>
            <a:off x="2034674" y="1579208"/>
            <a:ext cx="3200400" cy="1116444"/>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115" name="Rectangle 67"/>
          <p:cNvSpPr>
            <a:spLocks noChangeArrowheads="1"/>
          </p:cNvSpPr>
          <p:nvPr/>
        </p:nvSpPr>
        <p:spPr bwMode="auto">
          <a:xfrm>
            <a:off x="1" y="3787668"/>
            <a:ext cx="1285897"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charset="0"/>
                <a:cs typeface="Droid Sans Fallback" charset="0"/>
              </a:defRPr>
            </a:lvl1pPr>
            <a:lvl2pPr>
              <a:tabLst>
                <a:tab pos="457200" algn="l"/>
              </a:tabLst>
              <a:defRPr>
                <a:solidFill>
                  <a:srgbClr val="000000"/>
                </a:solidFill>
                <a:latin typeface="Arial" panose="020B0604020202020204" pitchFamily="34" charset="0"/>
                <a:ea typeface="Droid Sans Fallback" charset="0"/>
                <a:cs typeface="Droid Sans Fallback" charset="0"/>
              </a:defRPr>
            </a:lvl2pPr>
            <a:lvl3pPr>
              <a:tabLst>
                <a:tab pos="457200" algn="l"/>
              </a:tabLst>
              <a:defRPr>
                <a:solidFill>
                  <a:srgbClr val="000000"/>
                </a:solidFill>
                <a:latin typeface="Arial" panose="020B0604020202020204" pitchFamily="34" charset="0"/>
                <a:ea typeface="Droid Sans Fallback" charset="0"/>
                <a:cs typeface="Droid Sans Fallback" charset="0"/>
              </a:defRPr>
            </a:lvl3pPr>
            <a:lvl4pPr>
              <a:tabLst>
                <a:tab pos="457200" algn="l"/>
              </a:tabLst>
              <a:defRPr>
                <a:solidFill>
                  <a:srgbClr val="000000"/>
                </a:solidFill>
                <a:latin typeface="Arial" panose="020B0604020202020204" pitchFamily="34" charset="0"/>
                <a:ea typeface="Droid Sans Fallback" charset="0"/>
                <a:cs typeface="Droid Sans Fallback" charset="0"/>
              </a:defRPr>
            </a:lvl4pPr>
            <a:lvl5pPr>
              <a:tabLst>
                <a:tab pos="4572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9pPr>
          </a:lstStyle>
          <a:p>
            <a:pPr hangingPunct="1">
              <a:lnSpc>
                <a:spcPct val="100000"/>
              </a:lnSpc>
              <a:buClrTx/>
              <a:buFontTx/>
              <a:buNone/>
            </a:pPr>
            <a:r>
              <a:rPr lang="en-GB" altLang="en-US" sz="1600" dirty="0" smtClean="0">
                <a:latin typeface="+mn-lt"/>
                <a:cs typeface="Segoe UI" panose="020B0502040204020203" pitchFamily="34" charset="0"/>
              </a:rPr>
              <a:t>(A) Photoshop</a:t>
            </a:r>
            <a:endParaRPr lang="en-GB" altLang="en-US" sz="1600" dirty="0">
              <a:latin typeface="+mn-lt"/>
              <a:cs typeface="Segoe UI" panose="020B0502040204020203" pitchFamily="34" charset="0"/>
            </a:endParaRPr>
          </a:p>
        </p:txBody>
      </p:sp>
      <p:sp>
        <p:nvSpPr>
          <p:cNvPr id="116" name="Rectangle 67"/>
          <p:cNvSpPr>
            <a:spLocks noChangeArrowheads="1"/>
          </p:cNvSpPr>
          <p:nvPr/>
        </p:nvSpPr>
        <p:spPr bwMode="auto">
          <a:xfrm>
            <a:off x="2034674" y="3376787"/>
            <a:ext cx="1285897"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charset="0"/>
                <a:cs typeface="Droid Sans Fallback" charset="0"/>
              </a:defRPr>
            </a:lvl1pPr>
            <a:lvl2pPr>
              <a:tabLst>
                <a:tab pos="457200" algn="l"/>
              </a:tabLst>
              <a:defRPr>
                <a:solidFill>
                  <a:srgbClr val="000000"/>
                </a:solidFill>
                <a:latin typeface="Arial" panose="020B0604020202020204" pitchFamily="34" charset="0"/>
                <a:ea typeface="Droid Sans Fallback" charset="0"/>
                <a:cs typeface="Droid Sans Fallback" charset="0"/>
              </a:defRPr>
            </a:lvl2pPr>
            <a:lvl3pPr>
              <a:tabLst>
                <a:tab pos="457200" algn="l"/>
              </a:tabLst>
              <a:defRPr>
                <a:solidFill>
                  <a:srgbClr val="000000"/>
                </a:solidFill>
                <a:latin typeface="Arial" panose="020B0604020202020204" pitchFamily="34" charset="0"/>
                <a:ea typeface="Droid Sans Fallback" charset="0"/>
                <a:cs typeface="Droid Sans Fallback" charset="0"/>
              </a:defRPr>
            </a:lvl3pPr>
            <a:lvl4pPr>
              <a:tabLst>
                <a:tab pos="457200" algn="l"/>
              </a:tabLst>
              <a:defRPr>
                <a:solidFill>
                  <a:srgbClr val="000000"/>
                </a:solidFill>
                <a:latin typeface="Arial" panose="020B0604020202020204" pitchFamily="34" charset="0"/>
                <a:ea typeface="Droid Sans Fallback" charset="0"/>
                <a:cs typeface="Droid Sans Fallback" charset="0"/>
              </a:defRPr>
            </a:lvl4pPr>
            <a:lvl5pPr>
              <a:tabLst>
                <a:tab pos="4572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9pPr>
          </a:lstStyle>
          <a:p>
            <a:pPr hangingPunct="1">
              <a:lnSpc>
                <a:spcPct val="100000"/>
              </a:lnSpc>
              <a:buClrTx/>
              <a:buFontTx/>
              <a:buNone/>
            </a:pPr>
            <a:r>
              <a:rPr lang="en-GB" altLang="en-US" sz="1600" dirty="0" smtClean="0">
                <a:latin typeface="+mn-lt"/>
                <a:cs typeface="Segoe UI" panose="020B0502040204020203" pitchFamily="34" charset="0"/>
              </a:rPr>
              <a:t>(B) Matlab</a:t>
            </a:r>
            <a:endParaRPr lang="en-GB" altLang="en-US" sz="1600" dirty="0">
              <a:latin typeface="+mn-lt"/>
              <a:cs typeface="Segoe UI" panose="020B0502040204020203" pitchFamily="34" charset="0"/>
            </a:endParaRPr>
          </a:p>
        </p:txBody>
      </p:sp>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57787" y="4126390"/>
            <a:ext cx="2772081" cy="2772178"/>
          </a:xfrm>
          <a:prstGeom prst="rect">
            <a:avLst/>
          </a:prstGeom>
        </p:spPr>
      </p:pic>
      <p:sp>
        <p:nvSpPr>
          <p:cNvPr id="10" name="Rectangle 9"/>
          <p:cNvSpPr/>
          <p:nvPr/>
        </p:nvSpPr>
        <p:spPr>
          <a:xfrm>
            <a:off x="2034674" y="5147032"/>
            <a:ext cx="1334329" cy="923330"/>
          </a:xfrm>
          <a:prstGeom prst="rect">
            <a:avLst/>
          </a:prstGeom>
        </p:spPr>
        <p:txBody>
          <a:bodyPr wrap="square">
            <a:spAutoFit/>
          </a:bodyPr>
          <a:lstStyle/>
          <a:p>
            <a:pPr algn="r"/>
            <a:r>
              <a:rPr lang="en-US" dirty="0" smtClean="0"/>
              <a:t>average cell diameter (rel. u.)</a:t>
            </a:r>
            <a:endParaRPr lang="en-US" dirty="0"/>
          </a:p>
        </p:txBody>
      </p:sp>
    </p:spTree>
    <p:extLst>
      <p:ext uri="{BB962C8B-B14F-4D97-AF65-F5344CB8AC3E}">
        <p14:creationId xmlns:p14="http://schemas.microsoft.com/office/powerpoint/2010/main" val="13494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Total protein content is restored by testosterone co-administration</a:t>
            </a:r>
            <a:endParaRPr lang="en-US" dirty="0"/>
          </a:p>
        </p:txBody>
      </p:sp>
      <p:grpSp>
        <p:nvGrpSpPr>
          <p:cNvPr id="4" name="Group 1"/>
          <p:cNvGrpSpPr>
            <a:grpSpLocks/>
          </p:cNvGrpSpPr>
          <p:nvPr/>
        </p:nvGrpSpPr>
        <p:grpSpPr bwMode="auto">
          <a:xfrm>
            <a:off x="1880394" y="2333628"/>
            <a:ext cx="4926012" cy="101600"/>
            <a:chOff x="225" y="379"/>
            <a:chExt cx="3103" cy="64"/>
          </a:xfrm>
        </p:grpSpPr>
        <p:sp>
          <p:nvSpPr>
            <p:cNvPr id="5" name="Line 2"/>
            <p:cNvSpPr>
              <a:spLocks noChangeShapeType="1"/>
            </p:cNvSpPr>
            <p:nvPr/>
          </p:nvSpPr>
          <p:spPr bwMode="auto">
            <a:xfrm>
              <a:off x="225" y="411"/>
              <a:ext cx="3103" cy="0"/>
            </a:xfrm>
            <a:prstGeom prst="line">
              <a:avLst/>
            </a:prstGeom>
            <a:noFill/>
            <a:ln w="1260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 name="Line 3"/>
            <p:cNvSpPr>
              <a:spLocks noChangeShapeType="1"/>
            </p:cNvSpPr>
            <p:nvPr/>
          </p:nvSpPr>
          <p:spPr bwMode="auto">
            <a:xfrm>
              <a:off x="320"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 name="Line 4"/>
            <p:cNvSpPr>
              <a:spLocks noChangeShapeType="1"/>
            </p:cNvSpPr>
            <p:nvPr/>
          </p:nvSpPr>
          <p:spPr bwMode="auto">
            <a:xfrm>
              <a:off x="583"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 name="Line 5"/>
            <p:cNvSpPr>
              <a:spLocks noChangeShapeType="1"/>
            </p:cNvSpPr>
            <p:nvPr/>
          </p:nvSpPr>
          <p:spPr bwMode="auto">
            <a:xfrm>
              <a:off x="1109"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 name="Line 6"/>
            <p:cNvSpPr>
              <a:spLocks noChangeShapeType="1"/>
            </p:cNvSpPr>
            <p:nvPr/>
          </p:nvSpPr>
          <p:spPr bwMode="auto">
            <a:xfrm>
              <a:off x="1372"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 name="Line 7"/>
            <p:cNvSpPr>
              <a:spLocks noChangeShapeType="1"/>
            </p:cNvSpPr>
            <p:nvPr/>
          </p:nvSpPr>
          <p:spPr bwMode="auto">
            <a:xfrm>
              <a:off x="1897"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 name="Line 8"/>
            <p:cNvSpPr>
              <a:spLocks noChangeShapeType="1"/>
            </p:cNvSpPr>
            <p:nvPr/>
          </p:nvSpPr>
          <p:spPr bwMode="auto">
            <a:xfrm>
              <a:off x="2160"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 name="Line 9"/>
            <p:cNvSpPr>
              <a:spLocks noChangeShapeType="1"/>
            </p:cNvSpPr>
            <p:nvPr/>
          </p:nvSpPr>
          <p:spPr bwMode="auto">
            <a:xfrm>
              <a:off x="2423"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 name="Line 10"/>
            <p:cNvSpPr>
              <a:spLocks noChangeShapeType="1"/>
            </p:cNvSpPr>
            <p:nvPr/>
          </p:nvSpPr>
          <p:spPr bwMode="auto">
            <a:xfrm>
              <a:off x="2686"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 name="Line 11"/>
            <p:cNvSpPr>
              <a:spLocks noChangeShapeType="1"/>
            </p:cNvSpPr>
            <p:nvPr/>
          </p:nvSpPr>
          <p:spPr bwMode="auto">
            <a:xfrm>
              <a:off x="2949"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 name="Line 12"/>
            <p:cNvSpPr>
              <a:spLocks noChangeShapeType="1"/>
            </p:cNvSpPr>
            <p:nvPr/>
          </p:nvSpPr>
          <p:spPr bwMode="auto">
            <a:xfrm>
              <a:off x="3212"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 name="Line 13"/>
            <p:cNvSpPr>
              <a:spLocks noChangeShapeType="1"/>
            </p:cNvSpPr>
            <p:nvPr/>
          </p:nvSpPr>
          <p:spPr bwMode="auto">
            <a:xfrm>
              <a:off x="1634"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 name="Line 14"/>
            <p:cNvSpPr>
              <a:spLocks noChangeShapeType="1"/>
            </p:cNvSpPr>
            <p:nvPr/>
          </p:nvSpPr>
          <p:spPr bwMode="auto">
            <a:xfrm>
              <a:off x="846"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18" name="Group 15"/>
          <p:cNvGrpSpPr>
            <a:grpSpLocks/>
          </p:cNvGrpSpPr>
          <p:nvPr/>
        </p:nvGrpSpPr>
        <p:grpSpPr bwMode="auto">
          <a:xfrm>
            <a:off x="5364956" y="1690691"/>
            <a:ext cx="2017713" cy="609599"/>
            <a:chOff x="2420" y="-26"/>
            <a:chExt cx="1271" cy="384"/>
          </a:xfrm>
        </p:grpSpPr>
        <p:sp>
          <p:nvSpPr>
            <p:cNvPr id="19" name="Rectangle 16"/>
            <p:cNvSpPr>
              <a:spLocks noChangeArrowheads="1"/>
            </p:cNvSpPr>
            <p:nvPr/>
          </p:nvSpPr>
          <p:spPr bwMode="auto">
            <a:xfrm>
              <a:off x="2457" y="14"/>
              <a:ext cx="1234"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1pPr>
              <a:lvl2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2pPr>
              <a:lvl3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3pPr>
              <a:lvl4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4pPr>
              <a:lvl5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9pPr>
            </a:lstStyle>
            <a:p>
              <a:pPr hangingPunct="1">
                <a:lnSpc>
                  <a:spcPct val="100000"/>
                </a:lnSpc>
                <a:buClrTx/>
                <a:buFontTx/>
                <a:buNone/>
              </a:pPr>
              <a:r>
                <a:rPr lang="en-GB" altLang="en-US" sz="1600" dirty="0">
                  <a:latin typeface="+mn-lt"/>
                  <a:cs typeface="Segoe UI" panose="020B0502040204020203" pitchFamily="34" charset="0"/>
                </a:rPr>
                <a:t>Start pharmacological treatments</a:t>
              </a:r>
            </a:p>
          </p:txBody>
        </p:sp>
        <p:sp>
          <p:nvSpPr>
            <p:cNvPr id="20" name="Line 17"/>
            <p:cNvSpPr>
              <a:spLocks noChangeShapeType="1"/>
            </p:cNvSpPr>
            <p:nvPr/>
          </p:nvSpPr>
          <p:spPr bwMode="auto">
            <a:xfrm>
              <a:off x="2420" y="-26"/>
              <a:ext cx="2" cy="384"/>
            </a:xfrm>
            <a:prstGeom prst="line">
              <a:avLst/>
            </a:prstGeom>
            <a:noFill/>
            <a:ln w="12600" cap="sq">
              <a:solidFill>
                <a:srgbClr val="000000"/>
              </a:solidFill>
              <a:miter lim="800000"/>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21" name="Group 18"/>
          <p:cNvGrpSpPr>
            <a:grpSpLocks/>
          </p:cNvGrpSpPr>
          <p:nvPr/>
        </p:nvGrpSpPr>
        <p:grpSpPr bwMode="auto">
          <a:xfrm>
            <a:off x="2445544" y="1690689"/>
            <a:ext cx="1254125" cy="609601"/>
            <a:chOff x="581" y="-26"/>
            <a:chExt cx="790" cy="384"/>
          </a:xfrm>
        </p:grpSpPr>
        <p:sp>
          <p:nvSpPr>
            <p:cNvPr id="22" name="Rectangle 19"/>
            <p:cNvSpPr>
              <a:spLocks noChangeArrowheads="1"/>
            </p:cNvSpPr>
            <p:nvPr/>
          </p:nvSpPr>
          <p:spPr bwMode="auto">
            <a:xfrm>
              <a:off x="601" y="-9"/>
              <a:ext cx="770"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457200" algn="l"/>
                  <a:tab pos="914400" algn="l"/>
                </a:tabLst>
                <a:defRPr>
                  <a:solidFill>
                    <a:srgbClr val="000000"/>
                  </a:solidFill>
                  <a:latin typeface="Arial" panose="020B0604020202020204" pitchFamily="34" charset="0"/>
                  <a:ea typeface="Droid Sans Fallback" charset="0"/>
                  <a:cs typeface="Droid Sans Fallback" charset="0"/>
                </a:defRPr>
              </a:lvl1pPr>
              <a:lvl2pPr>
                <a:tabLst>
                  <a:tab pos="457200" algn="l"/>
                  <a:tab pos="914400" algn="l"/>
                </a:tabLst>
                <a:defRPr>
                  <a:solidFill>
                    <a:srgbClr val="000000"/>
                  </a:solidFill>
                  <a:latin typeface="Arial" panose="020B0604020202020204" pitchFamily="34" charset="0"/>
                  <a:ea typeface="Droid Sans Fallback" charset="0"/>
                  <a:cs typeface="Droid Sans Fallback" charset="0"/>
                </a:defRPr>
              </a:lvl2pPr>
              <a:lvl3pPr>
                <a:tabLst>
                  <a:tab pos="457200" algn="l"/>
                  <a:tab pos="914400" algn="l"/>
                </a:tabLst>
                <a:defRPr>
                  <a:solidFill>
                    <a:srgbClr val="000000"/>
                  </a:solidFill>
                  <a:latin typeface="Arial" panose="020B0604020202020204" pitchFamily="34" charset="0"/>
                  <a:ea typeface="Droid Sans Fallback" charset="0"/>
                  <a:cs typeface="Droid Sans Fallback" charset="0"/>
                </a:defRPr>
              </a:lvl3pPr>
              <a:lvl4pPr>
                <a:tabLst>
                  <a:tab pos="457200" algn="l"/>
                  <a:tab pos="914400" algn="l"/>
                </a:tabLst>
                <a:defRPr>
                  <a:solidFill>
                    <a:srgbClr val="000000"/>
                  </a:solidFill>
                  <a:latin typeface="Arial" panose="020B0604020202020204" pitchFamily="34" charset="0"/>
                  <a:ea typeface="Droid Sans Fallback" charset="0"/>
                  <a:cs typeface="Droid Sans Fallback" charset="0"/>
                </a:defRPr>
              </a:lvl4pPr>
              <a:lvl5pPr>
                <a:tabLst>
                  <a:tab pos="457200" algn="l"/>
                  <a:tab pos="914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charset="0"/>
                  <a:cs typeface="Droid Sans Fallback" charset="0"/>
                </a:defRPr>
              </a:lvl9pPr>
            </a:lstStyle>
            <a:p>
              <a:pPr hangingPunct="1">
                <a:lnSpc>
                  <a:spcPct val="100000"/>
                </a:lnSpc>
                <a:buClrTx/>
                <a:buFontTx/>
                <a:buNone/>
              </a:pPr>
              <a:r>
                <a:rPr lang="en-GB" altLang="en-US" sz="1600" dirty="0">
                  <a:latin typeface="+mn-lt"/>
                  <a:cs typeface="Segoe UI" panose="020B0502040204020203" pitchFamily="34" charset="0"/>
                </a:rPr>
                <a:t>Start differentiation</a:t>
              </a:r>
            </a:p>
          </p:txBody>
        </p:sp>
        <p:sp>
          <p:nvSpPr>
            <p:cNvPr id="23" name="Line 20"/>
            <p:cNvSpPr>
              <a:spLocks noChangeShapeType="1"/>
            </p:cNvSpPr>
            <p:nvPr/>
          </p:nvSpPr>
          <p:spPr bwMode="auto">
            <a:xfrm>
              <a:off x="581" y="-26"/>
              <a:ext cx="0" cy="384"/>
            </a:xfrm>
            <a:prstGeom prst="line">
              <a:avLst/>
            </a:prstGeom>
            <a:noFill/>
            <a:ln w="12600" cap="sq">
              <a:solidFill>
                <a:srgbClr val="000000"/>
              </a:solidFill>
              <a:miter lim="800000"/>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24" name="Rectangle 21"/>
          <p:cNvSpPr>
            <a:spLocks noChangeArrowheads="1"/>
          </p:cNvSpPr>
          <p:nvPr/>
        </p:nvSpPr>
        <p:spPr bwMode="auto">
          <a:xfrm>
            <a:off x="5428047" y="2717517"/>
            <a:ext cx="1587500" cy="141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1pPr>
            <a:lvl2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2pPr>
            <a:lvl3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3pPr>
            <a:lvl4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4pPr>
            <a:lvl5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9pPr>
          </a:lstStyle>
          <a:p>
            <a:pPr algn="r" hangingPunct="1">
              <a:lnSpc>
                <a:spcPct val="100000"/>
              </a:lnSpc>
              <a:buClrTx/>
              <a:buFontTx/>
              <a:buNone/>
            </a:pPr>
            <a:r>
              <a:rPr lang="en-GB" altLang="en-US" sz="1400" dirty="0">
                <a:latin typeface="+mn-lt"/>
                <a:cs typeface="Segoe UI" panose="020B0502040204020203" pitchFamily="34" charset="0"/>
              </a:rPr>
              <a:t>Time </a:t>
            </a:r>
          </a:p>
          <a:p>
            <a:pPr algn="r" hangingPunct="1">
              <a:lnSpc>
                <a:spcPct val="100000"/>
              </a:lnSpc>
              <a:buClrTx/>
              <a:buFontTx/>
              <a:buNone/>
            </a:pPr>
            <a:r>
              <a:rPr lang="en-GB" altLang="en-US" sz="1400" dirty="0">
                <a:latin typeface="+mn-lt"/>
                <a:cs typeface="Segoe UI" panose="020B0502040204020203" pitchFamily="34" charset="0"/>
              </a:rPr>
              <a:t>(days)</a:t>
            </a:r>
          </a:p>
        </p:txBody>
      </p:sp>
      <p:sp>
        <p:nvSpPr>
          <p:cNvPr id="70" name="Rectangle 67"/>
          <p:cNvSpPr>
            <a:spLocks noChangeArrowheads="1"/>
          </p:cNvSpPr>
          <p:nvPr/>
        </p:nvSpPr>
        <p:spPr bwMode="auto">
          <a:xfrm>
            <a:off x="1682955" y="2577358"/>
            <a:ext cx="716552"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charset="0"/>
                <a:cs typeface="Droid Sans Fallback" charset="0"/>
              </a:defRPr>
            </a:lvl1pPr>
            <a:lvl2pPr>
              <a:tabLst>
                <a:tab pos="457200" algn="l"/>
              </a:tabLst>
              <a:defRPr>
                <a:solidFill>
                  <a:srgbClr val="000000"/>
                </a:solidFill>
                <a:latin typeface="Arial" panose="020B0604020202020204" pitchFamily="34" charset="0"/>
                <a:ea typeface="Droid Sans Fallback" charset="0"/>
                <a:cs typeface="Droid Sans Fallback" charset="0"/>
              </a:defRPr>
            </a:lvl2pPr>
            <a:lvl3pPr>
              <a:tabLst>
                <a:tab pos="457200" algn="l"/>
              </a:tabLst>
              <a:defRPr>
                <a:solidFill>
                  <a:srgbClr val="000000"/>
                </a:solidFill>
                <a:latin typeface="Arial" panose="020B0604020202020204" pitchFamily="34" charset="0"/>
                <a:ea typeface="Droid Sans Fallback" charset="0"/>
                <a:cs typeface="Droid Sans Fallback" charset="0"/>
              </a:defRPr>
            </a:lvl3pPr>
            <a:lvl4pPr>
              <a:tabLst>
                <a:tab pos="457200" algn="l"/>
              </a:tabLst>
              <a:defRPr>
                <a:solidFill>
                  <a:srgbClr val="000000"/>
                </a:solidFill>
                <a:latin typeface="Arial" panose="020B0604020202020204" pitchFamily="34" charset="0"/>
                <a:ea typeface="Droid Sans Fallback" charset="0"/>
                <a:cs typeface="Droid Sans Fallback" charset="0"/>
              </a:defRPr>
            </a:lvl4pPr>
            <a:lvl5pPr>
              <a:tabLst>
                <a:tab pos="4572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9pPr>
          </a:lstStyle>
          <a:p>
            <a:pPr algn="r"/>
            <a:r>
              <a:rPr lang="en-GB" altLang="en-US" sz="1600" dirty="0">
                <a:cs typeface="Segoe UI" panose="020B0502040204020203" pitchFamily="34" charset="0"/>
              </a:rPr>
              <a:t>Diff. M</a:t>
            </a:r>
            <a:r>
              <a:rPr lang="en-GB" altLang="en-US" sz="1600" dirty="0" smtClean="0">
                <a:cs typeface="Segoe UI" panose="020B0502040204020203" pitchFamily="34" charset="0"/>
              </a:rPr>
              <a:t>.</a:t>
            </a:r>
            <a:endParaRPr lang="en-GB" altLang="en-US" sz="1600" dirty="0">
              <a:cs typeface="Segoe UI" panose="020B0502040204020203" pitchFamily="34" charset="0"/>
            </a:endParaRPr>
          </a:p>
        </p:txBody>
      </p:sp>
      <p:sp>
        <p:nvSpPr>
          <p:cNvPr id="71" name="Rectangle 68"/>
          <p:cNvSpPr>
            <a:spLocks noChangeArrowheads="1"/>
          </p:cNvSpPr>
          <p:nvPr/>
        </p:nvSpPr>
        <p:spPr bwMode="auto">
          <a:xfrm>
            <a:off x="1761331" y="2819348"/>
            <a:ext cx="638175"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charset="0"/>
                <a:cs typeface="Droid Sans Fallback" charset="0"/>
              </a:defRPr>
            </a:lvl1pPr>
            <a:lvl2pPr>
              <a:tabLst>
                <a:tab pos="457200" algn="l"/>
              </a:tabLst>
              <a:defRPr>
                <a:solidFill>
                  <a:srgbClr val="000000"/>
                </a:solidFill>
                <a:latin typeface="Arial" panose="020B0604020202020204" pitchFamily="34" charset="0"/>
                <a:ea typeface="Droid Sans Fallback" charset="0"/>
                <a:cs typeface="Droid Sans Fallback" charset="0"/>
              </a:defRPr>
            </a:lvl2pPr>
            <a:lvl3pPr>
              <a:tabLst>
                <a:tab pos="457200" algn="l"/>
              </a:tabLst>
              <a:defRPr>
                <a:solidFill>
                  <a:srgbClr val="000000"/>
                </a:solidFill>
                <a:latin typeface="Arial" panose="020B0604020202020204" pitchFamily="34" charset="0"/>
                <a:ea typeface="Droid Sans Fallback" charset="0"/>
                <a:cs typeface="Droid Sans Fallback" charset="0"/>
              </a:defRPr>
            </a:lvl3pPr>
            <a:lvl4pPr>
              <a:tabLst>
                <a:tab pos="457200" algn="l"/>
              </a:tabLst>
              <a:defRPr>
                <a:solidFill>
                  <a:srgbClr val="000000"/>
                </a:solidFill>
                <a:latin typeface="Arial" panose="020B0604020202020204" pitchFamily="34" charset="0"/>
                <a:ea typeface="Droid Sans Fallback" charset="0"/>
                <a:cs typeface="Droid Sans Fallback" charset="0"/>
              </a:defRPr>
            </a:lvl4pPr>
            <a:lvl5pPr>
              <a:tabLst>
                <a:tab pos="4572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9pPr>
          </a:lstStyle>
          <a:p>
            <a:pPr algn="r" hangingPunct="1">
              <a:lnSpc>
                <a:spcPct val="100000"/>
              </a:lnSpc>
              <a:buClrTx/>
              <a:buFontTx/>
              <a:buNone/>
            </a:pPr>
            <a:r>
              <a:rPr lang="en-GB" altLang="en-US" sz="1600" dirty="0">
                <a:latin typeface="+mn-lt"/>
                <a:cs typeface="Segoe UI" panose="020B0502040204020203" pitchFamily="34" charset="0"/>
              </a:rPr>
              <a:t>±T±D</a:t>
            </a:r>
          </a:p>
        </p:txBody>
      </p:sp>
      <p:sp>
        <p:nvSpPr>
          <p:cNvPr id="74" name="Rectangle 71"/>
          <p:cNvSpPr>
            <a:spLocks noChangeArrowheads="1"/>
          </p:cNvSpPr>
          <p:nvPr/>
        </p:nvSpPr>
        <p:spPr bwMode="auto">
          <a:xfrm>
            <a:off x="4952206" y="2586193"/>
            <a:ext cx="354013"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5" name="Rectangle 72"/>
          <p:cNvSpPr>
            <a:spLocks noChangeArrowheads="1"/>
          </p:cNvSpPr>
          <p:nvPr/>
        </p:nvSpPr>
        <p:spPr bwMode="auto">
          <a:xfrm>
            <a:off x="4534694" y="2586193"/>
            <a:ext cx="354012"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6" name="Rectangle 73"/>
          <p:cNvSpPr>
            <a:spLocks noChangeArrowheads="1"/>
          </p:cNvSpPr>
          <p:nvPr/>
        </p:nvSpPr>
        <p:spPr bwMode="auto">
          <a:xfrm>
            <a:off x="4117181" y="2586193"/>
            <a:ext cx="354013"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7" name="Rectangle 74"/>
          <p:cNvSpPr>
            <a:spLocks noChangeArrowheads="1"/>
          </p:cNvSpPr>
          <p:nvPr/>
        </p:nvSpPr>
        <p:spPr bwMode="auto">
          <a:xfrm>
            <a:off x="3699669" y="2586193"/>
            <a:ext cx="354012"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8" name="Rectangle 75"/>
          <p:cNvSpPr>
            <a:spLocks noChangeArrowheads="1"/>
          </p:cNvSpPr>
          <p:nvPr/>
        </p:nvSpPr>
        <p:spPr bwMode="auto">
          <a:xfrm>
            <a:off x="3282156" y="2586193"/>
            <a:ext cx="354013"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9" name="Rectangle 76"/>
          <p:cNvSpPr>
            <a:spLocks noChangeArrowheads="1"/>
          </p:cNvSpPr>
          <p:nvPr/>
        </p:nvSpPr>
        <p:spPr bwMode="auto">
          <a:xfrm>
            <a:off x="2445544" y="2586193"/>
            <a:ext cx="771525"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7" name="Rectangle 84"/>
          <p:cNvSpPr>
            <a:spLocks noChangeArrowheads="1"/>
          </p:cNvSpPr>
          <p:nvPr/>
        </p:nvSpPr>
        <p:spPr bwMode="auto">
          <a:xfrm>
            <a:off x="5364956" y="2586193"/>
            <a:ext cx="354013"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8" name="Rectangle 85"/>
          <p:cNvSpPr>
            <a:spLocks noChangeArrowheads="1"/>
          </p:cNvSpPr>
          <p:nvPr/>
        </p:nvSpPr>
        <p:spPr bwMode="auto">
          <a:xfrm>
            <a:off x="5364956" y="2834714"/>
            <a:ext cx="354013" cy="163037"/>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 name="Rectangle 67"/>
          <p:cNvSpPr>
            <a:spLocks noChangeArrowheads="1"/>
          </p:cNvSpPr>
          <p:nvPr/>
        </p:nvSpPr>
        <p:spPr bwMode="auto">
          <a:xfrm>
            <a:off x="1682955" y="3253427"/>
            <a:ext cx="716552"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charset="0"/>
                <a:cs typeface="Droid Sans Fallback" charset="0"/>
              </a:defRPr>
            </a:lvl1pPr>
            <a:lvl2pPr>
              <a:tabLst>
                <a:tab pos="457200" algn="l"/>
              </a:tabLst>
              <a:defRPr>
                <a:solidFill>
                  <a:srgbClr val="000000"/>
                </a:solidFill>
                <a:latin typeface="Arial" panose="020B0604020202020204" pitchFamily="34" charset="0"/>
                <a:ea typeface="Droid Sans Fallback" charset="0"/>
                <a:cs typeface="Droid Sans Fallback" charset="0"/>
              </a:defRPr>
            </a:lvl2pPr>
            <a:lvl3pPr>
              <a:tabLst>
                <a:tab pos="457200" algn="l"/>
              </a:tabLst>
              <a:defRPr>
                <a:solidFill>
                  <a:srgbClr val="000000"/>
                </a:solidFill>
                <a:latin typeface="Arial" panose="020B0604020202020204" pitchFamily="34" charset="0"/>
                <a:ea typeface="Droid Sans Fallback" charset="0"/>
                <a:cs typeface="Droid Sans Fallback" charset="0"/>
              </a:defRPr>
            </a:lvl3pPr>
            <a:lvl4pPr>
              <a:tabLst>
                <a:tab pos="457200" algn="l"/>
              </a:tabLst>
              <a:defRPr>
                <a:solidFill>
                  <a:srgbClr val="000000"/>
                </a:solidFill>
                <a:latin typeface="Arial" panose="020B0604020202020204" pitchFamily="34" charset="0"/>
                <a:ea typeface="Droid Sans Fallback" charset="0"/>
                <a:cs typeface="Droid Sans Fallback" charset="0"/>
              </a:defRPr>
            </a:lvl4pPr>
            <a:lvl5pPr>
              <a:tabLst>
                <a:tab pos="4572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9pPr>
          </a:lstStyle>
          <a:p>
            <a:pPr algn="r"/>
            <a:r>
              <a:rPr lang="en-GB" altLang="en-US" sz="1600" dirty="0">
                <a:cs typeface="Segoe UI" panose="020B0502040204020203" pitchFamily="34" charset="0"/>
              </a:rPr>
              <a:t>Diff. M.</a:t>
            </a:r>
          </a:p>
        </p:txBody>
      </p:sp>
      <p:sp>
        <p:nvSpPr>
          <p:cNvPr id="46" name="Rectangle 68"/>
          <p:cNvSpPr>
            <a:spLocks noChangeArrowheads="1"/>
          </p:cNvSpPr>
          <p:nvPr/>
        </p:nvSpPr>
        <p:spPr bwMode="auto">
          <a:xfrm>
            <a:off x="1761331" y="3495417"/>
            <a:ext cx="638175"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charset="0"/>
                <a:cs typeface="Droid Sans Fallback" charset="0"/>
              </a:defRPr>
            </a:lvl1pPr>
            <a:lvl2pPr>
              <a:tabLst>
                <a:tab pos="457200" algn="l"/>
              </a:tabLst>
              <a:defRPr>
                <a:solidFill>
                  <a:srgbClr val="000000"/>
                </a:solidFill>
                <a:latin typeface="Arial" panose="020B0604020202020204" pitchFamily="34" charset="0"/>
                <a:ea typeface="Droid Sans Fallback" charset="0"/>
                <a:cs typeface="Droid Sans Fallback" charset="0"/>
              </a:defRPr>
            </a:lvl2pPr>
            <a:lvl3pPr>
              <a:tabLst>
                <a:tab pos="457200" algn="l"/>
              </a:tabLst>
              <a:defRPr>
                <a:solidFill>
                  <a:srgbClr val="000000"/>
                </a:solidFill>
                <a:latin typeface="Arial" panose="020B0604020202020204" pitchFamily="34" charset="0"/>
                <a:ea typeface="Droid Sans Fallback" charset="0"/>
                <a:cs typeface="Droid Sans Fallback" charset="0"/>
              </a:defRPr>
            </a:lvl3pPr>
            <a:lvl4pPr>
              <a:tabLst>
                <a:tab pos="457200" algn="l"/>
              </a:tabLst>
              <a:defRPr>
                <a:solidFill>
                  <a:srgbClr val="000000"/>
                </a:solidFill>
                <a:latin typeface="Arial" panose="020B0604020202020204" pitchFamily="34" charset="0"/>
                <a:ea typeface="Droid Sans Fallback" charset="0"/>
                <a:cs typeface="Droid Sans Fallback" charset="0"/>
              </a:defRPr>
            </a:lvl4pPr>
            <a:lvl5pPr>
              <a:tabLst>
                <a:tab pos="4572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9pPr>
          </a:lstStyle>
          <a:p>
            <a:pPr algn="r" hangingPunct="1">
              <a:lnSpc>
                <a:spcPct val="100000"/>
              </a:lnSpc>
              <a:buClrTx/>
              <a:buFontTx/>
              <a:buNone/>
            </a:pPr>
            <a:r>
              <a:rPr lang="en-GB" altLang="en-US" sz="1600" dirty="0">
                <a:latin typeface="+mn-lt"/>
                <a:cs typeface="Segoe UI" panose="020B0502040204020203" pitchFamily="34" charset="0"/>
              </a:rPr>
              <a:t>±T±D</a:t>
            </a:r>
          </a:p>
        </p:txBody>
      </p:sp>
      <p:sp>
        <p:nvSpPr>
          <p:cNvPr id="47" name="Rectangle 71"/>
          <p:cNvSpPr>
            <a:spLocks noChangeArrowheads="1"/>
          </p:cNvSpPr>
          <p:nvPr/>
        </p:nvSpPr>
        <p:spPr bwMode="auto">
          <a:xfrm>
            <a:off x="4952206" y="3262262"/>
            <a:ext cx="354013"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 name="Rectangle 72"/>
          <p:cNvSpPr>
            <a:spLocks noChangeArrowheads="1"/>
          </p:cNvSpPr>
          <p:nvPr/>
        </p:nvSpPr>
        <p:spPr bwMode="auto">
          <a:xfrm>
            <a:off x="4534694" y="3262262"/>
            <a:ext cx="354012"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 name="Rectangle 73"/>
          <p:cNvSpPr>
            <a:spLocks noChangeArrowheads="1"/>
          </p:cNvSpPr>
          <p:nvPr/>
        </p:nvSpPr>
        <p:spPr bwMode="auto">
          <a:xfrm>
            <a:off x="4117181" y="3262262"/>
            <a:ext cx="354013"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 name="Rectangle 74"/>
          <p:cNvSpPr>
            <a:spLocks noChangeArrowheads="1"/>
          </p:cNvSpPr>
          <p:nvPr/>
        </p:nvSpPr>
        <p:spPr bwMode="auto">
          <a:xfrm>
            <a:off x="3699669" y="3262262"/>
            <a:ext cx="354012"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 name="Rectangle 75"/>
          <p:cNvSpPr>
            <a:spLocks noChangeArrowheads="1"/>
          </p:cNvSpPr>
          <p:nvPr/>
        </p:nvSpPr>
        <p:spPr bwMode="auto">
          <a:xfrm>
            <a:off x="3282156" y="3262262"/>
            <a:ext cx="354013"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 name="Rectangle 76"/>
          <p:cNvSpPr>
            <a:spLocks noChangeArrowheads="1"/>
          </p:cNvSpPr>
          <p:nvPr/>
        </p:nvSpPr>
        <p:spPr bwMode="auto">
          <a:xfrm>
            <a:off x="2445544" y="3262262"/>
            <a:ext cx="771525"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 name="Rectangle 84"/>
          <p:cNvSpPr>
            <a:spLocks noChangeArrowheads="1"/>
          </p:cNvSpPr>
          <p:nvPr/>
        </p:nvSpPr>
        <p:spPr bwMode="auto">
          <a:xfrm>
            <a:off x="5364956" y="3262262"/>
            <a:ext cx="354013"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 name="Rectangle 85"/>
          <p:cNvSpPr>
            <a:spLocks noChangeArrowheads="1"/>
          </p:cNvSpPr>
          <p:nvPr/>
        </p:nvSpPr>
        <p:spPr bwMode="auto">
          <a:xfrm>
            <a:off x="5364956" y="3510783"/>
            <a:ext cx="354013" cy="163037"/>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6" name="Rectangle 86"/>
          <p:cNvSpPr>
            <a:spLocks noChangeArrowheads="1"/>
          </p:cNvSpPr>
          <p:nvPr/>
        </p:nvSpPr>
        <p:spPr bwMode="auto">
          <a:xfrm>
            <a:off x="5780881" y="3262262"/>
            <a:ext cx="354013"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7" name="Rectangle 87"/>
          <p:cNvSpPr>
            <a:spLocks noChangeArrowheads="1"/>
          </p:cNvSpPr>
          <p:nvPr/>
        </p:nvSpPr>
        <p:spPr bwMode="auto">
          <a:xfrm>
            <a:off x="5780881" y="3510783"/>
            <a:ext cx="354013" cy="163037"/>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8" name="AutoShape 28"/>
          <p:cNvSpPr>
            <a:spLocks/>
          </p:cNvSpPr>
          <p:nvPr/>
        </p:nvSpPr>
        <p:spPr bwMode="auto">
          <a:xfrm>
            <a:off x="1686129" y="2523280"/>
            <a:ext cx="80963" cy="488950"/>
          </a:xfrm>
          <a:prstGeom prst="leftBrace">
            <a:avLst>
              <a:gd name="adj1" fmla="val 5089"/>
              <a:gd name="adj2" fmla="val 50000"/>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4000"/>
              </a:lnSpc>
              <a:buClr>
                <a:srgbClr val="000000"/>
              </a:buClr>
              <a:buSzPct val="100000"/>
              <a:buFont typeface="Times New Roman" panose="02020603050405020304" pitchFamily="18" charset="0"/>
              <a:buNone/>
            </a:pPr>
            <a:endParaRPr lang="en-US" altLang="en-US"/>
          </a:p>
        </p:txBody>
      </p:sp>
      <p:sp>
        <p:nvSpPr>
          <p:cNvPr id="59" name="Rectangle 29"/>
          <p:cNvSpPr>
            <a:spLocks noChangeArrowheads="1"/>
          </p:cNvSpPr>
          <p:nvPr/>
        </p:nvSpPr>
        <p:spPr bwMode="auto">
          <a:xfrm>
            <a:off x="1054304" y="2670918"/>
            <a:ext cx="561975"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lnSpc>
                <a:spcPct val="94000"/>
              </a:lnSpc>
              <a:buClr>
                <a:srgbClr val="000000"/>
              </a:buClr>
              <a:buSzPct val="100000"/>
              <a:buFont typeface="Times New Roman" panose="02020603050405020304" pitchFamily="18" charset="0"/>
              <a:tabLst>
                <a:tab pos="457200" algn="l"/>
              </a:tabLst>
              <a:defRPr>
                <a:solidFill>
                  <a:schemeClr val="tx1"/>
                </a:solidFill>
                <a:latin typeface="Arial" panose="020B0604020202020204" pitchFamily="34" charset="0"/>
                <a:ea typeface="Droid Sans Fallback" charset="0"/>
                <a:cs typeface="Droid Sans Fallback" charset="0"/>
              </a:defRPr>
            </a:lvl1pPr>
            <a:lvl2pPr>
              <a:lnSpc>
                <a:spcPct val="94000"/>
              </a:lnSpc>
              <a:buClr>
                <a:srgbClr val="000000"/>
              </a:buClr>
              <a:buSzPct val="100000"/>
              <a:buFont typeface="Times New Roman" panose="02020603050405020304" pitchFamily="18" charset="0"/>
              <a:tabLst>
                <a:tab pos="457200" algn="l"/>
              </a:tabLst>
              <a:defRPr>
                <a:solidFill>
                  <a:schemeClr val="tx1"/>
                </a:solidFill>
                <a:latin typeface="Arial" panose="020B0604020202020204" pitchFamily="34" charset="0"/>
                <a:ea typeface="Droid Sans Fallback" charset="0"/>
                <a:cs typeface="Droid Sans Fallback" charset="0"/>
              </a:defRPr>
            </a:lvl2pPr>
            <a:lvl3pPr>
              <a:lnSpc>
                <a:spcPct val="94000"/>
              </a:lnSpc>
              <a:buClr>
                <a:srgbClr val="000000"/>
              </a:buClr>
              <a:buSzPct val="100000"/>
              <a:buFont typeface="Times New Roman" panose="02020603050405020304" pitchFamily="18" charset="0"/>
              <a:tabLst>
                <a:tab pos="457200" algn="l"/>
              </a:tabLst>
              <a:defRPr>
                <a:solidFill>
                  <a:schemeClr val="tx1"/>
                </a:solidFill>
                <a:latin typeface="Arial" panose="020B0604020202020204" pitchFamily="34" charset="0"/>
                <a:ea typeface="Droid Sans Fallback" charset="0"/>
                <a:cs typeface="Droid Sans Fallback" charset="0"/>
              </a:defRPr>
            </a:lvl3pPr>
            <a:lvl4pPr>
              <a:lnSpc>
                <a:spcPct val="94000"/>
              </a:lnSpc>
              <a:buClr>
                <a:srgbClr val="000000"/>
              </a:buClr>
              <a:buSzPct val="100000"/>
              <a:buFont typeface="Times New Roman" panose="02020603050405020304" pitchFamily="18" charset="0"/>
              <a:tabLst>
                <a:tab pos="457200" algn="l"/>
              </a:tabLst>
              <a:defRPr>
                <a:solidFill>
                  <a:schemeClr val="tx1"/>
                </a:solidFill>
                <a:latin typeface="Arial" panose="020B0604020202020204" pitchFamily="34" charset="0"/>
                <a:ea typeface="Droid Sans Fallback" charset="0"/>
                <a:cs typeface="Droid Sans Fallback" charset="0"/>
              </a:defRPr>
            </a:lvl4pPr>
            <a:lvl5pPr>
              <a:lnSpc>
                <a:spcPct val="94000"/>
              </a:lnSpc>
              <a:buClr>
                <a:srgbClr val="000000"/>
              </a:buClr>
              <a:buSzPct val="100000"/>
              <a:buFont typeface="Times New Roman" panose="02020603050405020304" pitchFamily="18" charset="0"/>
              <a:tabLst>
                <a:tab pos="457200" algn="l"/>
              </a:tabLst>
              <a:defRPr>
                <a:solidFill>
                  <a:schemeClr val="tx1"/>
                </a:solidFill>
                <a:latin typeface="Arial" panose="020B0604020202020204" pitchFamily="34" charset="0"/>
                <a:ea typeface="Droid Sans Fallback" charset="0"/>
                <a:cs typeface="Droid Sans Fallback"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chemeClr val="tx1"/>
                </a:solidFill>
                <a:latin typeface="Arial" panose="020B0604020202020204" pitchFamily="34" charset="0"/>
                <a:ea typeface="Droid Sans Fallback" charset="0"/>
                <a:cs typeface="Droid Sans Fallback"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chemeClr val="tx1"/>
                </a:solidFill>
                <a:latin typeface="Arial" panose="020B0604020202020204" pitchFamily="34" charset="0"/>
                <a:ea typeface="Droid Sans Fallback" charset="0"/>
                <a:cs typeface="Droid Sans Fallback"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chemeClr val="tx1"/>
                </a:solidFill>
                <a:latin typeface="Arial" panose="020B0604020202020204" pitchFamily="34" charset="0"/>
                <a:ea typeface="Droid Sans Fallback" charset="0"/>
                <a:cs typeface="Droid Sans Fallback"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chemeClr val="tx1"/>
                </a:solidFill>
                <a:latin typeface="Arial" panose="020B0604020202020204" pitchFamily="34" charset="0"/>
                <a:ea typeface="Droid Sans Fallback" charset="0"/>
                <a:cs typeface="Droid Sans Fallback" charset="0"/>
              </a:defRPr>
            </a:lvl9pPr>
          </a:lstStyle>
          <a:p>
            <a:pPr algn="r" eaLnBrk="1" hangingPunct="1">
              <a:lnSpc>
                <a:spcPct val="100000"/>
              </a:lnSpc>
              <a:buClrTx/>
              <a:buFontTx/>
              <a:buNone/>
            </a:pPr>
            <a:r>
              <a:rPr lang="en-GB" altLang="en-US" sz="1200" dirty="0" smtClean="0">
                <a:solidFill>
                  <a:srgbClr val="000000"/>
                </a:solidFill>
                <a:latin typeface="+mn-lt"/>
                <a:cs typeface="Segoe UI" panose="020B0502040204020203" pitchFamily="34" charset="0"/>
              </a:rPr>
              <a:t>1 </a:t>
            </a:r>
            <a:r>
              <a:rPr lang="en-GB" altLang="en-US" sz="1200" dirty="0">
                <a:solidFill>
                  <a:srgbClr val="000000"/>
                </a:solidFill>
                <a:latin typeface="+mn-lt"/>
                <a:cs typeface="Segoe UI" panose="020B0502040204020203" pitchFamily="34" charset="0"/>
              </a:rPr>
              <a:t>d</a:t>
            </a:r>
          </a:p>
        </p:txBody>
      </p:sp>
      <p:sp>
        <p:nvSpPr>
          <p:cNvPr id="60" name="AutoShape 28"/>
          <p:cNvSpPr>
            <a:spLocks/>
          </p:cNvSpPr>
          <p:nvPr/>
        </p:nvSpPr>
        <p:spPr bwMode="auto">
          <a:xfrm>
            <a:off x="1686129" y="3179912"/>
            <a:ext cx="80963" cy="488950"/>
          </a:xfrm>
          <a:prstGeom prst="leftBrace">
            <a:avLst>
              <a:gd name="adj1" fmla="val 5089"/>
              <a:gd name="adj2" fmla="val 50000"/>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4000"/>
              </a:lnSpc>
              <a:buClr>
                <a:srgbClr val="000000"/>
              </a:buClr>
              <a:buSzPct val="100000"/>
              <a:buFont typeface="Times New Roman" panose="02020603050405020304" pitchFamily="18" charset="0"/>
              <a:buNone/>
            </a:pPr>
            <a:endParaRPr lang="en-US" altLang="en-US"/>
          </a:p>
        </p:txBody>
      </p:sp>
      <p:sp>
        <p:nvSpPr>
          <p:cNvPr id="61" name="Rectangle 29"/>
          <p:cNvSpPr>
            <a:spLocks noChangeArrowheads="1"/>
          </p:cNvSpPr>
          <p:nvPr/>
        </p:nvSpPr>
        <p:spPr bwMode="auto">
          <a:xfrm>
            <a:off x="1054304" y="3327550"/>
            <a:ext cx="561975"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lnSpc>
                <a:spcPct val="94000"/>
              </a:lnSpc>
              <a:buClr>
                <a:srgbClr val="000000"/>
              </a:buClr>
              <a:buSzPct val="100000"/>
              <a:buFont typeface="Times New Roman" panose="02020603050405020304" pitchFamily="18" charset="0"/>
              <a:tabLst>
                <a:tab pos="457200" algn="l"/>
              </a:tabLst>
              <a:defRPr>
                <a:solidFill>
                  <a:schemeClr val="tx1"/>
                </a:solidFill>
                <a:latin typeface="Arial" panose="020B0604020202020204" pitchFamily="34" charset="0"/>
                <a:ea typeface="Droid Sans Fallback" charset="0"/>
                <a:cs typeface="Droid Sans Fallback" charset="0"/>
              </a:defRPr>
            </a:lvl1pPr>
            <a:lvl2pPr>
              <a:lnSpc>
                <a:spcPct val="94000"/>
              </a:lnSpc>
              <a:buClr>
                <a:srgbClr val="000000"/>
              </a:buClr>
              <a:buSzPct val="100000"/>
              <a:buFont typeface="Times New Roman" panose="02020603050405020304" pitchFamily="18" charset="0"/>
              <a:tabLst>
                <a:tab pos="457200" algn="l"/>
              </a:tabLst>
              <a:defRPr>
                <a:solidFill>
                  <a:schemeClr val="tx1"/>
                </a:solidFill>
                <a:latin typeface="Arial" panose="020B0604020202020204" pitchFamily="34" charset="0"/>
                <a:ea typeface="Droid Sans Fallback" charset="0"/>
                <a:cs typeface="Droid Sans Fallback" charset="0"/>
              </a:defRPr>
            </a:lvl2pPr>
            <a:lvl3pPr>
              <a:lnSpc>
                <a:spcPct val="94000"/>
              </a:lnSpc>
              <a:buClr>
                <a:srgbClr val="000000"/>
              </a:buClr>
              <a:buSzPct val="100000"/>
              <a:buFont typeface="Times New Roman" panose="02020603050405020304" pitchFamily="18" charset="0"/>
              <a:tabLst>
                <a:tab pos="457200" algn="l"/>
              </a:tabLst>
              <a:defRPr>
                <a:solidFill>
                  <a:schemeClr val="tx1"/>
                </a:solidFill>
                <a:latin typeface="Arial" panose="020B0604020202020204" pitchFamily="34" charset="0"/>
                <a:ea typeface="Droid Sans Fallback" charset="0"/>
                <a:cs typeface="Droid Sans Fallback" charset="0"/>
              </a:defRPr>
            </a:lvl3pPr>
            <a:lvl4pPr>
              <a:lnSpc>
                <a:spcPct val="94000"/>
              </a:lnSpc>
              <a:buClr>
                <a:srgbClr val="000000"/>
              </a:buClr>
              <a:buSzPct val="100000"/>
              <a:buFont typeface="Times New Roman" panose="02020603050405020304" pitchFamily="18" charset="0"/>
              <a:tabLst>
                <a:tab pos="457200" algn="l"/>
              </a:tabLst>
              <a:defRPr>
                <a:solidFill>
                  <a:schemeClr val="tx1"/>
                </a:solidFill>
                <a:latin typeface="Arial" panose="020B0604020202020204" pitchFamily="34" charset="0"/>
                <a:ea typeface="Droid Sans Fallback" charset="0"/>
                <a:cs typeface="Droid Sans Fallback" charset="0"/>
              </a:defRPr>
            </a:lvl4pPr>
            <a:lvl5pPr>
              <a:lnSpc>
                <a:spcPct val="94000"/>
              </a:lnSpc>
              <a:buClr>
                <a:srgbClr val="000000"/>
              </a:buClr>
              <a:buSzPct val="100000"/>
              <a:buFont typeface="Times New Roman" panose="02020603050405020304" pitchFamily="18" charset="0"/>
              <a:tabLst>
                <a:tab pos="457200" algn="l"/>
              </a:tabLst>
              <a:defRPr>
                <a:solidFill>
                  <a:schemeClr val="tx1"/>
                </a:solidFill>
                <a:latin typeface="Arial" panose="020B0604020202020204" pitchFamily="34" charset="0"/>
                <a:ea typeface="Droid Sans Fallback" charset="0"/>
                <a:cs typeface="Droid Sans Fallback"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chemeClr val="tx1"/>
                </a:solidFill>
                <a:latin typeface="Arial" panose="020B0604020202020204" pitchFamily="34" charset="0"/>
                <a:ea typeface="Droid Sans Fallback" charset="0"/>
                <a:cs typeface="Droid Sans Fallback"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chemeClr val="tx1"/>
                </a:solidFill>
                <a:latin typeface="Arial" panose="020B0604020202020204" pitchFamily="34" charset="0"/>
                <a:ea typeface="Droid Sans Fallback" charset="0"/>
                <a:cs typeface="Droid Sans Fallback"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chemeClr val="tx1"/>
                </a:solidFill>
                <a:latin typeface="Arial" panose="020B0604020202020204" pitchFamily="34" charset="0"/>
                <a:ea typeface="Droid Sans Fallback" charset="0"/>
                <a:cs typeface="Droid Sans Fallback"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chemeClr val="tx1"/>
                </a:solidFill>
                <a:latin typeface="Arial" panose="020B0604020202020204" pitchFamily="34" charset="0"/>
                <a:ea typeface="Droid Sans Fallback" charset="0"/>
                <a:cs typeface="Droid Sans Fallback" charset="0"/>
              </a:defRPr>
            </a:lvl9pPr>
          </a:lstStyle>
          <a:p>
            <a:pPr algn="r" eaLnBrk="1" hangingPunct="1">
              <a:lnSpc>
                <a:spcPct val="100000"/>
              </a:lnSpc>
              <a:buClrTx/>
              <a:buFontTx/>
              <a:buNone/>
            </a:pPr>
            <a:r>
              <a:rPr lang="en-GB" altLang="en-US" sz="1200" dirty="0" smtClean="0">
                <a:solidFill>
                  <a:srgbClr val="000000"/>
                </a:solidFill>
                <a:latin typeface="+mn-lt"/>
                <a:cs typeface="Segoe UI" panose="020B0502040204020203" pitchFamily="34" charset="0"/>
              </a:rPr>
              <a:t>2 </a:t>
            </a:r>
            <a:r>
              <a:rPr lang="en-GB" altLang="en-US" sz="1200" dirty="0">
                <a:solidFill>
                  <a:srgbClr val="000000"/>
                </a:solidFill>
                <a:latin typeface="+mn-lt"/>
                <a:cs typeface="Segoe UI" panose="020B0502040204020203" pitchFamily="34" charset="0"/>
              </a:rPr>
              <a:t>d</a:t>
            </a:r>
          </a:p>
        </p:txBody>
      </p:sp>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5494" y="3767137"/>
            <a:ext cx="5508350" cy="3204235"/>
          </a:xfrm>
          <a:prstGeom prst="rect">
            <a:avLst/>
          </a:prstGeom>
        </p:spPr>
      </p:pic>
      <p:sp>
        <p:nvSpPr>
          <p:cNvPr id="64" name="Rectangle 63"/>
          <p:cNvSpPr/>
          <p:nvPr/>
        </p:nvSpPr>
        <p:spPr>
          <a:xfrm>
            <a:off x="-77430" y="4823339"/>
            <a:ext cx="1374097" cy="923330"/>
          </a:xfrm>
          <a:prstGeom prst="rect">
            <a:avLst/>
          </a:prstGeom>
        </p:spPr>
        <p:txBody>
          <a:bodyPr wrap="square">
            <a:spAutoFit/>
          </a:bodyPr>
          <a:lstStyle/>
          <a:p>
            <a:pPr algn="r"/>
            <a:r>
              <a:rPr lang="en-US" dirty="0" smtClean="0"/>
              <a:t>total protein (normalized to first day)</a:t>
            </a:r>
            <a:endParaRPr lang="en-US" dirty="0"/>
          </a:p>
        </p:txBody>
      </p:sp>
      <p:sp>
        <p:nvSpPr>
          <p:cNvPr id="53" name="Rectangle 52"/>
          <p:cNvSpPr/>
          <p:nvPr/>
        </p:nvSpPr>
        <p:spPr>
          <a:xfrm>
            <a:off x="6134894" y="4700228"/>
            <a:ext cx="3166418" cy="1169551"/>
          </a:xfrm>
          <a:prstGeom prst="rect">
            <a:avLst/>
          </a:prstGeom>
        </p:spPr>
        <p:txBody>
          <a:bodyPr wrap="square">
            <a:spAutoFit/>
          </a:bodyPr>
          <a:lstStyle/>
          <a:p>
            <a:pPr marL="285750" indent="-285750">
              <a:buFont typeface="Arial" panose="020B0604020202020204" pitchFamily="34" charset="0"/>
              <a:buChar char="•"/>
            </a:pPr>
            <a:r>
              <a:rPr lang="en-US" sz="1400" dirty="0" smtClean="0"/>
              <a:t>At 48 hour, statistically significant difference between Dexa and </a:t>
            </a:r>
            <a:r>
              <a:rPr lang="en-US" sz="1400" dirty="0" err="1" smtClean="0"/>
              <a:t>Veh</a:t>
            </a:r>
            <a:r>
              <a:rPr lang="en-US" sz="1400" dirty="0" smtClean="0"/>
              <a:t>.</a:t>
            </a:r>
          </a:p>
          <a:p>
            <a:pPr marL="285750" indent="-285750">
              <a:buFont typeface="Arial" panose="020B0604020202020204" pitchFamily="34" charset="0"/>
              <a:buChar char="•"/>
            </a:pPr>
            <a:r>
              <a:rPr lang="en-US" sz="1400" dirty="0"/>
              <a:t>At 48 hour, statistically significant difference between Dexa and </a:t>
            </a:r>
            <a:r>
              <a:rPr lang="en-US" sz="1400" dirty="0" smtClean="0"/>
              <a:t>Dexa + Testo.</a:t>
            </a:r>
            <a:endParaRPr lang="en-US" sz="1400" dirty="0"/>
          </a:p>
        </p:txBody>
      </p:sp>
    </p:spTree>
    <p:extLst>
      <p:ext uri="{BB962C8B-B14F-4D97-AF65-F5344CB8AC3E}">
        <p14:creationId xmlns:p14="http://schemas.microsoft.com/office/powerpoint/2010/main" val="1845305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5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223" y="365126"/>
            <a:ext cx="8295554" cy="1325563"/>
          </a:xfrm>
        </p:spPr>
        <p:txBody>
          <a:bodyPr/>
          <a:lstStyle/>
          <a:p>
            <a:r>
              <a:rPr lang="en-US" dirty="0" smtClean="0"/>
              <a:t>Assaying protein synthesis in vitro</a:t>
            </a:r>
            <a:endParaRPr lang="en-US" dirty="0"/>
          </a:p>
        </p:txBody>
      </p:sp>
      <p:grpSp>
        <p:nvGrpSpPr>
          <p:cNvPr id="94" name="Group 93"/>
          <p:cNvGrpSpPr/>
          <p:nvPr/>
        </p:nvGrpSpPr>
        <p:grpSpPr>
          <a:xfrm>
            <a:off x="0" y="1690689"/>
            <a:ext cx="8924204" cy="4635500"/>
            <a:chOff x="-26122" y="1725647"/>
            <a:chExt cx="8924204" cy="3303552"/>
          </a:xfrm>
        </p:grpSpPr>
        <p:grpSp>
          <p:nvGrpSpPr>
            <p:cNvPr id="4" name="Group 1"/>
            <p:cNvGrpSpPr>
              <a:grpSpLocks/>
            </p:cNvGrpSpPr>
            <p:nvPr/>
          </p:nvGrpSpPr>
          <p:grpSpPr bwMode="auto">
            <a:xfrm>
              <a:off x="1239215" y="2368879"/>
              <a:ext cx="7130352" cy="111866"/>
              <a:chOff x="225" y="379"/>
              <a:chExt cx="3103" cy="64"/>
            </a:xfrm>
          </p:grpSpPr>
          <p:sp>
            <p:nvSpPr>
              <p:cNvPr id="5" name="Line 2"/>
              <p:cNvSpPr>
                <a:spLocks noChangeShapeType="1"/>
              </p:cNvSpPr>
              <p:nvPr/>
            </p:nvSpPr>
            <p:spPr bwMode="auto">
              <a:xfrm>
                <a:off x="225" y="411"/>
                <a:ext cx="3103" cy="0"/>
              </a:xfrm>
              <a:prstGeom prst="line">
                <a:avLst/>
              </a:prstGeom>
              <a:noFill/>
              <a:ln w="1260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200"/>
              </a:p>
            </p:txBody>
          </p:sp>
          <p:sp>
            <p:nvSpPr>
              <p:cNvPr id="6" name="Line 3"/>
              <p:cNvSpPr>
                <a:spLocks noChangeShapeType="1"/>
              </p:cNvSpPr>
              <p:nvPr/>
            </p:nvSpPr>
            <p:spPr bwMode="auto">
              <a:xfrm>
                <a:off x="320"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200"/>
              </a:p>
            </p:txBody>
          </p:sp>
          <p:sp>
            <p:nvSpPr>
              <p:cNvPr id="7" name="Line 4"/>
              <p:cNvSpPr>
                <a:spLocks noChangeShapeType="1"/>
              </p:cNvSpPr>
              <p:nvPr/>
            </p:nvSpPr>
            <p:spPr bwMode="auto">
              <a:xfrm>
                <a:off x="583"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200"/>
              </a:p>
            </p:txBody>
          </p:sp>
          <p:sp>
            <p:nvSpPr>
              <p:cNvPr id="8" name="Line 5"/>
              <p:cNvSpPr>
                <a:spLocks noChangeShapeType="1"/>
              </p:cNvSpPr>
              <p:nvPr/>
            </p:nvSpPr>
            <p:spPr bwMode="auto">
              <a:xfrm>
                <a:off x="1109"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200"/>
              </a:p>
            </p:txBody>
          </p:sp>
          <p:sp>
            <p:nvSpPr>
              <p:cNvPr id="9" name="Line 6"/>
              <p:cNvSpPr>
                <a:spLocks noChangeShapeType="1"/>
              </p:cNvSpPr>
              <p:nvPr/>
            </p:nvSpPr>
            <p:spPr bwMode="auto">
              <a:xfrm>
                <a:off x="1372"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200"/>
              </a:p>
            </p:txBody>
          </p:sp>
          <p:sp>
            <p:nvSpPr>
              <p:cNvPr id="10" name="Line 7"/>
              <p:cNvSpPr>
                <a:spLocks noChangeShapeType="1"/>
              </p:cNvSpPr>
              <p:nvPr/>
            </p:nvSpPr>
            <p:spPr bwMode="auto">
              <a:xfrm>
                <a:off x="1897"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200"/>
              </a:p>
            </p:txBody>
          </p:sp>
          <p:sp>
            <p:nvSpPr>
              <p:cNvPr id="11" name="Line 8"/>
              <p:cNvSpPr>
                <a:spLocks noChangeShapeType="1"/>
              </p:cNvSpPr>
              <p:nvPr/>
            </p:nvSpPr>
            <p:spPr bwMode="auto">
              <a:xfrm>
                <a:off x="2160"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200"/>
              </a:p>
            </p:txBody>
          </p:sp>
          <p:sp>
            <p:nvSpPr>
              <p:cNvPr id="12" name="Line 9"/>
              <p:cNvSpPr>
                <a:spLocks noChangeShapeType="1"/>
              </p:cNvSpPr>
              <p:nvPr/>
            </p:nvSpPr>
            <p:spPr bwMode="auto">
              <a:xfrm>
                <a:off x="2423"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200"/>
              </a:p>
            </p:txBody>
          </p:sp>
          <p:sp>
            <p:nvSpPr>
              <p:cNvPr id="13" name="Line 10"/>
              <p:cNvSpPr>
                <a:spLocks noChangeShapeType="1"/>
              </p:cNvSpPr>
              <p:nvPr/>
            </p:nvSpPr>
            <p:spPr bwMode="auto">
              <a:xfrm>
                <a:off x="2686"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200"/>
              </a:p>
            </p:txBody>
          </p:sp>
          <p:sp>
            <p:nvSpPr>
              <p:cNvPr id="14" name="Line 11"/>
              <p:cNvSpPr>
                <a:spLocks noChangeShapeType="1"/>
              </p:cNvSpPr>
              <p:nvPr/>
            </p:nvSpPr>
            <p:spPr bwMode="auto">
              <a:xfrm>
                <a:off x="2949"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200"/>
              </a:p>
            </p:txBody>
          </p:sp>
          <p:sp>
            <p:nvSpPr>
              <p:cNvPr id="15" name="Line 12"/>
              <p:cNvSpPr>
                <a:spLocks noChangeShapeType="1"/>
              </p:cNvSpPr>
              <p:nvPr/>
            </p:nvSpPr>
            <p:spPr bwMode="auto">
              <a:xfrm>
                <a:off x="3212"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200"/>
              </a:p>
            </p:txBody>
          </p:sp>
          <p:sp>
            <p:nvSpPr>
              <p:cNvPr id="16" name="Line 13"/>
              <p:cNvSpPr>
                <a:spLocks noChangeShapeType="1"/>
              </p:cNvSpPr>
              <p:nvPr/>
            </p:nvSpPr>
            <p:spPr bwMode="auto">
              <a:xfrm>
                <a:off x="1634"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200"/>
              </a:p>
            </p:txBody>
          </p:sp>
          <p:sp>
            <p:nvSpPr>
              <p:cNvPr id="17" name="Line 14"/>
              <p:cNvSpPr>
                <a:spLocks noChangeShapeType="1"/>
              </p:cNvSpPr>
              <p:nvPr/>
            </p:nvSpPr>
            <p:spPr bwMode="auto">
              <a:xfrm>
                <a:off x="846"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200"/>
              </a:p>
            </p:txBody>
          </p:sp>
        </p:grpSp>
        <p:grpSp>
          <p:nvGrpSpPr>
            <p:cNvPr id="18" name="Group 15"/>
            <p:cNvGrpSpPr>
              <a:grpSpLocks/>
            </p:cNvGrpSpPr>
            <p:nvPr/>
          </p:nvGrpSpPr>
          <p:grpSpPr bwMode="auto">
            <a:xfrm>
              <a:off x="6283082" y="1725647"/>
              <a:ext cx="2615000" cy="606525"/>
              <a:chOff x="2420" y="11"/>
              <a:chExt cx="1138" cy="347"/>
            </a:xfrm>
          </p:grpSpPr>
          <p:sp>
            <p:nvSpPr>
              <p:cNvPr id="19" name="Rectangle 16"/>
              <p:cNvSpPr>
                <a:spLocks noChangeArrowheads="1"/>
              </p:cNvSpPr>
              <p:nvPr/>
            </p:nvSpPr>
            <p:spPr bwMode="auto">
              <a:xfrm>
                <a:off x="2455" y="44"/>
                <a:ext cx="1103"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9pPr>
              </a:lstStyle>
              <a:p>
                <a:pPr hangingPunct="1">
                  <a:lnSpc>
                    <a:spcPct val="100000"/>
                  </a:lnSpc>
                  <a:buClrTx/>
                  <a:buFontTx/>
                  <a:buNone/>
                </a:pPr>
                <a:r>
                  <a:rPr lang="en-GB" altLang="en-US" sz="2000" dirty="0">
                    <a:latin typeface="+mn-lt"/>
                    <a:cs typeface="Segoe UI" panose="020B0502040204020203" pitchFamily="34" charset="0"/>
                  </a:rPr>
                  <a:t>Start pharmacological treatments</a:t>
                </a:r>
              </a:p>
            </p:txBody>
          </p:sp>
          <p:sp>
            <p:nvSpPr>
              <p:cNvPr id="20" name="Line 17"/>
              <p:cNvSpPr>
                <a:spLocks noChangeShapeType="1"/>
              </p:cNvSpPr>
              <p:nvPr/>
            </p:nvSpPr>
            <p:spPr bwMode="auto">
              <a:xfrm>
                <a:off x="2420" y="11"/>
                <a:ext cx="2" cy="347"/>
              </a:xfrm>
              <a:prstGeom prst="line">
                <a:avLst/>
              </a:prstGeom>
              <a:noFill/>
              <a:ln w="12600" cap="sq">
                <a:solidFill>
                  <a:srgbClr val="000000"/>
                </a:solidFill>
                <a:miter lim="800000"/>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200"/>
              </a:p>
            </p:txBody>
          </p:sp>
        </p:grpSp>
        <p:grpSp>
          <p:nvGrpSpPr>
            <p:cNvPr id="21" name="Group 18"/>
            <p:cNvGrpSpPr>
              <a:grpSpLocks/>
            </p:cNvGrpSpPr>
            <p:nvPr/>
          </p:nvGrpSpPr>
          <p:grpSpPr bwMode="auto">
            <a:xfrm>
              <a:off x="2057263" y="1821782"/>
              <a:ext cx="1615416" cy="510391"/>
              <a:chOff x="581" y="66"/>
              <a:chExt cx="703" cy="292"/>
            </a:xfrm>
          </p:grpSpPr>
          <p:sp>
            <p:nvSpPr>
              <p:cNvPr id="22" name="Rectangle 19"/>
              <p:cNvSpPr>
                <a:spLocks noChangeArrowheads="1"/>
              </p:cNvSpPr>
              <p:nvPr/>
            </p:nvSpPr>
            <p:spPr bwMode="auto">
              <a:xfrm>
                <a:off x="616" y="78"/>
                <a:ext cx="668"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457200" algn="l"/>
                    <a:tab pos="9144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9pPr>
              </a:lstStyle>
              <a:p>
                <a:pPr hangingPunct="1">
                  <a:lnSpc>
                    <a:spcPct val="100000"/>
                  </a:lnSpc>
                  <a:buClrTx/>
                  <a:buFontTx/>
                  <a:buNone/>
                </a:pPr>
                <a:r>
                  <a:rPr lang="en-GB" altLang="en-US" sz="2000" dirty="0">
                    <a:latin typeface="+mn-lt"/>
                    <a:cs typeface="Segoe UI" panose="020B0502040204020203" pitchFamily="34" charset="0"/>
                  </a:rPr>
                  <a:t>Start differentiation</a:t>
                </a:r>
              </a:p>
            </p:txBody>
          </p:sp>
          <p:sp>
            <p:nvSpPr>
              <p:cNvPr id="23" name="Line 20"/>
              <p:cNvSpPr>
                <a:spLocks noChangeShapeType="1"/>
              </p:cNvSpPr>
              <p:nvPr/>
            </p:nvSpPr>
            <p:spPr bwMode="auto">
              <a:xfrm>
                <a:off x="581" y="66"/>
                <a:ext cx="0" cy="292"/>
              </a:xfrm>
              <a:prstGeom prst="line">
                <a:avLst/>
              </a:prstGeom>
              <a:noFill/>
              <a:ln w="12600" cap="sq">
                <a:solidFill>
                  <a:srgbClr val="000000"/>
                </a:solidFill>
                <a:miter lim="800000"/>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200"/>
              </a:p>
            </p:txBody>
          </p:sp>
        </p:grpSp>
        <p:sp>
          <p:nvSpPr>
            <p:cNvPr id="24" name="Rectangle 21"/>
            <p:cNvSpPr>
              <a:spLocks noChangeArrowheads="1"/>
            </p:cNvSpPr>
            <p:nvPr/>
          </p:nvSpPr>
          <p:spPr bwMode="auto">
            <a:xfrm>
              <a:off x="5812015" y="2803077"/>
              <a:ext cx="2297890" cy="1555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9pPr>
            </a:lstStyle>
            <a:p>
              <a:pPr algn="r" hangingPunct="1">
                <a:lnSpc>
                  <a:spcPct val="100000"/>
                </a:lnSpc>
                <a:buClrTx/>
                <a:buFontTx/>
                <a:buNone/>
              </a:pPr>
              <a:r>
                <a:rPr lang="en-GB" altLang="en-US" dirty="0">
                  <a:latin typeface="+mn-lt"/>
                  <a:cs typeface="Segoe UI" panose="020B0502040204020203" pitchFamily="34" charset="0"/>
                </a:rPr>
                <a:t>Time </a:t>
              </a:r>
            </a:p>
            <a:p>
              <a:pPr algn="r" hangingPunct="1">
                <a:lnSpc>
                  <a:spcPct val="100000"/>
                </a:lnSpc>
                <a:buClrTx/>
                <a:buFontTx/>
                <a:buNone/>
              </a:pPr>
              <a:r>
                <a:rPr lang="en-GB" altLang="en-US" dirty="0">
                  <a:latin typeface="+mn-lt"/>
                  <a:cs typeface="Segoe UI" panose="020B0502040204020203" pitchFamily="34" charset="0"/>
                </a:rPr>
                <a:t>(days)</a:t>
              </a:r>
            </a:p>
          </p:txBody>
        </p:sp>
        <p:sp>
          <p:nvSpPr>
            <p:cNvPr id="25" name="Rectangle 22"/>
            <p:cNvSpPr>
              <a:spLocks noChangeArrowheads="1"/>
            </p:cNvSpPr>
            <p:nvPr/>
          </p:nvSpPr>
          <p:spPr bwMode="auto">
            <a:xfrm>
              <a:off x="6283082" y="2625821"/>
              <a:ext cx="172342" cy="1363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26" name="Rectangle 23"/>
            <p:cNvSpPr>
              <a:spLocks noChangeArrowheads="1"/>
            </p:cNvSpPr>
            <p:nvPr/>
          </p:nvSpPr>
          <p:spPr bwMode="auto">
            <a:xfrm>
              <a:off x="6283082" y="2807604"/>
              <a:ext cx="163151" cy="136337"/>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27" name="Rectangle 24"/>
            <p:cNvSpPr>
              <a:spLocks noChangeArrowheads="1"/>
            </p:cNvSpPr>
            <p:nvPr/>
          </p:nvSpPr>
          <p:spPr bwMode="auto">
            <a:xfrm>
              <a:off x="6283082" y="2991135"/>
              <a:ext cx="163151" cy="138084"/>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28" name="Rectangle 25"/>
            <p:cNvSpPr>
              <a:spLocks noChangeArrowheads="1"/>
            </p:cNvSpPr>
            <p:nvPr/>
          </p:nvSpPr>
          <p:spPr bwMode="auto">
            <a:xfrm>
              <a:off x="1179469" y="2589115"/>
              <a:ext cx="811154" cy="2097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r>
                <a:rPr lang="en-GB" altLang="en-US" dirty="0">
                  <a:cs typeface="Segoe UI" panose="020B0502040204020203" pitchFamily="34" charset="0"/>
                </a:rPr>
                <a:t>Diff. </a:t>
              </a:r>
              <a:r>
                <a:rPr lang="en-GB" altLang="en-US" dirty="0" smtClean="0">
                  <a:cs typeface="Segoe UI" panose="020B0502040204020203" pitchFamily="34" charset="0"/>
                </a:rPr>
                <a:t>M.</a:t>
              </a:r>
              <a:endParaRPr lang="en-GB" altLang="en-US" dirty="0">
                <a:cs typeface="Segoe UI" panose="020B0502040204020203" pitchFamily="34" charset="0"/>
              </a:endParaRPr>
            </a:p>
          </p:txBody>
        </p:sp>
        <p:sp>
          <p:nvSpPr>
            <p:cNvPr id="29" name="Rectangle 26"/>
            <p:cNvSpPr>
              <a:spLocks noChangeArrowheads="1"/>
            </p:cNvSpPr>
            <p:nvPr/>
          </p:nvSpPr>
          <p:spPr bwMode="auto">
            <a:xfrm>
              <a:off x="1066872" y="2770898"/>
              <a:ext cx="923752" cy="2097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hangingPunct="1">
                <a:lnSpc>
                  <a:spcPct val="100000"/>
                </a:lnSpc>
                <a:buClrTx/>
                <a:buFontTx/>
                <a:buNone/>
              </a:pPr>
              <a:r>
                <a:rPr lang="en-GB" altLang="en-US" dirty="0">
                  <a:latin typeface="+mn-lt"/>
                  <a:cs typeface="Segoe UI" panose="020B0502040204020203" pitchFamily="34" charset="0"/>
                </a:rPr>
                <a:t>±T±D</a:t>
              </a:r>
            </a:p>
          </p:txBody>
        </p:sp>
        <p:sp>
          <p:nvSpPr>
            <p:cNvPr id="30" name="Rectangle 27"/>
            <p:cNvSpPr>
              <a:spLocks noChangeArrowheads="1"/>
            </p:cNvSpPr>
            <p:nvPr/>
          </p:nvSpPr>
          <p:spPr bwMode="auto">
            <a:xfrm>
              <a:off x="499293" y="2954428"/>
              <a:ext cx="1491331" cy="2114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 pos="9144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9pPr>
            </a:lstStyle>
            <a:p>
              <a:pPr algn="r" hangingPunct="1">
                <a:lnSpc>
                  <a:spcPct val="100000"/>
                </a:lnSpc>
                <a:buClrTx/>
                <a:buFontTx/>
                <a:buNone/>
              </a:pPr>
              <a:r>
                <a:rPr lang="en-US" altLang="en-US">
                  <a:latin typeface="+mn-lt"/>
                </a:rPr>
                <a:t>³</a:t>
              </a:r>
              <a:r>
                <a:rPr lang="en-GB" altLang="en-US">
                  <a:latin typeface="+mn-lt"/>
                  <a:cs typeface="Segoe UI" panose="020B0502040204020203" pitchFamily="34" charset="0"/>
                </a:rPr>
                <a:t>H-Phe</a:t>
              </a:r>
            </a:p>
          </p:txBody>
        </p:sp>
        <p:sp>
          <p:nvSpPr>
            <p:cNvPr id="31" name="AutoShape 28"/>
            <p:cNvSpPr>
              <a:spLocks/>
            </p:cNvSpPr>
            <p:nvPr/>
          </p:nvSpPr>
          <p:spPr bwMode="auto">
            <a:xfrm>
              <a:off x="1108234" y="2604846"/>
              <a:ext cx="117193" cy="538357"/>
            </a:xfrm>
            <a:prstGeom prst="leftBrace">
              <a:avLst>
                <a:gd name="adj1" fmla="val 5089"/>
                <a:gd name="adj2" fmla="val 50000"/>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32" name="Rectangle 29"/>
            <p:cNvSpPr>
              <a:spLocks noChangeArrowheads="1"/>
            </p:cNvSpPr>
            <p:nvPr/>
          </p:nvSpPr>
          <p:spPr bwMode="auto">
            <a:xfrm>
              <a:off x="-26122" y="2767402"/>
              <a:ext cx="1033249" cy="2097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hangingPunct="1">
                <a:lnSpc>
                  <a:spcPct val="100000"/>
                </a:lnSpc>
                <a:buClrTx/>
                <a:buFontTx/>
                <a:buNone/>
              </a:pPr>
              <a:r>
                <a:rPr lang="en-GB" altLang="en-US" dirty="0" smtClean="0">
                  <a:latin typeface="+mn-lt"/>
                  <a:cs typeface="Segoe UI" panose="020B0502040204020203" pitchFamily="34" charset="0"/>
                </a:rPr>
                <a:t>6h (“0 d”)</a:t>
              </a:r>
              <a:endParaRPr lang="en-GB" altLang="en-US" dirty="0">
                <a:latin typeface="+mn-lt"/>
                <a:cs typeface="Segoe UI" panose="020B0502040204020203" pitchFamily="34" charset="0"/>
              </a:endParaRPr>
            </a:p>
          </p:txBody>
        </p:sp>
        <p:sp>
          <p:nvSpPr>
            <p:cNvPr id="33" name="Rectangle 30"/>
            <p:cNvSpPr>
              <a:spLocks noChangeArrowheads="1"/>
            </p:cNvSpPr>
            <p:nvPr/>
          </p:nvSpPr>
          <p:spPr bwMode="auto">
            <a:xfrm>
              <a:off x="5685631" y="2625821"/>
              <a:ext cx="512430" cy="1363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34" name="Rectangle 31"/>
            <p:cNvSpPr>
              <a:spLocks noChangeArrowheads="1"/>
            </p:cNvSpPr>
            <p:nvPr/>
          </p:nvSpPr>
          <p:spPr bwMode="auto">
            <a:xfrm>
              <a:off x="5081287" y="2625821"/>
              <a:ext cx="512429" cy="1363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35" name="Rectangle 32"/>
            <p:cNvSpPr>
              <a:spLocks noChangeArrowheads="1"/>
            </p:cNvSpPr>
            <p:nvPr/>
          </p:nvSpPr>
          <p:spPr bwMode="auto">
            <a:xfrm>
              <a:off x="4476941" y="2625821"/>
              <a:ext cx="512430" cy="1363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36" name="Rectangle 33"/>
            <p:cNvSpPr>
              <a:spLocks noChangeArrowheads="1"/>
            </p:cNvSpPr>
            <p:nvPr/>
          </p:nvSpPr>
          <p:spPr bwMode="auto">
            <a:xfrm>
              <a:off x="3872596" y="2625821"/>
              <a:ext cx="512429" cy="1363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37" name="Rectangle 34"/>
            <p:cNvSpPr>
              <a:spLocks noChangeArrowheads="1"/>
            </p:cNvSpPr>
            <p:nvPr/>
          </p:nvSpPr>
          <p:spPr bwMode="auto">
            <a:xfrm>
              <a:off x="3268251" y="2625821"/>
              <a:ext cx="512430" cy="1363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38" name="Rectangle 35"/>
            <p:cNvSpPr>
              <a:spLocks noChangeArrowheads="1"/>
            </p:cNvSpPr>
            <p:nvPr/>
          </p:nvSpPr>
          <p:spPr bwMode="auto">
            <a:xfrm>
              <a:off x="2057263" y="2625821"/>
              <a:ext cx="1116774" cy="1363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39" name="Rectangle 36"/>
            <p:cNvSpPr>
              <a:spLocks noChangeArrowheads="1"/>
            </p:cNvSpPr>
            <p:nvPr/>
          </p:nvSpPr>
          <p:spPr bwMode="auto">
            <a:xfrm>
              <a:off x="499293" y="3578433"/>
              <a:ext cx="1491331" cy="2097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 pos="9144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9pPr>
            </a:lstStyle>
            <a:p>
              <a:pPr algn="r" hangingPunct="1">
                <a:lnSpc>
                  <a:spcPct val="100000"/>
                </a:lnSpc>
                <a:buClrTx/>
                <a:buFontTx/>
                <a:buNone/>
              </a:pPr>
              <a:r>
                <a:rPr lang="en-US" altLang="en-US">
                  <a:latin typeface="+mn-lt"/>
                </a:rPr>
                <a:t>³</a:t>
              </a:r>
              <a:r>
                <a:rPr lang="en-GB" altLang="en-US">
                  <a:latin typeface="+mn-lt"/>
                  <a:cs typeface="Segoe UI" panose="020B0502040204020203" pitchFamily="34" charset="0"/>
                </a:rPr>
                <a:t>H-Phe</a:t>
              </a:r>
            </a:p>
          </p:txBody>
        </p:sp>
        <p:sp>
          <p:nvSpPr>
            <p:cNvPr id="40" name="Rectangle 37"/>
            <p:cNvSpPr>
              <a:spLocks noChangeArrowheads="1"/>
            </p:cNvSpPr>
            <p:nvPr/>
          </p:nvSpPr>
          <p:spPr bwMode="auto">
            <a:xfrm>
              <a:off x="1179469" y="3213119"/>
              <a:ext cx="811154" cy="2097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r>
                <a:rPr lang="en-GB" altLang="en-US" dirty="0">
                  <a:cs typeface="Segoe UI" panose="020B0502040204020203" pitchFamily="34" charset="0"/>
                </a:rPr>
                <a:t>Diff. M</a:t>
              </a:r>
              <a:r>
                <a:rPr lang="en-GB" altLang="en-US" dirty="0" smtClean="0">
                  <a:cs typeface="Segoe UI" panose="020B0502040204020203" pitchFamily="34" charset="0"/>
                </a:rPr>
                <a:t>.</a:t>
              </a:r>
              <a:endParaRPr lang="en-GB" altLang="en-US" dirty="0">
                <a:cs typeface="Segoe UI" panose="020B0502040204020203" pitchFamily="34" charset="0"/>
              </a:endParaRPr>
            </a:p>
          </p:txBody>
        </p:sp>
        <p:sp>
          <p:nvSpPr>
            <p:cNvPr id="41" name="Rectangle 38"/>
            <p:cNvSpPr>
              <a:spLocks noChangeArrowheads="1"/>
            </p:cNvSpPr>
            <p:nvPr/>
          </p:nvSpPr>
          <p:spPr bwMode="auto">
            <a:xfrm>
              <a:off x="1066872" y="3394902"/>
              <a:ext cx="923752" cy="2097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hangingPunct="1">
                <a:lnSpc>
                  <a:spcPct val="100000"/>
                </a:lnSpc>
                <a:buClrTx/>
                <a:buFontTx/>
                <a:buNone/>
              </a:pPr>
              <a:r>
                <a:rPr lang="en-GB" altLang="en-US">
                  <a:latin typeface="+mn-lt"/>
                  <a:cs typeface="Segoe UI" panose="020B0502040204020203" pitchFamily="34" charset="0"/>
                </a:rPr>
                <a:t>±T±D</a:t>
              </a:r>
            </a:p>
          </p:txBody>
        </p:sp>
        <p:sp>
          <p:nvSpPr>
            <p:cNvPr id="42" name="AutoShape 39"/>
            <p:cNvSpPr>
              <a:spLocks/>
            </p:cNvSpPr>
            <p:nvPr/>
          </p:nvSpPr>
          <p:spPr bwMode="auto">
            <a:xfrm>
              <a:off x="1108234" y="3227102"/>
              <a:ext cx="117193" cy="540105"/>
            </a:xfrm>
            <a:prstGeom prst="leftBrace">
              <a:avLst>
                <a:gd name="adj1" fmla="val 5077"/>
                <a:gd name="adj2" fmla="val 50000"/>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43" name="Rectangle 40"/>
            <p:cNvSpPr>
              <a:spLocks noChangeArrowheads="1"/>
            </p:cNvSpPr>
            <p:nvPr/>
          </p:nvSpPr>
          <p:spPr bwMode="auto">
            <a:xfrm>
              <a:off x="193674" y="3389659"/>
              <a:ext cx="813453" cy="2114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hangingPunct="1">
                <a:lnSpc>
                  <a:spcPct val="100000"/>
                </a:lnSpc>
                <a:buClrTx/>
                <a:buFontTx/>
                <a:buNone/>
              </a:pPr>
              <a:r>
                <a:rPr lang="en-GB" altLang="en-US">
                  <a:latin typeface="+mn-lt"/>
                  <a:cs typeface="Segoe UI" panose="020B0502040204020203" pitchFamily="34" charset="0"/>
                </a:rPr>
                <a:t>1 d</a:t>
              </a:r>
            </a:p>
          </p:txBody>
        </p:sp>
        <p:sp>
          <p:nvSpPr>
            <p:cNvPr id="44" name="Rectangle 41"/>
            <p:cNvSpPr>
              <a:spLocks noChangeArrowheads="1"/>
            </p:cNvSpPr>
            <p:nvPr/>
          </p:nvSpPr>
          <p:spPr bwMode="auto">
            <a:xfrm>
              <a:off x="5685631" y="3248077"/>
              <a:ext cx="512430" cy="13808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45" name="Rectangle 42"/>
            <p:cNvSpPr>
              <a:spLocks noChangeArrowheads="1"/>
            </p:cNvSpPr>
            <p:nvPr/>
          </p:nvSpPr>
          <p:spPr bwMode="auto">
            <a:xfrm>
              <a:off x="5081287" y="3248077"/>
              <a:ext cx="512429" cy="13808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46" name="Rectangle 43"/>
            <p:cNvSpPr>
              <a:spLocks noChangeArrowheads="1"/>
            </p:cNvSpPr>
            <p:nvPr/>
          </p:nvSpPr>
          <p:spPr bwMode="auto">
            <a:xfrm>
              <a:off x="4476941" y="3248077"/>
              <a:ext cx="512430" cy="13808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47" name="Rectangle 44"/>
            <p:cNvSpPr>
              <a:spLocks noChangeArrowheads="1"/>
            </p:cNvSpPr>
            <p:nvPr/>
          </p:nvSpPr>
          <p:spPr bwMode="auto">
            <a:xfrm>
              <a:off x="3872596" y="3248077"/>
              <a:ext cx="512429" cy="13808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48" name="Rectangle 45"/>
            <p:cNvSpPr>
              <a:spLocks noChangeArrowheads="1"/>
            </p:cNvSpPr>
            <p:nvPr/>
          </p:nvSpPr>
          <p:spPr bwMode="auto">
            <a:xfrm>
              <a:off x="3268251" y="3248077"/>
              <a:ext cx="512430" cy="13808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49" name="Rectangle 46"/>
            <p:cNvSpPr>
              <a:spLocks noChangeArrowheads="1"/>
            </p:cNvSpPr>
            <p:nvPr/>
          </p:nvSpPr>
          <p:spPr bwMode="auto">
            <a:xfrm>
              <a:off x="2057263" y="3248077"/>
              <a:ext cx="1116774" cy="13808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50" name="Rectangle 47"/>
            <p:cNvSpPr>
              <a:spLocks noChangeArrowheads="1"/>
            </p:cNvSpPr>
            <p:nvPr/>
          </p:nvSpPr>
          <p:spPr bwMode="auto">
            <a:xfrm>
              <a:off x="6724277" y="3248077"/>
              <a:ext cx="172342" cy="13808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51" name="Rectangle 48"/>
            <p:cNvSpPr>
              <a:spLocks noChangeArrowheads="1"/>
            </p:cNvSpPr>
            <p:nvPr/>
          </p:nvSpPr>
          <p:spPr bwMode="auto">
            <a:xfrm>
              <a:off x="6731171" y="3433356"/>
              <a:ext cx="163149" cy="136337"/>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52" name="Rectangle 49"/>
            <p:cNvSpPr>
              <a:spLocks noChangeArrowheads="1"/>
            </p:cNvSpPr>
            <p:nvPr/>
          </p:nvSpPr>
          <p:spPr bwMode="auto">
            <a:xfrm>
              <a:off x="6731171" y="3615138"/>
              <a:ext cx="163149" cy="136337"/>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53" name="Rectangle 50"/>
            <p:cNvSpPr>
              <a:spLocks noChangeArrowheads="1"/>
            </p:cNvSpPr>
            <p:nvPr/>
          </p:nvSpPr>
          <p:spPr bwMode="auto">
            <a:xfrm>
              <a:off x="6283082" y="3248077"/>
              <a:ext cx="379153" cy="13808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54" name="Rectangle 51"/>
            <p:cNvSpPr>
              <a:spLocks noChangeArrowheads="1"/>
            </p:cNvSpPr>
            <p:nvPr/>
          </p:nvSpPr>
          <p:spPr bwMode="auto">
            <a:xfrm>
              <a:off x="6283082" y="3433356"/>
              <a:ext cx="379153" cy="136337"/>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55" name="Rectangle 52"/>
            <p:cNvSpPr>
              <a:spLocks noChangeArrowheads="1"/>
            </p:cNvSpPr>
            <p:nvPr/>
          </p:nvSpPr>
          <p:spPr bwMode="auto">
            <a:xfrm>
              <a:off x="1179469" y="3852854"/>
              <a:ext cx="811154" cy="2097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r>
                <a:rPr lang="en-GB" altLang="en-US" dirty="0">
                  <a:cs typeface="Segoe UI" panose="020B0502040204020203" pitchFamily="34" charset="0"/>
                </a:rPr>
                <a:t>Diff. M</a:t>
              </a:r>
              <a:r>
                <a:rPr lang="en-GB" altLang="en-US" dirty="0" smtClean="0">
                  <a:cs typeface="Segoe UI" panose="020B0502040204020203" pitchFamily="34" charset="0"/>
                </a:rPr>
                <a:t>.</a:t>
              </a:r>
              <a:endParaRPr lang="en-GB" altLang="en-US" dirty="0">
                <a:cs typeface="Segoe UI" panose="020B0502040204020203" pitchFamily="34" charset="0"/>
              </a:endParaRPr>
            </a:p>
          </p:txBody>
        </p:sp>
        <p:sp>
          <p:nvSpPr>
            <p:cNvPr id="56" name="Rectangle 53"/>
            <p:cNvSpPr>
              <a:spLocks noChangeArrowheads="1"/>
            </p:cNvSpPr>
            <p:nvPr/>
          </p:nvSpPr>
          <p:spPr bwMode="auto">
            <a:xfrm>
              <a:off x="1066872" y="4034637"/>
              <a:ext cx="923752" cy="2097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hangingPunct="1">
                <a:lnSpc>
                  <a:spcPct val="100000"/>
                </a:lnSpc>
                <a:buClrTx/>
                <a:buFontTx/>
                <a:buNone/>
              </a:pPr>
              <a:r>
                <a:rPr lang="en-GB" altLang="en-US">
                  <a:latin typeface="+mn-lt"/>
                  <a:cs typeface="Segoe UI" panose="020B0502040204020203" pitchFamily="34" charset="0"/>
                </a:rPr>
                <a:t>±T±D</a:t>
              </a:r>
            </a:p>
          </p:txBody>
        </p:sp>
        <p:sp>
          <p:nvSpPr>
            <p:cNvPr id="57" name="AutoShape 54"/>
            <p:cNvSpPr>
              <a:spLocks/>
            </p:cNvSpPr>
            <p:nvPr/>
          </p:nvSpPr>
          <p:spPr bwMode="auto">
            <a:xfrm>
              <a:off x="1108234" y="3868586"/>
              <a:ext cx="117193" cy="538357"/>
            </a:xfrm>
            <a:prstGeom prst="leftBrace">
              <a:avLst>
                <a:gd name="adj1" fmla="val 5089"/>
                <a:gd name="adj2" fmla="val 50000"/>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58" name="Rectangle 55"/>
            <p:cNvSpPr>
              <a:spLocks noChangeArrowheads="1"/>
            </p:cNvSpPr>
            <p:nvPr/>
          </p:nvSpPr>
          <p:spPr bwMode="auto">
            <a:xfrm>
              <a:off x="193674" y="4031141"/>
              <a:ext cx="813453" cy="2097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hangingPunct="1">
                <a:lnSpc>
                  <a:spcPct val="100000"/>
                </a:lnSpc>
                <a:buClrTx/>
                <a:buFontTx/>
                <a:buNone/>
              </a:pPr>
              <a:r>
                <a:rPr lang="en-GB" altLang="en-US" dirty="0">
                  <a:latin typeface="+mn-lt"/>
                  <a:cs typeface="Segoe UI" panose="020B0502040204020203" pitchFamily="34" charset="0"/>
                </a:rPr>
                <a:t>2 d</a:t>
              </a:r>
            </a:p>
          </p:txBody>
        </p:sp>
        <p:sp>
          <p:nvSpPr>
            <p:cNvPr id="59" name="Rectangle 56"/>
            <p:cNvSpPr>
              <a:spLocks noChangeArrowheads="1"/>
            </p:cNvSpPr>
            <p:nvPr/>
          </p:nvSpPr>
          <p:spPr bwMode="auto">
            <a:xfrm>
              <a:off x="5685631" y="3886065"/>
              <a:ext cx="512430" cy="1363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60" name="Rectangle 57"/>
            <p:cNvSpPr>
              <a:spLocks noChangeArrowheads="1"/>
            </p:cNvSpPr>
            <p:nvPr/>
          </p:nvSpPr>
          <p:spPr bwMode="auto">
            <a:xfrm>
              <a:off x="5081287" y="3886065"/>
              <a:ext cx="512429" cy="1363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61" name="Rectangle 58"/>
            <p:cNvSpPr>
              <a:spLocks noChangeArrowheads="1"/>
            </p:cNvSpPr>
            <p:nvPr/>
          </p:nvSpPr>
          <p:spPr bwMode="auto">
            <a:xfrm>
              <a:off x="4476941" y="3886065"/>
              <a:ext cx="512430" cy="1363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62" name="Rectangle 59"/>
            <p:cNvSpPr>
              <a:spLocks noChangeArrowheads="1"/>
            </p:cNvSpPr>
            <p:nvPr/>
          </p:nvSpPr>
          <p:spPr bwMode="auto">
            <a:xfrm>
              <a:off x="3872596" y="3886065"/>
              <a:ext cx="512429" cy="1363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63" name="Rectangle 60"/>
            <p:cNvSpPr>
              <a:spLocks noChangeArrowheads="1"/>
            </p:cNvSpPr>
            <p:nvPr/>
          </p:nvSpPr>
          <p:spPr bwMode="auto">
            <a:xfrm>
              <a:off x="3268251" y="3886065"/>
              <a:ext cx="512430" cy="1363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64" name="Rectangle 61"/>
            <p:cNvSpPr>
              <a:spLocks noChangeArrowheads="1"/>
            </p:cNvSpPr>
            <p:nvPr/>
          </p:nvSpPr>
          <p:spPr bwMode="auto">
            <a:xfrm>
              <a:off x="2057263" y="3886065"/>
              <a:ext cx="1116774" cy="1363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65" name="Rectangle 62"/>
            <p:cNvSpPr>
              <a:spLocks noChangeArrowheads="1"/>
            </p:cNvSpPr>
            <p:nvPr/>
          </p:nvSpPr>
          <p:spPr bwMode="auto">
            <a:xfrm>
              <a:off x="7324027" y="3886065"/>
              <a:ext cx="172341" cy="1363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66" name="Rectangle 63"/>
            <p:cNvSpPr>
              <a:spLocks noChangeArrowheads="1"/>
            </p:cNvSpPr>
            <p:nvPr/>
          </p:nvSpPr>
          <p:spPr bwMode="auto">
            <a:xfrm>
              <a:off x="7333219" y="4071344"/>
              <a:ext cx="163149" cy="136337"/>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67" name="Rectangle 64"/>
            <p:cNvSpPr>
              <a:spLocks noChangeArrowheads="1"/>
            </p:cNvSpPr>
            <p:nvPr/>
          </p:nvSpPr>
          <p:spPr bwMode="auto">
            <a:xfrm>
              <a:off x="7333219" y="4254874"/>
              <a:ext cx="163149" cy="138086"/>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68" name="Rectangle 65"/>
            <p:cNvSpPr>
              <a:spLocks noChangeArrowheads="1"/>
            </p:cNvSpPr>
            <p:nvPr/>
          </p:nvSpPr>
          <p:spPr bwMode="auto">
            <a:xfrm>
              <a:off x="6885129" y="3886065"/>
              <a:ext cx="376854" cy="1363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69" name="Rectangle 66"/>
            <p:cNvSpPr>
              <a:spLocks noChangeArrowheads="1"/>
            </p:cNvSpPr>
            <p:nvPr/>
          </p:nvSpPr>
          <p:spPr bwMode="auto">
            <a:xfrm>
              <a:off x="6885129" y="4071344"/>
              <a:ext cx="376854" cy="136337"/>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70" name="Rectangle 67"/>
            <p:cNvSpPr>
              <a:spLocks noChangeArrowheads="1"/>
            </p:cNvSpPr>
            <p:nvPr/>
          </p:nvSpPr>
          <p:spPr bwMode="auto">
            <a:xfrm>
              <a:off x="1179469" y="4454136"/>
              <a:ext cx="811154" cy="2097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r>
                <a:rPr lang="en-GB" altLang="en-US" dirty="0">
                  <a:cs typeface="Segoe UI" panose="020B0502040204020203" pitchFamily="34" charset="0"/>
                </a:rPr>
                <a:t>Diff. M</a:t>
              </a:r>
              <a:r>
                <a:rPr lang="en-GB" altLang="en-US" dirty="0" smtClean="0">
                  <a:cs typeface="Segoe UI" panose="020B0502040204020203" pitchFamily="34" charset="0"/>
                </a:rPr>
                <a:t>.</a:t>
              </a:r>
              <a:endParaRPr lang="en-GB" altLang="en-US" dirty="0">
                <a:cs typeface="Segoe UI" panose="020B0502040204020203" pitchFamily="34" charset="0"/>
              </a:endParaRPr>
            </a:p>
          </p:txBody>
        </p:sp>
        <p:sp>
          <p:nvSpPr>
            <p:cNvPr id="71" name="Rectangle 68"/>
            <p:cNvSpPr>
              <a:spLocks noChangeArrowheads="1"/>
            </p:cNvSpPr>
            <p:nvPr/>
          </p:nvSpPr>
          <p:spPr bwMode="auto">
            <a:xfrm>
              <a:off x="1066872" y="4637667"/>
              <a:ext cx="923752" cy="2097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hangingPunct="1">
                <a:lnSpc>
                  <a:spcPct val="100000"/>
                </a:lnSpc>
                <a:buClrTx/>
                <a:buFontTx/>
                <a:buNone/>
              </a:pPr>
              <a:r>
                <a:rPr lang="en-GB" altLang="en-US">
                  <a:latin typeface="+mn-lt"/>
                  <a:cs typeface="Segoe UI" panose="020B0502040204020203" pitchFamily="34" charset="0"/>
                </a:rPr>
                <a:t>±T±D</a:t>
              </a:r>
            </a:p>
          </p:txBody>
        </p:sp>
        <p:sp>
          <p:nvSpPr>
            <p:cNvPr id="72" name="AutoShape 69"/>
            <p:cNvSpPr>
              <a:spLocks/>
            </p:cNvSpPr>
            <p:nvPr/>
          </p:nvSpPr>
          <p:spPr bwMode="auto">
            <a:xfrm>
              <a:off x="1108234" y="4468119"/>
              <a:ext cx="117193" cy="540105"/>
            </a:xfrm>
            <a:prstGeom prst="leftBrace">
              <a:avLst>
                <a:gd name="adj1" fmla="val 5077"/>
                <a:gd name="adj2" fmla="val 50000"/>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73" name="Rectangle 70"/>
            <p:cNvSpPr>
              <a:spLocks noChangeArrowheads="1"/>
            </p:cNvSpPr>
            <p:nvPr/>
          </p:nvSpPr>
          <p:spPr bwMode="auto">
            <a:xfrm>
              <a:off x="193674" y="4632423"/>
              <a:ext cx="813453" cy="2097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hangingPunct="1">
                <a:lnSpc>
                  <a:spcPct val="100000"/>
                </a:lnSpc>
                <a:buClrTx/>
                <a:buFontTx/>
                <a:buNone/>
              </a:pPr>
              <a:r>
                <a:rPr lang="en-GB" altLang="en-US">
                  <a:latin typeface="+mn-lt"/>
                  <a:cs typeface="Segoe UI" panose="020B0502040204020203" pitchFamily="34" charset="0"/>
                </a:rPr>
                <a:t>3 d</a:t>
              </a:r>
            </a:p>
          </p:txBody>
        </p:sp>
        <p:sp>
          <p:nvSpPr>
            <p:cNvPr id="74" name="Rectangle 71"/>
            <p:cNvSpPr>
              <a:spLocks noChangeArrowheads="1"/>
            </p:cNvSpPr>
            <p:nvPr/>
          </p:nvSpPr>
          <p:spPr bwMode="auto">
            <a:xfrm>
              <a:off x="5685631" y="4487347"/>
              <a:ext cx="512430" cy="138084"/>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75" name="Rectangle 72"/>
            <p:cNvSpPr>
              <a:spLocks noChangeArrowheads="1"/>
            </p:cNvSpPr>
            <p:nvPr/>
          </p:nvSpPr>
          <p:spPr bwMode="auto">
            <a:xfrm>
              <a:off x="5081287" y="4487347"/>
              <a:ext cx="512429" cy="138084"/>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76" name="Rectangle 73"/>
            <p:cNvSpPr>
              <a:spLocks noChangeArrowheads="1"/>
            </p:cNvSpPr>
            <p:nvPr/>
          </p:nvSpPr>
          <p:spPr bwMode="auto">
            <a:xfrm>
              <a:off x="4476941" y="4487347"/>
              <a:ext cx="512430" cy="138084"/>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77" name="Rectangle 74"/>
            <p:cNvSpPr>
              <a:spLocks noChangeArrowheads="1"/>
            </p:cNvSpPr>
            <p:nvPr/>
          </p:nvSpPr>
          <p:spPr bwMode="auto">
            <a:xfrm>
              <a:off x="3872596" y="4487347"/>
              <a:ext cx="512429" cy="138084"/>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78" name="Rectangle 75"/>
            <p:cNvSpPr>
              <a:spLocks noChangeArrowheads="1"/>
            </p:cNvSpPr>
            <p:nvPr/>
          </p:nvSpPr>
          <p:spPr bwMode="auto">
            <a:xfrm>
              <a:off x="3268251" y="4487347"/>
              <a:ext cx="512430" cy="138084"/>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79" name="Rectangle 76"/>
            <p:cNvSpPr>
              <a:spLocks noChangeArrowheads="1"/>
            </p:cNvSpPr>
            <p:nvPr/>
          </p:nvSpPr>
          <p:spPr bwMode="auto">
            <a:xfrm>
              <a:off x="2057263" y="4487347"/>
              <a:ext cx="1116774" cy="138084"/>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80" name="Rectangle 77"/>
            <p:cNvSpPr>
              <a:spLocks noChangeArrowheads="1"/>
            </p:cNvSpPr>
            <p:nvPr/>
          </p:nvSpPr>
          <p:spPr bwMode="auto">
            <a:xfrm>
              <a:off x="7937563" y="4487347"/>
              <a:ext cx="172342" cy="138084"/>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81" name="Rectangle 78"/>
            <p:cNvSpPr>
              <a:spLocks noChangeArrowheads="1"/>
            </p:cNvSpPr>
            <p:nvPr/>
          </p:nvSpPr>
          <p:spPr bwMode="auto">
            <a:xfrm>
              <a:off x="7946755" y="4672625"/>
              <a:ext cx="163151" cy="136337"/>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82" name="Rectangle 79"/>
            <p:cNvSpPr>
              <a:spLocks noChangeArrowheads="1"/>
            </p:cNvSpPr>
            <p:nvPr/>
          </p:nvSpPr>
          <p:spPr bwMode="auto">
            <a:xfrm>
              <a:off x="7946755" y="4856155"/>
              <a:ext cx="163151" cy="136337"/>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83" name="Rectangle 80"/>
            <p:cNvSpPr>
              <a:spLocks noChangeArrowheads="1"/>
            </p:cNvSpPr>
            <p:nvPr/>
          </p:nvSpPr>
          <p:spPr bwMode="auto">
            <a:xfrm>
              <a:off x="7505560" y="4487347"/>
              <a:ext cx="376854" cy="138084"/>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84" name="Rectangle 81"/>
            <p:cNvSpPr>
              <a:spLocks noChangeArrowheads="1"/>
            </p:cNvSpPr>
            <p:nvPr/>
          </p:nvSpPr>
          <p:spPr bwMode="auto">
            <a:xfrm>
              <a:off x="7505560" y="4672625"/>
              <a:ext cx="376854" cy="136337"/>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85" name="Rectangle 82"/>
            <p:cNvSpPr>
              <a:spLocks noChangeArrowheads="1"/>
            </p:cNvSpPr>
            <p:nvPr/>
          </p:nvSpPr>
          <p:spPr bwMode="auto">
            <a:xfrm>
              <a:off x="6283082" y="3886065"/>
              <a:ext cx="512430" cy="1363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86" name="Rectangle 83"/>
            <p:cNvSpPr>
              <a:spLocks noChangeArrowheads="1"/>
            </p:cNvSpPr>
            <p:nvPr/>
          </p:nvSpPr>
          <p:spPr bwMode="auto">
            <a:xfrm>
              <a:off x="6283082" y="4071344"/>
              <a:ext cx="512430" cy="136337"/>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87" name="Rectangle 84"/>
            <p:cNvSpPr>
              <a:spLocks noChangeArrowheads="1"/>
            </p:cNvSpPr>
            <p:nvPr/>
          </p:nvSpPr>
          <p:spPr bwMode="auto">
            <a:xfrm>
              <a:off x="6283082" y="4487347"/>
              <a:ext cx="512430" cy="138084"/>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88" name="Rectangle 85"/>
            <p:cNvSpPr>
              <a:spLocks noChangeArrowheads="1"/>
            </p:cNvSpPr>
            <p:nvPr/>
          </p:nvSpPr>
          <p:spPr bwMode="auto">
            <a:xfrm>
              <a:off x="6283082" y="4674373"/>
              <a:ext cx="512430" cy="138086"/>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89" name="Rectangle 86"/>
            <p:cNvSpPr>
              <a:spLocks noChangeArrowheads="1"/>
            </p:cNvSpPr>
            <p:nvPr/>
          </p:nvSpPr>
          <p:spPr bwMode="auto">
            <a:xfrm>
              <a:off x="6885129" y="4487347"/>
              <a:ext cx="512430" cy="138084"/>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90" name="Rectangle 87"/>
            <p:cNvSpPr>
              <a:spLocks noChangeArrowheads="1"/>
            </p:cNvSpPr>
            <p:nvPr/>
          </p:nvSpPr>
          <p:spPr bwMode="auto">
            <a:xfrm>
              <a:off x="6885129" y="4674373"/>
              <a:ext cx="512430" cy="138086"/>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91" name="Rectangle 88"/>
            <p:cNvSpPr>
              <a:spLocks noChangeArrowheads="1"/>
            </p:cNvSpPr>
            <p:nvPr/>
          </p:nvSpPr>
          <p:spPr bwMode="auto">
            <a:xfrm>
              <a:off x="503888" y="4221664"/>
              <a:ext cx="1495927" cy="2097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 pos="9144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9pPr>
            </a:lstStyle>
            <a:p>
              <a:pPr algn="r" hangingPunct="1">
                <a:lnSpc>
                  <a:spcPct val="100000"/>
                </a:lnSpc>
                <a:buClrTx/>
                <a:buFontTx/>
                <a:buNone/>
              </a:pPr>
              <a:r>
                <a:rPr lang="en-US" altLang="en-US">
                  <a:latin typeface="+mn-lt"/>
                </a:rPr>
                <a:t>³</a:t>
              </a:r>
              <a:r>
                <a:rPr lang="en-GB" altLang="en-US">
                  <a:latin typeface="+mn-lt"/>
                  <a:cs typeface="Segoe UI" panose="020B0502040204020203" pitchFamily="34" charset="0"/>
                </a:rPr>
                <a:t>H-Phe</a:t>
              </a:r>
            </a:p>
          </p:txBody>
        </p:sp>
        <p:sp>
          <p:nvSpPr>
            <p:cNvPr id="92" name="Rectangle 89"/>
            <p:cNvSpPr>
              <a:spLocks noChangeArrowheads="1"/>
            </p:cNvSpPr>
            <p:nvPr/>
          </p:nvSpPr>
          <p:spPr bwMode="auto">
            <a:xfrm>
              <a:off x="499293" y="4819450"/>
              <a:ext cx="1491331" cy="2097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 pos="9144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9pPr>
            </a:lstStyle>
            <a:p>
              <a:pPr algn="r" hangingPunct="1">
                <a:lnSpc>
                  <a:spcPct val="100000"/>
                </a:lnSpc>
                <a:buClrTx/>
                <a:buFontTx/>
                <a:buNone/>
              </a:pPr>
              <a:r>
                <a:rPr lang="en-US" altLang="en-US" dirty="0">
                  <a:latin typeface="+mn-lt"/>
                </a:rPr>
                <a:t>³</a:t>
              </a:r>
              <a:r>
                <a:rPr lang="en-GB" altLang="en-US" dirty="0">
                  <a:latin typeface="+mn-lt"/>
                  <a:cs typeface="Segoe UI" panose="020B0502040204020203" pitchFamily="34" charset="0"/>
                </a:rPr>
                <a:t>H-</a:t>
              </a:r>
              <a:r>
                <a:rPr lang="en-GB" altLang="en-US" dirty="0" err="1">
                  <a:latin typeface="+mn-lt"/>
                  <a:cs typeface="Segoe UI" panose="020B0502040204020203" pitchFamily="34" charset="0"/>
                </a:rPr>
                <a:t>Phe</a:t>
              </a:r>
              <a:endParaRPr lang="en-GB" altLang="en-US" dirty="0">
                <a:latin typeface="+mn-lt"/>
                <a:cs typeface="Segoe UI" panose="020B0502040204020203" pitchFamily="34" charset="0"/>
              </a:endParaRPr>
            </a:p>
          </p:txBody>
        </p:sp>
      </p:grpSp>
      <p:sp>
        <p:nvSpPr>
          <p:cNvPr id="95" name="Rectangle 94"/>
          <p:cNvSpPr/>
          <p:nvPr/>
        </p:nvSpPr>
        <p:spPr>
          <a:xfrm>
            <a:off x="0" y="6551832"/>
            <a:ext cx="9144000" cy="307777"/>
          </a:xfrm>
          <a:prstGeom prst="rect">
            <a:avLst/>
          </a:prstGeom>
        </p:spPr>
        <p:txBody>
          <a:bodyPr wrap="square">
            <a:spAutoFit/>
          </a:bodyPr>
          <a:lstStyle/>
          <a:p>
            <a:pPr marL="285750" indent="-285750">
              <a:buFont typeface="Arial" panose="020B0604020202020204" pitchFamily="34" charset="0"/>
              <a:buChar char="•"/>
            </a:pPr>
            <a:r>
              <a:rPr lang="en-US" sz="1400" dirty="0" smtClean="0"/>
              <a:t>Preliminary studies showed lack of sensitivity for 4h and 30h.</a:t>
            </a:r>
            <a:endParaRPr lang="en-US" sz="1400" dirty="0"/>
          </a:p>
        </p:txBody>
      </p:sp>
    </p:spTree>
    <p:extLst>
      <p:ext uri="{BB962C8B-B14F-4D97-AF65-F5344CB8AC3E}">
        <p14:creationId xmlns:p14="http://schemas.microsoft.com/office/powerpoint/2010/main" val="334409670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Protein synthesis exhibits paradoxical, late increase</a:t>
            </a:r>
            <a:endParaRPr lang="en-US" dirty="0"/>
          </a:p>
        </p:txBody>
      </p:sp>
      <p:sp>
        <p:nvSpPr>
          <p:cNvPr id="8" name="Rectangle 7"/>
          <p:cNvSpPr/>
          <p:nvPr/>
        </p:nvSpPr>
        <p:spPr>
          <a:xfrm>
            <a:off x="0" y="6184067"/>
            <a:ext cx="9144000" cy="738664"/>
          </a:xfrm>
          <a:prstGeom prst="rect">
            <a:avLst/>
          </a:prstGeom>
        </p:spPr>
        <p:txBody>
          <a:bodyPr wrap="square">
            <a:spAutoFit/>
          </a:bodyPr>
          <a:lstStyle/>
          <a:p>
            <a:pPr marL="285750" indent="-285750">
              <a:buFont typeface="Arial" panose="020B0604020202020204" pitchFamily="34" charset="0"/>
              <a:buChar char="•"/>
            </a:pPr>
            <a:r>
              <a:rPr lang="en-US" sz="1400" dirty="0" smtClean="0"/>
              <a:t>At 72 hour, statistically significant difference between Dexa and </a:t>
            </a:r>
            <a:r>
              <a:rPr lang="en-US" sz="1400" dirty="0" err="1" smtClean="0"/>
              <a:t>Veh</a:t>
            </a:r>
            <a:r>
              <a:rPr lang="en-US" sz="1400" dirty="0" smtClean="0"/>
              <a:t>.</a:t>
            </a:r>
          </a:p>
          <a:p>
            <a:pPr marL="285750" indent="-285750">
              <a:buFont typeface="Arial" panose="020B0604020202020204" pitchFamily="34" charset="0"/>
              <a:buChar char="•"/>
            </a:pPr>
            <a:r>
              <a:rPr lang="en-US" sz="1400" dirty="0"/>
              <a:t>At </a:t>
            </a:r>
            <a:r>
              <a:rPr lang="en-US" sz="1400" dirty="0" smtClean="0"/>
              <a:t>72 </a:t>
            </a:r>
            <a:r>
              <a:rPr lang="en-US" sz="1400" dirty="0"/>
              <a:t>hour, statistically significant difference between Dexa and </a:t>
            </a:r>
            <a:r>
              <a:rPr lang="en-US" sz="1400" dirty="0" smtClean="0"/>
              <a:t>Dexa + </a:t>
            </a:r>
            <a:r>
              <a:rPr lang="en-US" sz="1400" dirty="0" err="1" smtClean="0"/>
              <a:t>Testo</a:t>
            </a:r>
            <a:r>
              <a:rPr lang="en-US" sz="1400" dirty="0" smtClean="0"/>
              <a:t>.</a:t>
            </a:r>
          </a:p>
          <a:p>
            <a:pPr marL="285750" indent="-285750">
              <a:buFont typeface="Arial" panose="020B0604020202020204" pitchFamily="34" charset="0"/>
              <a:buChar char="•"/>
            </a:pPr>
            <a:r>
              <a:rPr lang="en-US" sz="1400" dirty="0" smtClean="0"/>
              <a:t>No change in pattern if normalization is foregone.</a:t>
            </a:r>
            <a:endParaRPr lang="en-US" sz="1400" dirty="0"/>
          </a:p>
        </p:txBody>
      </p:sp>
      <p:pic>
        <p:nvPicPr>
          <p:cNvPr id="126" name="Picture 1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7103" y="1605100"/>
            <a:ext cx="6408247" cy="4572036"/>
          </a:xfrm>
          <a:prstGeom prst="rect">
            <a:avLst/>
          </a:prstGeom>
        </p:spPr>
      </p:pic>
      <p:sp>
        <p:nvSpPr>
          <p:cNvPr id="6" name="Rectangle 5"/>
          <p:cNvSpPr/>
          <p:nvPr/>
        </p:nvSpPr>
        <p:spPr>
          <a:xfrm>
            <a:off x="519825" y="3475713"/>
            <a:ext cx="1917256" cy="923330"/>
          </a:xfrm>
          <a:prstGeom prst="rect">
            <a:avLst/>
          </a:prstGeom>
        </p:spPr>
        <p:txBody>
          <a:bodyPr wrap="none">
            <a:spAutoFit/>
          </a:bodyPr>
          <a:lstStyle/>
          <a:p>
            <a:pPr algn="r"/>
            <a:r>
              <a:rPr lang="en-US" dirty="0"/>
              <a:t>tracer </a:t>
            </a:r>
            <a:r>
              <a:rPr lang="en-US" dirty="0" smtClean="0"/>
              <a:t>enrichment</a:t>
            </a:r>
          </a:p>
          <a:p>
            <a:pPr algn="r"/>
            <a:r>
              <a:rPr lang="en-US" dirty="0" smtClean="0"/>
              <a:t>in cell protein</a:t>
            </a:r>
          </a:p>
          <a:p>
            <a:pPr algn="r"/>
            <a:r>
              <a:rPr lang="en-US" dirty="0" smtClean="0"/>
              <a:t>(</a:t>
            </a:r>
            <a:r>
              <a:rPr lang="en-US" dirty="0" err="1" smtClean="0"/>
              <a:t>fmol</a:t>
            </a:r>
            <a:r>
              <a:rPr lang="en-US" dirty="0" smtClean="0"/>
              <a:t>/g</a:t>
            </a:r>
            <a:r>
              <a:rPr lang="en-US" dirty="0"/>
              <a:t>)</a:t>
            </a:r>
          </a:p>
        </p:txBody>
      </p:sp>
    </p:spTree>
    <p:extLst>
      <p:ext uri="{BB962C8B-B14F-4D97-AF65-F5344CB8AC3E}">
        <p14:creationId xmlns:p14="http://schemas.microsoft.com/office/powerpoint/2010/main" val="151637704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35" y="365126"/>
            <a:ext cx="9024730" cy="1325563"/>
          </a:xfrm>
        </p:spPr>
        <p:txBody>
          <a:bodyPr/>
          <a:lstStyle/>
          <a:p>
            <a:r>
              <a:rPr lang="en-US" dirty="0" smtClean="0"/>
              <a:t>Assaying protein degradation in vitro</a:t>
            </a:r>
            <a:endParaRPr lang="en-US" dirty="0"/>
          </a:p>
        </p:txBody>
      </p:sp>
      <p:grpSp>
        <p:nvGrpSpPr>
          <p:cNvPr id="107" name="Group 106"/>
          <p:cNvGrpSpPr/>
          <p:nvPr/>
        </p:nvGrpSpPr>
        <p:grpSpPr>
          <a:xfrm>
            <a:off x="661066" y="1690688"/>
            <a:ext cx="7821869" cy="4415143"/>
            <a:chOff x="-142875" y="-14288"/>
            <a:chExt cx="5627688" cy="2955926"/>
          </a:xfrm>
        </p:grpSpPr>
        <p:grpSp>
          <p:nvGrpSpPr>
            <p:cNvPr id="4" name="Group 1"/>
            <p:cNvGrpSpPr>
              <a:grpSpLocks/>
            </p:cNvGrpSpPr>
            <p:nvPr/>
          </p:nvGrpSpPr>
          <p:grpSpPr bwMode="auto">
            <a:xfrm>
              <a:off x="544513" y="585788"/>
              <a:ext cx="4745037" cy="98425"/>
              <a:chOff x="343" y="369"/>
              <a:chExt cx="2989" cy="62"/>
            </a:xfrm>
          </p:grpSpPr>
          <p:sp>
            <p:nvSpPr>
              <p:cNvPr id="5" name="Line 2"/>
              <p:cNvSpPr>
                <a:spLocks noChangeShapeType="1"/>
              </p:cNvSpPr>
              <p:nvPr/>
            </p:nvSpPr>
            <p:spPr bwMode="auto">
              <a:xfrm>
                <a:off x="343" y="400"/>
                <a:ext cx="2989" cy="0"/>
              </a:xfrm>
              <a:prstGeom prst="line">
                <a:avLst/>
              </a:prstGeom>
              <a:noFill/>
              <a:ln w="1260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6" name="Line 3"/>
              <p:cNvSpPr>
                <a:spLocks noChangeShapeType="1"/>
              </p:cNvSpPr>
              <p:nvPr/>
            </p:nvSpPr>
            <p:spPr bwMode="auto">
              <a:xfrm>
                <a:off x="435" y="369"/>
                <a:ext cx="0" cy="62"/>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7" name="Line 4"/>
              <p:cNvSpPr>
                <a:spLocks noChangeShapeType="1"/>
              </p:cNvSpPr>
              <p:nvPr/>
            </p:nvSpPr>
            <p:spPr bwMode="auto">
              <a:xfrm>
                <a:off x="688" y="369"/>
                <a:ext cx="0" cy="62"/>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8" name="Line 5"/>
              <p:cNvSpPr>
                <a:spLocks noChangeShapeType="1"/>
              </p:cNvSpPr>
              <p:nvPr/>
            </p:nvSpPr>
            <p:spPr bwMode="auto">
              <a:xfrm>
                <a:off x="1195" y="369"/>
                <a:ext cx="0" cy="62"/>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9" name="Line 6"/>
              <p:cNvSpPr>
                <a:spLocks noChangeShapeType="1"/>
              </p:cNvSpPr>
              <p:nvPr/>
            </p:nvSpPr>
            <p:spPr bwMode="auto">
              <a:xfrm>
                <a:off x="1448" y="369"/>
                <a:ext cx="0" cy="62"/>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10" name="Line 7"/>
              <p:cNvSpPr>
                <a:spLocks noChangeShapeType="1"/>
              </p:cNvSpPr>
              <p:nvPr/>
            </p:nvSpPr>
            <p:spPr bwMode="auto">
              <a:xfrm>
                <a:off x="1954" y="369"/>
                <a:ext cx="0" cy="62"/>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11" name="Line 8"/>
              <p:cNvSpPr>
                <a:spLocks noChangeShapeType="1"/>
              </p:cNvSpPr>
              <p:nvPr/>
            </p:nvSpPr>
            <p:spPr bwMode="auto">
              <a:xfrm>
                <a:off x="2207" y="369"/>
                <a:ext cx="0" cy="62"/>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12" name="Line 9"/>
              <p:cNvSpPr>
                <a:spLocks noChangeShapeType="1"/>
              </p:cNvSpPr>
              <p:nvPr/>
            </p:nvSpPr>
            <p:spPr bwMode="auto">
              <a:xfrm>
                <a:off x="2461" y="369"/>
                <a:ext cx="0" cy="62"/>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13" name="Line 10"/>
              <p:cNvSpPr>
                <a:spLocks noChangeShapeType="1"/>
              </p:cNvSpPr>
              <p:nvPr/>
            </p:nvSpPr>
            <p:spPr bwMode="auto">
              <a:xfrm>
                <a:off x="2714" y="369"/>
                <a:ext cx="0" cy="62"/>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14" name="Line 11"/>
              <p:cNvSpPr>
                <a:spLocks noChangeShapeType="1"/>
              </p:cNvSpPr>
              <p:nvPr/>
            </p:nvSpPr>
            <p:spPr bwMode="auto">
              <a:xfrm>
                <a:off x="2967" y="369"/>
                <a:ext cx="0" cy="62"/>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15" name="Line 12"/>
              <p:cNvSpPr>
                <a:spLocks noChangeShapeType="1"/>
              </p:cNvSpPr>
              <p:nvPr/>
            </p:nvSpPr>
            <p:spPr bwMode="auto">
              <a:xfrm>
                <a:off x="3220" y="369"/>
                <a:ext cx="0" cy="62"/>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16" name="Line 13"/>
              <p:cNvSpPr>
                <a:spLocks noChangeShapeType="1"/>
              </p:cNvSpPr>
              <p:nvPr/>
            </p:nvSpPr>
            <p:spPr bwMode="auto">
              <a:xfrm>
                <a:off x="1701" y="369"/>
                <a:ext cx="0" cy="62"/>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17" name="Line 14"/>
              <p:cNvSpPr>
                <a:spLocks noChangeShapeType="1"/>
              </p:cNvSpPr>
              <p:nvPr/>
            </p:nvSpPr>
            <p:spPr bwMode="auto">
              <a:xfrm>
                <a:off x="942" y="369"/>
                <a:ext cx="0" cy="62"/>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grpSp>
        <p:grpSp>
          <p:nvGrpSpPr>
            <p:cNvPr id="18" name="Group 15"/>
            <p:cNvGrpSpPr>
              <a:grpSpLocks/>
            </p:cNvGrpSpPr>
            <p:nvPr/>
          </p:nvGrpSpPr>
          <p:grpSpPr bwMode="auto">
            <a:xfrm>
              <a:off x="3902075" y="15875"/>
              <a:ext cx="1582738" cy="536575"/>
              <a:chOff x="2458" y="10"/>
              <a:chExt cx="997" cy="338"/>
            </a:xfrm>
          </p:grpSpPr>
          <p:sp>
            <p:nvSpPr>
              <p:cNvPr id="19" name="Rectangle 16"/>
              <p:cNvSpPr>
                <a:spLocks noChangeArrowheads="1"/>
              </p:cNvSpPr>
              <p:nvPr/>
            </p:nvSpPr>
            <p:spPr bwMode="auto">
              <a:xfrm>
                <a:off x="2494" y="13"/>
                <a:ext cx="961"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9pPr>
              </a:lstStyle>
              <a:p>
                <a:pPr>
                  <a:lnSpc>
                    <a:spcPct val="100000"/>
                  </a:lnSpc>
                  <a:buClrTx/>
                  <a:buFontTx/>
                  <a:buNone/>
                </a:pPr>
                <a:r>
                  <a:rPr lang="en-GB" altLang="en-US">
                    <a:latin typeface="+mn-lt"/>
                    <a:cs typeface="Segoe UI" panose="020B0502040204020203" pitchFamily="34" charset="0"/>
                  </a:rPr>
                  <a:t>Start pharmacological treatments</a:t>
                </a:r>
              </a:p>
            </p:txBody>
          </p:sp>
          <p:sp>
            <p:nvSpPr>
              <p:cNvPr id="20" name="Line 17"/>
              <p:cNvSpPr>
                <a:spLocks noChangeShapeType="1"/>
              </p:cNvSpPr>
              <p:nvPr/>
            </p:nvSpPr>
            <p:spPr bwMode="auto">
              <a:xfrm>
                <a:off x="2458" y="10"/>
                <a:ext cx="2" cy="338"/>
              </a:xfrm>
              <a:prstGeom prst="line">
                <a:avLst/>
              </a:prstGeom>
              <a:noFill/>
              <a:ln w="12600" cap="sq">
                <a:solidFill>
                  <a:srgbClr val="000000"/>
                </a:solidFill>
                <a:miter lim="800000"/>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grpSp>
        <p:grpSp>
          <p:nvGrpSpPr>
            <p:cNvPr id="21" name="Group 18"/>
            <p:cNvGrpSpPr>
              <a:grpSpLocks/>
            </p:cNvGrpSpPr>
            <p:nvPr/>
          </p:nvGrpSpPr>
          <p:grpSpPr bwMode="auto">
            <a:xfrm>
              <a:off x="1090613" y="-14288"/>
              <a:ext cx="1052512" cy="568326"/>
              <a:chOff x="687" y="-9"/>
              <a:chExt cx="663" cy="358"/>
            </a:xfrm>
          </p:grpSpPr>
          <p:sp>
            <p:nvSpPr>
              <p:cNvPr id="22" name="Rectangle 19"/>
              <p:cNvSpPr>
                <a:spLocks noChangeArrowheads="1"/>
              </p:cNvSpPr>
              <p:nvPr/>
            </p:nvSpPr>
            <p:spPr bwMode="auto">
              <a:xfrm>
                <a:off x="705" y="-9"/>
                <a:ext cx="644"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457200" algn="l"/>
                    <a:tab pos="9144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9pPr>
              </a:lstStyle>
              <a:p>
                <a:pPr>
                  <a:lnSpc>
                    <a:spcPct val="100000"/>
                  </a:lnSpc>
                  <a:buClrTx/>
                  <a:buFontTx/>
                  <a:buNone/>
                </a:pPr>
                <a:r>
                  <a:rPr lang="en-GB" altLang="en-US">
                    <a:latin typeface="+mn-lt"/>
                    <a:cs typeface="Segoe UI" panose="020B0502040204020203" pitchFamily="34" charset="0"/>
                  </a:rPr>
                  <a:t>Start differentiation</a:t>
                </a:r>
              </a:p>
            </p:txBody>
          </p:sp>
          <p:sp>
            <p:nvSpPr>
              <p:cNvPr id="23" name="Line 20"/>
              <p:cNvSpPr>
                <a:spLocks noChangeShapeType="1"/>
              </p:cNvSpPr>
              <p:nvPr/>
            </p:nvSpPr>
            <p:spPr bwMode="auto">
              <a:xfrm>
                <a:off x="687" y="65"/>
                <a:ext cx="0" cy="285"/>
              </a:xfrm>
              <a:prstGeom prst="line">
                <a:avLst/>
              </a:prstGeom>
              <a:noFill/>
              <a:ln w="12600" cap="sq">
                <a:solidFill>
                  <a:srgbClr val="000000"/>
                </a:solidFill>
                <a:miter lim="800000"/>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grpSp>
        <p:sp>
          <p:nvSpPr>
            <p:cNvPr id="24" name="Rectangle 21"/>
            <p:cNvSpPr>
              <a:spLocks noChangeArrowheads="1"/>
            </p:cNvSpPr>
            <p:nvPr/>
          </p:nvSpPr>
          <p:spPr bwMode="auto">
            <a:xfrm>
              <a:off x="3906837" y="867505"/>
              <a:ext cx="1528762" cy="138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9pPr>
            </a:lstStyle>
            <a:p>
              <a:pPr algn="r">
                <a:lnSpc>
                  <a:spcPct val="100000"/>
                </a:lnSpc>
                <a:buClrTx/>
                <a:buFontTx/>
                <a:buNone/>
              </a:pPr>
              <a:r>
                <a:rPr lang="en-GB" altLang="en-US" sz="1600" dirty="0">
                  <a:latin typeface="+mn-lt"/>
                  <a:cs typeface="Segoe UI" panose="020B0502040204020203" pitchFamily="34" charset="0"/>
                </a:rPr>
                <a:t>Time </a:t>
              </a:r>
            </a:p>
            <a:p>
              <a:pPr algn="r">
                <a:lnSpc>
                  <a:spcPct val="100000"/>
                </a:lnSpc>
                <a:buClrTx/>
                <a:buFontTx/>
                <a:buNone/>
              </a:pPr>
              <a:r>
                <a:rPr lang="en-GB" altLang="en-US" sz="1600" dirty="0">
                  <a:latin typeface="+mn-lt"/>
                  <a:cs typeface="Segoe UI" panose="020B0502040204020203" pitchFamily="34" charset="0"/>
                </a:rPr>
                <a:t>(days)</a:t>
              </a:r>
            </a:p>
          </p:txBody>
        </p:sp>
        <p:sp>
          <p:nvSpPr>
            <p:cNvPr id="25" name="Rectangle 22"/>
            <p:cNvSpPr>
              <a:spLocks noChangeArrowheads="1"/>
            </p:cNvSpPr>
            <p:nvPr/>
          </p:nvSpPr>
          <p:spPr bwMode="auto">
            <a:xfrm>
              <a:off x="3902075" y="814388"/>
              <a:ext cx="106363" cy="12065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26" name="Rectangle 23"/>
            <p:cNvSpPr>
              <a:spLocks noChangeArrowheads="1"/>
            </p:cNvSpPr>
            <p:nvPr/>
          </p:nvSpPr>
          <p:spPr bwMode="auto">
            <a:xfrm>
              <a:off x="3902075" y="974725"/>
              <a:ext cx="100013" cy="120650"/>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27" name="Rectangle 24"/>
            <p:cNvSpPr>
              <a:spLocks noChangeArrowheads="1"/>
            </p:cNvSpPr>
            <p:nvPr/>
          </p:nvSpPr>
          <p:spPr bwMode="auto">
            <a:xfrm>
              <a:off x="504825" y="781050"/>
              <a:ext cx="539750" cy="185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100000"/>
                </a:lnSpc>
                <a:buClrTx/>
                <a:buFontTx/>
                <a:buNone/>
              </a:pPr>
              <a:r>
                <a:rPr lang="en-GB" altLang="en-US" dirty="0" smtClean="0">
                  <a:latin typeface="+mn-lt"/>
                  <a:cs typeface="Segoe UI" panose="020B0502040204020203" pitchFamily="34" charset="0"/>
                </a:rPr>
                <a:t>Diff. M.</a:t>
              </a:r>
              <a:endParaRPr lang="en-GB" altLang="en-US" dirty="0">
                <a:latin typeface="+mn-lt"/>
                <a:cs typeface="Segoe UI" panose="020B0502040204020203" pitchFamily="34" charset="0"/>
              </a:endParaRPr>
            </a:p>
          </p:txBody>
        </p:sp>
        <p:sp>
          <p:nvSpPr>
            <p:cNvPr id="28" name="Rectangle 25"/>
            <p:cNvSpPr>
              <a:spLocks noChangeArrowheads="1"/>
            </p:cNvSpPr>
            <p:nvPr/>
          </p:nvSpPr>
          <p:spPr bwMode="auto">
            <a:xfrm>
              <a:off x="430213" y="942975"/>
              <a:ext cx="614362" cy="185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100000"/>
                </a:lnSpc>
                <a:buClrTx/>
                <a:buFontTx/>
                <a:buNone/>
              </a:pPr>
              <a:r>
                <a:rPr lang="en-GB" altLang="en-US">
                  <a:latin typeface="+mn-lt"/>
                  <a:cs typeface="Segoe UI" panose="020B0502040204020203" pitchFamily="34" charset="0"/>
                </a:rPr>
                <a:t>±T±D</a:t>
              </a:r>
            </a:p>
          </p:txBody>
        </p:sp>
        <p:sp>
          <p:nvSpPr>
            <p:cNvPr id="29" name="Rectangle 26"/>
            <p:cNvSpPr>
              <a:spLocks noChangeArrowheads="1"/>
            </p:cNvSpPr>
            <p:nvPr/>
          </p:nvSpPr>
          <p:spPr bwMode="auto">
            <a:xfrm>
              <a:off x="52388" y="1104900"/>
              <a:ext cx="992187" cy="187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 pos="9144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9pPr>
            </a:lstStyle>
            <a:p>
              <a:pPr algn="r">
                <a:lnSpc>
                  <a:spcPct val="100000"/>
                </a:lnSpc>
                <a:buClrTx/>
                <a:buFontTx/>
                <a:buNone/>
              </a:pPr>
              <a:r>
                <a:rPr lang="en-US" altLang="en-US">
                  <a:latin typeface="+mn-lt"/>
                </a:rPr>
                <a:t>³</a:t>
              </a:r>
              <a:r>
                <a:rPr lang="en-GB" altLang="en-US">
                  <a:latin typeface="+mn-lt"/>
                  <a:cs typeface="Segoe UI" panose="020B0502040204020203" pitchFamily="34" charset="0"/>
                </a:rPr>
                <a:t>H-Phe</a:t>
              </a:r>
            </a:p>
          </p:txBody>
        </p:sp>
        <p:sp>
          <p:nvSpPr>
            <p:cNvPr id="30" name="AutoShape 27"/>
            <p:cNvSpPr>
              <a:spLocks/>
            </p:cNvSpPr>
            <p:nvPr/>
          </p:nvSpPr>
          <p:spPr bwMode="auto">
            <a:xfrm>
              <a:off x="457200" y="793750"/>
              <a:ext cx="77788" cy="476250"/>
            </a:xfrm>
            <a:prstGeom prst="leftBrace">
              <a:avLst>
                <a:gd name="adj1" fmla="val 5300"/>
                <a:gd name="adj2" fmla="val 50000"/>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31" name="Rectangle 28"/>
            <p:cNvSpPr>
              <a:spLocks noChangeArrowheads="1"/>
            </p:cNvSpPr>
            <p:nvPr/>
          </p:nvSpPr>
          <p:spPr bwMode="auto">
            <a:xfrm>
              <a:off x="-142875" y="938213"/>
              <a:ext cx="539750" cy="185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100000"/>
                </a:lnSpc>
                <a:buClrTx/>
                <a:buFontTx/>
                <a:buNone/>
              </a:pPr>
              <a:r>
                <a:rPr lang="en-GB" altLang="en-US">
                  <a:latin typeface="+mn-lt"/>
                  <a:cs typeface="Segoe UI" panose="020B0502040204020203" pitchFamily="34" charset="0"/>
                </a:rPr>
                <a:t>0 d</a:t>
              </a:r>
            </a:p>
          </p:txBody>
        </p:sp>
        <p:sp>
          <p:nvSpPr>
            <p:cNvPr id="32" name="Rectangle 29"/>
            <p:cNvSpPr>
              <a:spLocks noChangeArrowheads="1"/>
            </p:cNvSpPr>
            <p:nvPr/>
          </p:nvSpPr>
          <p:spPr bwMode="auto">
            <a:xfrm>
              <a:off x="3505200" y="814388"/>
              <a:ext cx="341313" cy="12065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33" name="Rectangle 30"/>
            <p:cNvSpPr>
              <a:spLocks noChangeArrowheads="1"/>
            </p:cNvSpPr>
            <p:nvPr/>
          </p:nvSpPr>
          <p:spPr bwMode="auto">
            <a:xfrm>
              <a:off x="3101975" y="814388"/>
              <a:ext cx="341313" cy="12065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34" name="Rectangle 31"/>
            <p:cNvSpPr>
              <a:spLocks noChangeArrowheads="1"/>
            </p:cNvSpPr>
            <p:nvPr/>
          </p:nvSpPr>
          <p:spPr bwMode="auto">
            <a:xfrm>
              <a:off x="2700338" y="814388"/>
              <a:ext cx="341312" cy="12065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35" name="Rectangle 32"/>
            <p:cNvSpPr>
              <a:spLocks noChangeArrowheads="1"/>
            </p:cNvSpPr>
            <p:nvPr/>
          </p:nvSpPr>
          <p:spPr bwMode="auto">
            <a:xfrm>
              <a:off x="2297113" y="814388"/>
              <a:ext cx="341312" cy="12065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36" name="Rectangle 33"/>
            <p:cNvSpPr>
              <a:spLocks noChangeArrowheads="1"/>
            </p:cNvSpPr>
            <p:nvPr/>
          </p:nvSpPr>
          <p:spPr bwMode="auto">
            <a:xfrm>
              <a:off x="1895475" y="814388"/>
              <a:ext cx="341313" cy="12065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37" name="Rectangle 34"/>
            <p:cNvSpPr>
              <a:spLocks noChangeArrowheads="1"/>
            </p:cNvSpPr>
            <p:nvPr/>
          </p:nvSpPr>
          <p:spPr bwMode="auto">
            <a:xfrm>
              <a:off x="1090613" y="814388"/>
              <a:ext cx="742950" cy="12065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38" name="Rectangle 35"/>
            <p:cNvSpPr>
              <a:spLocks noChangeArrowheads="1"/>
            </p:cNvSpPr>
            <p:nvPr/>
          </p:nvSpPr>
          <p:spPr bwMode="auto">
            <a:xfrm>
              <a:off x="52388" y="1657350"/>
              <a:ext cx="992187" cy="185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 pos="9144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9pPr>
            </a:lstStyle>
            <a:p>
              <a:pPr algn="r">
                <a:lnSpc>
                  <a:spcPct val="100000"/>
                </a:lnSpc>
                <a:buClrTx/>
                <a:buFontTx/>
                <a:buNone/>
              </a:pPr>
              <a:r>
                <a:rPr lang="en-US" altLang="en-US">
                  <a:latin typeface="+mn-lt"/>
                </a:rPr>
                <a:t>³</a:t>
              </a:r>
              <a:r>
                <a:rPr lang="en-GB" altLang="en-US">
                  <a:latin typeface="+mn-lt"/>
                  <a:cs typeface="Segoe UI" panose="020B0502040204020203" pitchFamily="34" charset="0"/>
                </a:rPr>
                <a:t>H-Phe</a:t>
              </a:r>
            </a:p>
          </p:txBody>
        </p:sp>
        <p:sp>
          <p:nvSpPr>
            <p:cNvPr id="39" name="Rectangle 36"/>
            <p:cNvSpPr>
              <a:spLocks noChangeArrowheads="1"/>
            </p:cNvSpPr>
            <p:nvPr/>
          </p:nvSpPr>
          <p:spPr bwMode="auto">
            <a:xfrm>
              <a:off x="457200" y="1333500"/>
              <a:ext cx="587375" cy="185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100000"/>
                </a:lnSpc>
                <a:buClrTx/>
                <a:buFontTx/>
                <a:buNone/>
              </a:pPr>
              <a:r>
                <a:rPr lang="en-GB" altLang="en-US" dirty="0">
                  <a:cs typeface="Segoe UI" panose="020B0502040204020203" pitchFamily="34" charset="0"/>
                </a:rPr>
                <a:t>Diff. M.</a:t>
              </a:r>
            </a:p>
          </p:txBody>
        </p:sp>
        <p:sp>
          <p:nvSpPr>
            <p:cNvPr id="40" name="Rectangle 37"/>
            <p:cNvSpPr>
              <a:spLocks noChangeArrowheads="1"/>
            </p:cNvSpPr>
            <p:nvPr/>
          </p:nvSpPr>
          <p:spPr bwMode="auto">
            <a:xfrm>
              <a:off x="430213" y="1495425"/>
              <a:ext cx="614362" cy="185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100000"/>
                </a:lnSpc>
                <a:buClrTx/>
                <a:buFontTx/>
                <a:buNone/>
              </a:pPr>
              <a:r>
                <a:rPr lang="en-GB" altLang="en-US">
                  <a:latin typeface="+mn-lt"/>
                  <a:cs typeface="Segoe UI" panose="020B0502040204020203" pitchFamily="34" charset="0"/>
                </a:rPr>
                <a:t>±T±D</a:t>
              </a:r>
            </a:p>
          </p:txBody>
        </p:sp>
        <p:sp>
          <p:nvSpPr>
            <p:cNvPr id="41" name="AutoShape 38"/>
            <p:cNvSpPr>
              <a:spLocks/>
            </p:cNvSpPr>
            <p:nvPr/>
          </p:nvSpPr>
          <p:spPr bwMode="auto">
            <a:xfrm>
              <a:off x="457200" y="1346200"/>
              <a:ext cx="77788" cy="479425"/>
            </a:xfrm>
            <a:prstGeom prst="leftBrace">
              <a:avLst>
                <a:gd name="adj1" fmla="val 5336"/>
                <a:gd name="adj2" fmla="val 50000"/>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42" name="Rectangle 39"/>
            <p:cNvSpPr>
              <a:spLocks noChangeArrowheads="1"/>
            </p:cNvSpPr>
            <p:nvPr/>
          </p:nvSpPr>
          <p:spPr bwMode="auto">
            <a:xfrm>
              <a:off x="-142875" y="1490663"/>
              <a:ext cx="539750" cy="187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100000"/>
                </a:lnSpc>
                <a:buClrTx/>
                <a:buFontTx/>
                <a:buNone/>
              </a:pPr>
              <a:r>
                <a:rPr lang="en-GB" altLang="en-US">
                  <a:latin typeface="+mn-lt"/>
                  <a:cs typeface="Segoe UI" panose="020B0502040204020203" pitchFamily="34" charset="0"/>
                </a:rPr>
                <a:t>1 d</a:t>
              </a:r>
            </a:p>
          </p:txBody>
        </p:sp>
        <p:sp>
          <p:nvSpPr>
            <p:cNvPr id="43" name="Rectangle 40"/>
            <p:cNvSpPr>
              <a:spLocks noChangeArrowheads="1"/>
            </p:cNvSpPr>
            <p:nvPr/>
          </p:nvSpPr>
          <p:spPr bwMode="auto">
            <a:xfrm>
              <a:off x="3505200" y="1365250"/>
              <a:ext cx="341313" cy="122238"/>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44" name="Rectangle 41"/>
            <p:cNvSpPr>
              <a:spLocks noChangeArrowheads="1"/>
            </p:cNvSpPr>
            <p:nvPr/>
          </p:nvSpPr>
          <p:spPr bwMode="auto">
            <a:xfrm>
              <a:off x="3101975" y="1365250"/>
              <a:ext cx="341313" cy="122238"/>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45" name="Rectangle 42"/>
            <p:cNvSpPr>
              <a:spLocks noChangeArrowheads="1"/>
            </p:cNvSpPr>
            <p:nvPr/>
          </p:nvSpPr>
          <p:spPr bwMode="auto">
            <a:xfrm>
              <a:off x="2700338" y="1365250"/>
              <a:ext cx="341312" cy="122238"/>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46" name="Rectangle 43"/>
            <p:cNvSpPr>
              <a:spLocks noChangeArrowheads="1"/>
            </p:cNvSpPr>
            <p:nvPr/>
          </p:nvSpPr>
          <p:spPr bwMode="auto">
            <a:xfrm>
              <a:off x="2297113" y="1365250"/>
              <a:ext cx="341312" cy="122238"/>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47" name="Rectangle 44"/>
            <p:cNvSpPr>
              <a:spLocks noChangeArrowheads="1"/>
            </p:cNvSpPr>
            <p:nvPr/>
          </p:nvSpPr>
          <p:spPr bwMode="auto">
            <a:xfrm>
              <a:off x="1895475" y="1365250"/>
              <a:ext cx="341313" cy="122238"/>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48" name="Rectangle 45"/>
            <p:cNvSpPr>
              <a:spLocks noChangeArrowheads="1"/>
            </p:cNvSpPr>
            <p:nvPr/>
          </p:nvSpPr>
          <p:spPr bwMode="auto">
            <a:xfrm>
              <a:off x="1090613" y="1365250"/>
              <a:ext cx="742950" cy="122238"/>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49" name="Rectangle 46"/>
            <p:cNvSpPr>
              <a:spLocks noChangeArrowheads="1"/>
            </p:cNvSpPr>
            <p:nvPr/>
          </p:nvSpPr>
          <p:spPr bwMode="auto">
            <a:xfrm>
              <a:off x="4195763" y="1365250"/>
              <a:ext cx="114300" cy="122238"/>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50" name="Rectangle 47"/>
            <p:cNvSpPr>
              <a:spLocks noChangeArrowheads="1"/>
            </p:cNvSpPr>
            <p:nvPr/>
          </p:nvSpPr>
          <p:spPr bwMode="auto">
            <a:xfrm>
              <a:off x="4200525" y="1527175"/>
              <a:ext cx="109538" cy="120650"/>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51" name="Rectangle 48"/>
            <p:cNvSpPr>
              <a:spLocks noChangeArrowheads="1"/>
            </p:cNvSpPr>
            <p:nvPr/>
          </p:nvSpPr>
          <p:spPr bwMode="auto">
            <a:xfrm>
              <a:off x="3902075" y="1365250"/>
              <a:ext cx="234950" cy="122238"/>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52" name="Rectangle 49"/>
            <p:cNvSpPr>
              <a:spLocks noChangeArrowheads="1"/>
            </p:cNvSpPr>
            <p:nvPr/>
          </p:nvSpPr>
          <p:spPr bwMode="auto">
            <a:xfrm>
              <a:off x="3902075" y="1527175"/>
              <a:ext cx="234950" cy="120650"/>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53" name="Rectangle 50"/>
            <p:cNvSpPr>
              <a:spLocks noChangeArrowheads="1"/>
            </p:cNvSpPr>
            <p:nvPr/>
          </p:nvSpPr>
          <p:spPr bwMode="auto">
            <a:xfrm>
              <a:off x="477837" y="1900238"/>
              <a:ext cx="566738" cy="185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100000"/>
                </a:lnSpc>
                <a:buClrTx/>
                <a:buFontTx/>
                <a:buNone/>
              </a:pPr>
              <a:r>
                <a:rPr lang="en-GB" altLang="en-US" dirty="0">
                  <a:cs typeface="Segoe UI" panose="020B0502040204020203" pitchFamily="34" charset="0"/>
                </a:rPr>
                <a:t>Diff. M.</a:t>
              </a:r>
            </a:p>
          </p:txBody>
        </p:sp>
        <p:sp>
          <p:nvSpPr>
            <p:cNvPr id="54" name="Rectangle 51"/>
            <p:cNvSpPr>
              <a:spLocks noChangeArrowheads="1"/>
            </p:cNvSpPr>
            <p:nvPr/>
          </p:nvSpPr>
          <p:spPr bwMode="auto">
            <a:xfrm>
              <a:off x="430213" y="2062163"/>
              <a:ext cx="614362" cy="185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100000"/>
                </a:lnSpc>
                <a:buClrTx/>
                <a:buFontTx/>
                <a:buNone/>
              </a:pPr>
              <a:r>
                <a:rPr lang="en-GB" altLang="en-US">
                  <a:latin typeface="+mn-lt"/>
                  <a:cs typeface="Segoe UI" panose="020B0502040204020203" pitchFamily="34" charset="0"/>
                </a:rPr>
                <a:t>±T±D</a:t>
              </a:r>
            </a:p>
          </p:txBody>
        </p:sp>
        <p:sp>
          <p:nvSpPr>
            <p:cNvPr id="55" name="AutoShape 52"/>
            <p:cNvSpPr>
              <a:spLocks/>
            </p:cNvSpPr>
            <p:nvPr/>
          </p:nvSpPr>
          <p:spPr bwMode="auto">
            <a:xfrm>
              <a:off x="457200" y="1912938"/>
              <a:ext cx="77788" cy="476250"/>
            </a:xfrm>
            <a:prstGeom prst="leftBrace">
              <a:avLst>
                <a:gd name="adj1" fmla="val 5300"/>
                <a:gd name="adj2" fmla="val 50000"/>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56" name="Rectangle 53"/>
            <p:cNvSpPr>
              <a:spLocks noChangeArrowheads="1"/>
            </p:cNvSpPr>
            <p:nvPr/>
          </p:nvSpPr>
          <p:spPr bwMode="auto">
            <a:xfrm>
              <a:off x="-142875" y="2057400"/>
              <a:ext cx="539750" cy="185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100000"/>
                </a:lnSpc>
                <a:buClrTx/>
                <a:buFontTx/>
                <a:buNone/>
              </a:pPr>
              <a:r>
                <a:rPr lang="en-GB" altLang="en-US">
                  <a:latin typeface="+mn-lt"/>
                  <a:cs typeface="Segoe UI" panose="020B0502040204020203" pitchFamily="34" charset="0"/>
                </a:rPr>
                <a:t>2 d</a:t>
              </a:r>
            </a:p>
          </p:txBody>
        </p:sp>
        <p:sp>
          <p:nvSpPr>
            <p:cNvPr id="57" name="Rectangle 54"/>
            <p:cNvSpPr>
              <a:spLocks noChangeArrowheads="1"/>
            </p:cNvSpPr>
            <p:nvPr/>
          </p:nvSpPr>
          <p:spPr bwMode="auto">
            <a:xfrm>
              <a:off x="3505200" y="1928813"/>
              <a:ext cx="341313" cy="12065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58" name="Rectangle 55"/>
            <p:cNvSpPr>
              <a:spLocks noChangeArrowheads="1"/>
            </p:cNvSpPr>
            <p:nvPr/>
          </p:nvSpPr>
          <p:spPr bwMode="auto">
            <a:xfrm>
              <a:off x="3101975" y="1928813"/>
              <a:ext cx="341313" cy="12065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59" name="Rectangle 56"/>
            <p:cNvSpPr>
              <a:spLocks noChangeArrowheads="1"/>
            </p:cNvSpPr>
            <p:nvPr/>
          </p:nvSpPr>
          <p:spPr bwMode="auto">
            <a:xfrm>
              <a:off x="2700338" y="1928813"/>
              <a:ext cx="341312" cy="12065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60" name="Rectangle 57"/>
            <p:cNvSpPr>
              <a:spLocks noChangeArrowheads="1"/>
            </p:cNvSpPr>
            <p:nvPr/>
          </p:nvSpPr>
          <p:spPr bwMode="auto">
            <a:xfrm>
              <a:off x="2297113" y="1928813"/>
              <a:ext cx="341312" cy="12065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61" name="Rectangle 58"/>
            <p:cNvSpPr>
              <a:spLocks noChangeArrowheads="1"/>
            </p:cNvSpPr>
            <p:nvPr/>
          </p:nvSpPr>
          <p:spPr bwMode="auto">
            <a:xfrm>
              <a:off x="1895475" y="1928813"/>
              <a:ext cx="341313" cy="12065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62" name="Rectangle 59"/>
            <p:cNvSpPr>
              <a:spLocks noChangeArrowheads="1"/>
            </p:cNvSpPr>
            <p:nvPr/>
          </p:nvSpPr>
          <p:spPr bwMode="auto">
            <a:xfrm>
              <a:off x="1090613" y="1928813"/>
              <a:ext cx="742950" cy="12065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63" name="Rectangle 60"/>
            <p:cNvSpPr>
              <a:spLocks noChangeArrowheads="1"/>
            </p:cNvSpPr>
            <p:nvPr/>
          </p:nvSpPr>
          <p:spPr bwMode="auto">
            <a:xfrm>
              <a:off x="4595813" y="1928813"/>
              <a:ext cx="114300" cy="12065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64" name="Rectangle 61"/>
            <p:cNvSpPr>
              <a:spLocks noChangeArrowheads="1"/>
            </p:cNvSpPr>
            <p:nvPr/>
          </p:nvSpPr>
          <p:spPr bwMode="auto">
            <a:xfrm>
              <a:off x="4600575" y="2093913"/>
              <a:ext cx="107950" cy="120650"/>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65" name="Rectangle 62"/>
            <p:cNvSpPr>
              <a:spLocks noChangeArrowheads="1"/>
            </p:cNvSpPr>
            <p:nvPr/>
          </p:nvSpPr>
          <p:spPr bwMode="auto">
            <a:xfrm>
              <a:off x="4302125" y="1928813"/>
              <a:ext cx="250825" cy="12065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66" name="Rectangle 63"/>
            <p:cNvSpPr>
              <a:spLocks noChangeArrowheads="1"/>
            </p:cNvSpPr>
            <p:nvPr/>
          </p:nvSpPr>
          <p:spPr bwMode="auto">
            <a:xfrm>
              <a:off x="4302125" y="2093913"/>
              <a:ext cx="250825" cy="120650"/>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67" name="Rectangle 64"/>
            <p:cNvSpPr>
              <a:spLocks noChangeArrowheads="1"/>
            </p:cNvSpPr>
            <p:nvPr/>
          </p:nvSpPr>
          <p:spPr bwMode="auto">
            <a:xfrm>
              <a:off x="477837" y="2432050"/>
              <a:ext cx="566738" cy="185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r>
                <a:rPr lang="en-GB" altLang="en-US" dirty="0">
                  <a:cs typeface="Segoe UI" panose="020B0502040204020203" pitchFamily="34" charset="0"/>
                </a:rPr>
                <a:t>Diff. M</a:t>
              </a:r>
              <a:r>
                <a:rPr lang="en-GB" altLang="en-US" dirty="0" smtClean="0">
                  <a:cs typeface="Segoe UI" panose="020B0502040204020203" pitchFamily="34" charset="0"/>
                </a:rPr>
                <a:t>.</a:t>
              </a:r>
              <a:endParaRPr lang="en-GB" altLang="en-US" dirty="0">
                <a:latin typeface="+mn-lt"/>
                <a:cs typeface="Segoe UI" panose="020B0502040204020203" pitchFamily="34" charset="0"/>
              </a:endParaRPr>
            </a:p>
          </p:txBody>
        </p:sp>
        <p:sp>
          <p:nvSpPr>
            <p:cNvPr id="68" name="Rectangle 65"/>
            <p:cNvSpPr>
              <a:spLocks noChangeArrowheads="1"/>
            </p:cNvSpPr>
            <p:nvPr/>
          </p:nvSpPr>
          <p:spPr bwMode="auto">
            <a:xfrm>
              <a:off x="430213" y="2595563"/>
              <a:ext cx="614362" cy="185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100000"/>
                </a:lnSpc>
                <a:buClrTx/>
                <a:buFontTx/>
                <a:buNone/>
              </a:pPr>
              <a:r>
                <a:rPr lang="en-GB" altLang="en-US">
                  <a:latin typeface="+mn-lt"/>
                  <a:cs typeface="Segoe UI" panose="020B0502040204020203" pitchFamily="34" charset="0"/>
                </a:rPr>
                <a:t>±T±D</a:t>
              </a:r>
            </a:p>
          </p:txBody>
        </p:sp>
        <p:sp>
          <p:nvSpPr>
            <p:cNvPr id="69" name="AutoShape 66"/>
            <p:cNvSpPr>
              <a:spLocks/>
            </p:cNvSpPr>
            <p:nvPr/>
          </p:nvSpPr>
          <p:spPr bwMode="auto">
            <a:xfrm>
              <a:off x="457200" y="2446338"/>
              <a:ext cx="77788" cy="477837"/>
            </a:xfrm>
            <a:prstGeom prst="leftBrace">
              <a:avLst>
                <a:gd name="adj1" fmla="val 5318"/>
                <a:gd name="adj2" fmla="val 50000"/>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70" name="Rectangle 67"/>
            <p:cNvSpPr>
              <a:spLocks noChangeArrowheads="1"/>
            </p:cNvSpPr>
            <p:nvPr/>
          </p:nvSpPr>
          <p:spPr bwMode="auto">
            <a:xfrm>
              <a:off x="-142875" y="2590800"/>
              <a:ext cx="539750" cy="185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100000"/>
                </a:lnSpc>
                <a:buClrTx/>
                <a:buFontTx/>
                <a:buNone/>
              </a:pPr>
              <a:r>
                <a:rPr lang="en-GB" altLang="en-US">
                  <a:latin typeface="+mn-lt"/>
                  <a:cs typeface="Segoe UI" panose="020B0502040204020203" pitchFamily="34" charset="0"/>
                </a:rPr>
                <a:t>3 d</a:t>
              </a:r>
            </a:p>
          </p:txBody>
        </p:sp>
        <p:sp>
          <p:nvSpPr>
            <p:cNvPr id="71" name="Rectangle 68"/>
            <p:cNvSpPr>
              <a:spLocks noChangeArrowheads="1"/>
            </p:cNvSpPr>
            <p:nvPr/>
          </p:nvSpPr>
          <p:spPr bwMode="auto">
            <a:xfrm>
              <a:off x="3505200" y="2462213"/>
              <a:ext cx="341313" cy="1222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72" name="Rectangle 69"/>
            <p:cNvSpPr>
              <a:spLocks noChangeArrowheads="1"/>
            </p:cNvSpPr>
            <p:nvPr/>
          </p:nvSpPr>
          <p:spPr bwMode="auto">
            <a:xfrm>
              <a:off x="3101975" y="2462213"/>
              <a:ext cx="341313" cy="1222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73" name="Rectangle 70"/>
            <p:cNvSpPr>
              <a:spLocks noChangeArrowheads="1"/>
            </p:cNvSpPr>
            <p:nvPr/>
          </p:nvSpPr>
          <p:spPr bwMode="auto">
            <a:xfrm>
              <a:off x="2700338" y="2462213"/>
              <a:ext cx="341312" cy="1222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74" name="Rectangle 71"/>
            <p:cNvSpPr>
              <a:spLocks noChangeArrowheads="1"/>
            </p:cNvSpPr>
            <p:nvPr/>
          </p:nvSpPr>
          <p:spPr bwMode="auto">
            <a:xfrm>
              <a:off x="2297113" y="2462213"/>
              <a:ext cx="341312" cy="1222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75" name="Rectangle 72"/>
            <p:cNvSpPr>
              <a:spLocks noChangeArrowheads="1"/>
            </p:cNvSpPr>
            <p:nvPr/>
          </p:nvSpPr>
          <p:spPr bwMode="auto">
            <a:xfrm>
              <a:off x="1895475" y="2462213"/>
              <a:ext cx="341313" cy="1222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76" name="Rectangle 73"/>
            <p:cNvSpPr>
              <a:spLocks noChangeArrowheads="1"/>
            </p:cNvSpPr>
            <p:nvPr/>
          </p:nvSpPr>
          <p:spPr bwMode="auto">
            <a:xfrm>
              <a:off x="1090613" y="2462213"/>
              <a:ext cx="742950" cy="1222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77" name="Rectangle 74"/>
            <p:cNvSpPr>
              <a:spLocks noChangeArrowheads="1"/>
            </p:cNvSpPr>
            <p:nvPr/>
          </p:nvSpPr>
          <p:spPr bwMode="auto">
            <a:xfrm>
              <a:off x="5002213" y="2462213"/>
              <a:ext cx="114300" cy="1222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78" name="Rectangle 75"/>
            <p:cNvSpPr>
              <a:spLocks noChangeArrowheads="1"/>
            </p:cNvSpPr>
            <p:nvPr/>
          </p:nvSpPr>
          <p:spPr bwMode="auto">
            <a:xfrm>
              <a:off x="5008563" y="2627313"/>
              <a:ext cx="109537" cy="120650"/>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79" name="Rectangle 76"/>
            <p:cNvSpPr>
              <a:spLocks noChangeArrowheads="1"/>
            </p:cNvSpPr>
            <p:nvPr/>
          </p:nvSpPr>
          <p:spPr bwMode="auto">
            <a:xfrm>
              <a:off x="4708525" y="2462213"/>
              <a:ext cx="255588" cy="1222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80" name="Rectangle 77"/>
            <p:cNvSpPr>
              <a:spLocks noChangeArrowheads="1"/>
            </p:cNvSpPr>
            <p:nvPr/>
          </p:nvSpPr>
          <p:spPr bwMode="auto">
            <a:xfrm>
              <a:off x="4708525" y="2627313"/>
              <a:ext cx="255588" cy="120650"/>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81" name="Rectangle 78"/>
            <p:cNvSpPr>
              <a:spLocks noChangeArrowheads="1"/>
            </p:cNvSpPr>
            <p:nvPr/>
          </p:nvSpPr>
          <p:spPr bwMode="auto">
            <a:xfrm>
              <a:off x="3902075" y="1928813"/>
              <a:ext cx="319088" cy="12065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82" name="Rectangle 79"/>
            <p:cNvSpPr>
              <a:spLocks noChangeArrowheads="1"/>
            </p:cNvSpPr>
            <p:nvPr/>
          </p:nvSpPr>
          <p:spPr bwMode="auto">
            <a:xfrm>
              <a:off x="3902075" y="2093913"/>
              <a:ext cx="319088" cy="120650"/>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83" name="Rectangle 80"/>
            <p:cNvSpPr>
              <a:spLocks noChangeArrowheads="1"/>
            </p:cNvSpPr>
            <p:nvPr/>
          </p:nvSpPr>
          <p:spPr bwMode="auto">
            <a:xfrm>
              <a:off x="3902075" y="2462213"/>
              <a:ext cx="341313" cy="1222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84" name="Rectangle 81"/>
            <p:cNvSpPr>
              <a:spLocks noChangeArrowheads="1"/>
            </p:cNvSpPr>
            <p:nvPr/>
          </p:nvSpPr>
          <p:spPr bwMode="auto">
            <a:xfrm>
              <a:off x="3902075" y="2627313"/>
              <a:ext cx="341313" cy="120650"/>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85" name="Rectangle 82"/>
            <p:cNvSpPr>
              <a:spLocks noChangeArrowheads="1"/>
            </p:cNvSpPr>
            <p:nvPr/>
          </p:nvSpPr>
          <p:spPr bwMode="auto">
            <a:xfrm>
              <a:off x="4302125" y="2462213"/>
              <a:ext cx="341313" cy="1222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86" name="Rectangle 83"/>
            <p:cNvSpPr>
              <a:spLocks noChangeArrowheads="1"/>
            </p:cNvSpPr>
            <p:nvPr/>
          </p:nvSpPr>
          <p:spPr bwMode="auto">
            <a:xfrm>
              <a:off x="4302125" y="2627313"/>
              <a:ext cx="341313" cy="120650"/>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87" name="Rectangle 84"/>
            <p:cNvSpPr>
              <a:spLocks noChangeArrowheads="1"/>
            </p:cNvSpPr>
            <p:nvPr/>
          </p:nvSpPr>
          <p:spPr bwMode="auto">
            <a:xfrm>
              <a:off x="55563" y="2227263"/>
              <a:ext cx="995362" cy="185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 pos="9144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9pPr>
            </a:lstStyle>
            <a:p>
              <a:pPr algn="r">
                <a:lnSpc>
                  <a:spcPct val="100000"/>
                </a:lnSpc>
                <a:buClrTx/>
                <a:buFontTx/>
                <a:buNone/>
              </a:pPr>
              <a:r>
                <a:rPr lang="en-US" altLang="en-US">
                  <a:latin typeface="+mn-lt"/>
                </a:rPr>
                <a:t>³</a:t>
              </a:r>
              <a:r>
                <a:rPr lang="en-GB" altLang="en-US">
                  <a:latin typeface="+mn-lt"/>
                  <a:cs typeface="Segoe UI" panose="020B0502040204020203" pitchFamily="34" charset="0"/>
                </a:rPr>
                <a:t>H-Phe</a:t>
              </a:r>
            </a:p>
          </p:txBody>
        </p:sp>
        <p:sp>
          <p:nvSpPr>
            <p:cNvPr id="88" name="Rectangle 85"/>
            <p:cNvSpPr>
              <a:spLocks noChangeArrowheads="1"/>
            </p:cNvSpPr>
            <p:nvPr/>
          </p:nvSpPr>
          <p:spPr bwMode="auto">
            <a:xfrm>
              <a:off x="52388" y="2755900"/>
              <a:ext cx="992187" cy="185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 pos="9144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9pPr>
            </a:lstStyle>
            <a:p>
              <a:pPr algn="r">
                <a:lnSpc>
                  <a:spcPct val="100000"/>
                </a:lnSpc>
                <a:buClrTx/>
                <a:buFontTx/>
                <a:buNone/>
              </a:pPr>
              <a:r>
                <a:rPr lang="en-US" altLang="en-US">
                  <a:latin typeface="+mn-lt"/>
                </a:rPr>
                <a:t>³</a:t>
              </a:r>
              <a:r>
                <a:rPr lang="en-GB" altLang="en-US">
                  <a:latin typeface="+mn-lt"/>
                  <a:cs typeface="Segoe UI" panose="020B0502040204020203" pitchFamily="34" charset="0"/>
                </a:rPr>
                <a:t>H-Phe</a:t>
              </a:r>
            </a:p>
          </p:txBody>
        </p:sp>
        <p:sp>
          <p:nvSpPr>
            <p:cNvPr id="89" name="Rectangle 86"/>
            <p:cNvSpPr>
              <a:spLocks noChangeArrowheads="1"/>
            </p:cNvSpPr>
            <p:nvPr/>
          </p:nvSpPr>
          <p:spPr bwMode="auto">
            <a:xfrm>
              <a:off x="3505200" y="1139825"/>
              <a:ext cx="341313" cy="120650"/>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90" name="Rectangle 87"/>
            <p:cNvSpPr>
              <a:spLocks noChangeArrowheads="1"/>
            </p:cNvSpPr>
            <p:nvPr/>
          </p:nvSpPr>
          <p:spPr bwMode="auto">
            <a:xfrm>
              <a:off x="3101975" y="1139825"/>
              <a:ext cx="341313" cy="120650"/>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91" name="Rectangle 88"/>
            <p:cNvSpPr>
              <a:spLocks noChangeArrowheads="1"/>
            </p:cNvSpPr>
            <p:nvPr/>
          </p:nvSpPr>
          <p:spPr bwMode="auto">
            <a:xfrm>
              <a:off x="2700338" y="1139825"/>
              <a:ext cx="341312" cy="120650"/>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92" name="Rectangle 89"/>
            <p:cNvSpPr>
              <a:spLocks noChangeArrowheads="1"/>
            </p:cNvSpPr>
            <p:nvPr/>
          </p:nvSpPr>
          <p:spPr bwMode="auto">
            <a:xfrm>
              <a:off x="3505200" y="1681163"/>
              <a:ext cx="341313" cy="120650"/>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93" name="Rectangle 90"/>
            <p:cNvSpPr>
              <a:spLocks noChangeArrowheads="1"/>
            </p:cNvSpPr>
            <p:nvPr/>
          </p:nvSpPr>
          <p:spPr bwMode="auto">
            <a:xfrm>
              <a:off x="3101975" y="1681163"/>
              <a:ext cx="341313" cy="120650"/>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94" name="Rectangle 91"/>
            <p:cNvSpPr>
              <a:spLocks noChangeArrowheads="1"/>
            </p:cNvSpPr>
            <p:nvPr/>
          </p:nvSpPr>
          <p:spPr bwMode="auto">
            <a:xfrm>
              <a:off x="2700338" y="1681163"/>
              <a:ext cx="341312" cy="120650"/>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95" name="Rectangle 92"/>
            <p:cNvSpPr>
              <a:spLocks noChangeArrowheads="1"/>
            </p:cNvSpPr>
            <p:nvPr/>
          </p:nvSpPr>
          <p:spPr bwMode="auto">
            <a:xfrm>
              <a:off x="3902075" y="1681163"/>
              <a:ext cx="234950" cy="120650"/>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96" name="Rectangle 93"/>
            <p:cNvSpPr>
              <a:spLocks noChangeArrowheads="1"/>
            </p:cNvSpPr>
            <p:nvPr/>
          </p:nvSpPr>
          <p:spPr bwMode="auto">
            <a:xfrm>
              <a:off x="3505200" y="2251075"/>
              <a:ext cx="341313" cy="120650"/>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97" name="Rectangle 94"/>
            <p:cNvSpPr>
              <a:spLocks noChangeArrowheads="1"/>
            </p:cNvSpPr>
            <p:nvPr/>
          </p:nvSpPr>
          <p:spPr bwMode="auto">
            <a:xfrm>
              <a:off x="3101975" y="2251075"/>
              <a:ext cx="341313" cy="120650"/>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98" name="Rectangle 95"/>
            <p:cNvSpPr>
              <a:spLocks noChangeArrowheads="1"/>
            </p:cNvSpPr>
            <p:nvPr/>
          </p:nvSpPr>
          <p:spPr bwMode="auto">
            <a:xfrm>
              <a:off x="2692400" y="2251075"/>
              <a:ext cx="341313" cy="120650"/>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99" name="Rectangle 96"/>
            <p:cNvSpPr>
              <a:spLocks noChangeArrowheads="1"/>
            </p:cNvSpPr>
            <p:nvPr/>
          </p:nvSpPr>
          <p:spPr bwMode="auto">
            <a:xfrm>
              <a:off x="3902075" y="2251075"/>
              <a:ext cx="319088" cy="120650"/>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100" name="Rectangle 97"/>
            <p:cNvSpPr>
              <a:spLocks noChangeArrowheads="1"/>
            </p:cNvSpPr>
            <p:nvPr/>
          </p:nvSpPr>
          <p:spPr bwMode="auto">
            <a:xfrm>
              <a:off x="4302125" y="2251075"/>
              <a:ext cx="250825" cy="120650"/>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101" name="Rectangle 98"/>
            <p:cNvSpPr>
              <a:spLocks noChangeArrowheads="1"/>
            </p:cNvSpPr>
            <p:nvPr/>
          </p:nvSpPr>
          <p:spPr bwMode="auto">
            <a:xfrm>
              <a:off x="3902075" y="2789238"/>
              <a:ext cx="341313" cy="120650"/>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102" name="Rectangle 99"/>
            <p:cNvSpPr>
              <a:spLocks noChangeArrowheads="1"/>
            </p:cNvSpPr>
            <p:nvPr/>
          </p:nvSpPr>
          <p:spPr bwMode="auto">
            <a:xfrm>
              <a:off x="3509963" y="2789238"/>
              <a:ext cx="341312" cy="120650"/>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103" name="Rectangle 100"/>
            <p:cNvSpPr>
              <a:spLocks noChangeArrowheads="1"/>
            </p:cNvSpPr>
            <p:nvPr/>
          </p:nvSpPr>
          <p:spPr bwMode="auto">
            <a:xfrm>
              <a:off x="3097213" y="2789238"/>
              <a:ext cx="341312" cy="120650"/>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104" name="Rectangle 101"/>
            <p:cNvSpPr>
              <a:spLocks noChangeArrowheads="1"/>
            </p:cNvSpPr>
            <p:nvPr/>
          </p:nvSpPr>
          <p:spPr bwMode="auto">
            <a:xfrm>
              <a:off x="4302125" y="2789238"/>
              <a:ext cx="341313" cy="120650"/>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105" name="Rectangle 102"/>
            <p:cNvSpPr>
              <a:spLocks noChangeArrowheads="1"/>
            </p:cNvSpPr>
            <p:nvPr/>
          </p:nvSpPr>
          <p:spPr bwMode="auto">
            <a:xfrm>
              <a:off x="4708525" y="2789238"/>
              <a:ext cx="255588" cy="120650"/>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106" name="Rectangle 103"/>
            <p:cNvSpPr>
              <a:spLocks noChangeArrowheads="1"/>
            </p:cNvSpPr>
            <p:nvPr/>
          </p:nvSpPr>
          <p:spPr bwMode="auto">
            <a:xfrm>
              <a:off x="2701925" y="2789238"/>
              <a:ext cx="344488" cy="120650"/>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grpSp>
    </p:spTree>
    <p:extLst>
      <p:ext uri="{BB962C8B-B14F-4D97-AF65-F5344CB8AC3E}">
        <p14:creationId xmlns:p14="http://schemas.microsoft.com/office/powerpoint/2010/main" val="174972203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7183"/>
            <a:ext cx="7886700" cy="1325563"/>
          </a:xfrm>
        </p:spPr>
        <p:txBody>
          <a:bodyPr/>
          <a:lstStyle/>
          <a:p>
            <a:r>
              <a:rPr lang="en-US" dirty="0" smtClean="0"/>
              <a:t>Protein degradation correlates with phenotype</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7034" y="1402746"/>
            <a:ext cx="8244618" cy="4572036"/>
          </a:xfrm>
          <a:prstGeom prst="rect">
            <a:avLst/>
          </a:prstGeom>
        </p:spPr>
      </p:pic>
      <p:sp>
        <p:nvSpPr>
          <p:cNvPr id="5" name="Rectangle 4"/>
          <p:cNvSpPr/>
          <p:nvPr/>
        </p:nvSpPr>
        <p:spPr>
          <a:xfrm>
            <a:off x="0" y="6334780"/>
            <a:ext cx="9144000" cy="523220"/>
          </a:xfrm>
          <a:prstGeom prst="rect">
            <a:avLst/>
          </a:prstGeom>
        </p:spPr>
        <p:txBody>
          <a:bodyPr wrap="square">
            <a:spAutoFit/>
          </a:bodyPr>
          <a:lstStyle/>
          <a:p>
            <a:pPr marL="285750" indent="-285750">
              <a:buFont typeface="Arial" panose="020B0604020202020204" pitchFamily="34" charset="0"/>
              <a:buChar char="•"/>
            </a:pPr>
            <a:r>
              <a:rPr lang="en-US" sz="1400" dirty="0" smtClean="0"/>
              <a:t>At 24 hour, statistically significant difference between Dexa and </a:t>
            </a:r>
            <a:r>
              <a:rPr lang="en-US" sz="1400" dirty="0" err="1" smtClean="0"/>
              <a:t>Veh</a:t>
            </a:r>
            <a:r>
              <a:rPr lang="en-US" sz="1400" dirty="0" smtClean="0"/>
              <a:t>.</a:t>
            </a:r>
          </a:p>
          <a:p>
            <a:pPr marL="285750" indent="-285750">
              <a:buFont typeface="Arial" panose="020B0604020202020204" pitchFamily="34" charset="0"/>
              <a:buChar char="•"/>
            </a:pPr>
            <a:r>
              <a:rPr lang="en-US" sz="1400" dirty="0"/>
              <a:t>At </a:t>
            </a:r>
            <a:r>
              <a:rPr lang="en-US" sz="1400" dirty="0" smtClean="0"/>
              <a:t>24 hour</a:t>
            </a:r>
            <a:r>
              <a:rPr lang="en-US" sz="1400" dirty="0"/>
              <a:t>, statistically significant difference between Dexa and </a:t>
            </a:r>
            <a:r>
              <a:rPr lang="en-US" sz="1400" dirty="0" smtClean="0"/>
              <a:t>Dexa + 500 </a:t>
            </a:r>
            <a:r>
              <a:rPr lang="en-US" sz="1400" dirty="0" err="1" smtClean="0"/>
              <a:t>nM</a:t>
            </a:r>
            <a:r>
              <a:rPr lang="en-US" sz="1400" dirty="0" smtClean="0"/>
              <a:t> </a:t>
            </a:r>
            <a:r>
              <a:rPr lang="en-US" sz="1400" dirty="0" err="1" smtClean="0"/>
              <a:t>Testo</a:t>
            </a:r>
            <a:r>
              <a:rPr lang="en-US" sz="1400" dirty="0" smtClean="0"/>
              <a:t>.</a:t>
            </a:r>
            <a:endParaRPr lang="en-US" sz="1400" dirty="0"/>
          </a:p>
        </p:txBody>
      </p:sp>
      <p:sp>
        <p:nvSpPr>
          <p:cNvPr id="6" name="Rectangle 5"/>
          <p:cNvSpPr/>
          <p:nvPr/>
        </p:nvSpPr>
        <p:spPr>
          <a:xfrm>
            <a:off x="0" y="3210242"/>
            <a:ext cx="1356852" cy="923330"/>
          </a:xfrm>
          <a:prstGeom prst="rect">
            <a:avLst/>
          </a:prstGeom>
        </p:spPr>
        <p:txBody>
          <a:bodyPr wrap="square">
            <a:spAutoFit/>
          </a:bodyPr>
          <a:lstStyle/>
          <a:p>
            <a:pPr algn="r"/>
            <a:r>
              <a:rPr lang="en-US" dirty="0" smtClean="0"/>
              <a:t>medium to cell protein tracer ratio</a:t>
            </a:r>
            <a:endParaRPr lang="en-US" dirty="0"/>
          </a:p>
        </p:txBody>
      </p:sp>
    </p:spTree>
    <p:extLst>
      <p:ext uri="{BB962C8B-B14F-4D97-AF65-F5344CB8AC3E}">
        <p14:creationId xmlns:p14="http://schemas.microsoft.com/office/powerpoint/2010/main" val="16149681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Inhibitor tests in vitro</a:t>
            </a:r>
            <a:endParaRPr lang="en-US" dirty="0"/>
          </a:p>
        </p:txBody>
      </p:sp>
      <p:grpSp>
        <p:nvGrpSpPr>
          <p:cNvPr id="41" name="Group 40"/>
          <p:cNvGrpSpPr/>
          <p:nvPr/>
        </p:nvGrpSpPr>
        <p:grpSpPr>
          <a:xfrm>
            <a:off x="0" y="2513564"/>
            <a:ext cx="8841474" cy="2762979"/>
            <a:chOff x="19050" y="-147598"/>
            <a:chExt cx="5456238" cy="1795423"/>
          </a:xfrm>
        </p:grpSpPr>
        <p:grpSp>
          <p:nvGrpSpPr>
            <p:cNvPr id="4" name="Group 1"/>
            <p:cNvGrpSpPr>
              <a:grpSpLocks/>
            </p:cNvGrpSpPr>
            <p:nvPr/>
          </p:nvGrpSpPr>
          <p:grpSpPr bwMode="auto">
            <a:xfrm>
              <a:off x="104775" y="698500"/>
              <a:ext cx="5370513" cy="95250"/>
              <a:chOff x="66" y="440"/>
              <a:chExt cx="3383" cy="60"/>
            </a:xfrm>
          </p:grpSpPr>
          <p:sp>
            <p:nvSpPr>
              <p:cNvPr id="5" name="Line 2"/>
              <p:cNvSpPr>
                <a:spLocks noChangeShapeType="1"/>
              </p:cNvSpPr>
              <p:nvPr/>
            </p:nvSpPr>
            <p:spPr bwMode="auto">
              <a:xfrm>
                <a:off x="66" y="473"/>
                <a:ext cx="3383" cy="0"/>
              </a:xfrm>
              <a:prstGeom prst="line">
                <a:avLst/>
              </a:prstGeom>
              <a:noFill/>
              <a:ln w="1260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6" name="Line 3"/>
              <p:cNvSpPr>
                <a:spLocks noChangeShapeType="1"/>
              </p:cNvSpPr>
              <p:nvPr/>
            </p:nvSpPr>
            <p:spPr bwMode="auto">
              <a:xfrm>
                <a:off x="698" y="440"/>
                <a:ext cx="0" cy="60"/>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7" name="Line 4"/>
              <p:cNvSpPr>
                <a:spLocks noChangeShapeType="1"/>
              </p:cNvSpPr>
              <p:nvPr/>
            </p:nvSpPr>
            <p:spPr bwMode="auto">
              <a:xfrm>
                <a:off x="983" y="440"/>
                <a:ext cx="0" cy="60"/>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8" name="Line 5"/>
              <p:cNvSpPr>
                <a:spLocks noChangeShapeType="1"/>
              </p:cNvSpPr>
              <p:nvPr/>
            </p:nvSpPr>
            <p:spPr bwMode="auto">
              <a:xfrm>
                <a:off x="1557" y="440"/>
                <a:ext cx="0" cy="60"/>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9" name="Line 6"/>
              <p:cNvSpPr>
                <a:spLocks noChangeShapeType="1"/>
              </p:cNvSpPr>
              <p:nvPr/>
            </p:nvSpPr>
            <p:spPr bwMode="auto">
              <a:xfrm>
                <a:off x="1844" y="440"/>
                <a:ext cx="0" cy="60"/>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10" name="Line 7"/>
              <p:cNvSpPr>
                <a:spLocks noChangeShapeType="1"/>
              </p:cNvSpPr>
              <p:nvPr/>
            </p:nvSpPr>
            <p:spPr bwMode="auto">
              <a:xfrm>
                <a:off x="2131" y="440"/>
                <a:ext cx="0" cy="60"/>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11" name="Line 8"/>
              <p:cNvSpPr>
                <a:spLocks noChangeShapeType="1"/>
              </p:cNvSpPr>
              <p:nvPr/>
            </p:nvSpPr>
            <p:spPr bwMode="auto">
              <a:xfrm>
                <a:off x="2418" y="440"/>
                <a:ext cx="0" cy="60"/>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12" name="Line 9"/>
              <p:cNvSpPr>
                <a:spLocks noChangeShapeType="1"/>
              </p:cNvSpPr>
              <p:nvPr/>
            </p:nvSpPr>
            <p:spPr bwMode="auto">
              <a:xfrm>
                <a:off x="2703" y="440"/>
                <a:ext cx="0" cy="60"/>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13" name="Line 10"/>
              <p:cNvSpPr>
                <a:spLocks noChangeShapeType="1"/>
              </p:cNvSpPr>
              <p:nvPr/>
            </p:nvSpPr>
            <p:spPr bwMode="auto">
              <a:xfrm>
                <a:off x="1270" y="440"/>
                <a:ext cx="0" cy="60"/>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14" name="Line 11"/>
              <p:cNvSpPr>
                <a:spLocks noChangeShapeType="1"/>
              </p:cNvSpPr>
              <p:nvPr/>
            </p:nvSpPr>
            <p:spPr bwMode="auto">
              <a:xfrm>
                <a:off x="411" y="440"/>
                <a:ext cx="0" cy="60"/>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grpSp>
        <p:sp>
          <p:nvSpPr>
            <p:cNvPr id="15" name="Rectangle 12"/>
            <p:cNvSpPr>
              <a:spLocks noChangeArrowheads="1"/>
            </p:cNvSpPr>
            <p:nvPr/>
          </p:nvSpPr>
          <p:spPr bwMode="auto">
            <a:xfrm>
              <a:off x="3870325" y="42863"/>
              <a:ext cx="872596"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9pPr>
            </a:lstStyle>
            <a:p>
              <a:pPr>
                <a:lnSpc>
                  <a:spcPct val="100000"/>
                </a:lnSpc>
                <a:buClrTx/>
                <a:buFontTx/>
                <a:buNone/>
              </a:pPr>
              <a:r>
                <a:rPr lang="en-GB" altLang="en-US" dirty="0" smtClean="0">
                  <a:latin typeface="+mn-lt"/>
                  <a:cs typeface="Segoe UI" panose="020B0502040204020203" pitchFamily="34" charset="0"/>
                </a:rPr>
                <a:t>Start steroid</a:t>
              </a:r>
              <a:endParaRPr lang="en-GB" altLang="en-US" dirty="0">
                <a:latin typeface="+mn-lt"/>
                <a:cs typeface="Segoe UI" panose="020B0502040204020203" pitchFamily="34" charset="0"/>
              </a:endParaRPr>
            </a:p>
            <a:p>
              <a:pPr>
                <a:lnSpc>
                  <a:spcPct val="100000"/>
                </a:lnSpc>
                <a:buClrTx/>
                <a:buFontTx/>
                <a:buNone/>
              </a:pPr>
              <a:r>
                <a:rPr lang="en-GB" altLang="en-US" dirty="0">
                  <a:latin typeface="+mn-lt"/>
                  <a:cs typeface="Segoe UI" panose="020B0502040204020203" pitchFamily="34" charset="0"/>
                </a:rPr>
                <a:t>treatments</a:t>
              </a:r>
            </a:p>
          </p:txBody>
        </p:sp>
        <p:sp>
          <p:nvSpPr>
            <p:cNvPr id="16" name="Line 13"/>
            <p:cNvSpPr>
              <a:spLocks noChangeShapeType="1"/>
            </p:cNvSpPr>
            <p:nvPr/>
          </p:nvSpPr>
          <p:spPr bwMode="auto">
            <a:xfrm>
              <a:off x="3835400" y="30163"/>
              <a:ext cx="3175" cy="647700"/>
            </a:xfrm>
            <a:prstGeom prst="line">
              <a:avLst/>
            </a:prstGeom>
            <a:noFill/>
            <a:ln w="12600" cap="sq">
              <a:solidFill>
                <a:srgbClr val="000000"/>
              </a:solidFill>
              <a:miter lim="800000"/>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17" name="Rectangle 14"/>
            <p:cNvSpPr>
              <a:spLocks noChangeArrowheads="1"/>
            </p:cNvSpPr>
            <p:nvPr/>
          </p:nvSpPr>
          <p:spPr bwMode="auto">
            <a:xfrm>
              <a:off x="682625" y="138113"/>
              <a:ext cx="1316038"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457200" algn="l"/>
                  <a:tab pos="9144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9pPr>
            </a:lstStyle>
            <a:p>
              <a:pPr>
                <a:lnSpc>
                  <a:spcPct val="100000"/>
                </a:lnSpc>
                <a:buClrTx/>
                <a:buFontTx/>
                <a:buNone/>
              </a:pPr>
              <a:r>
                <a:rPr lang="en-GB" altLang="en-US">
                  <a:latin typeface="+mn-lt"/>
                  <a:cs typeface="Segoe UI" panose="020B0502040204020203" pitchFamily="34" charset="0"/>
                </a:rPr>
                <a:t>Start</a:t>
              </a:r>
            </a:p>
            <a:p>
              <a:pPr>
                <a:lnSpc>
                  <a:spcPct val="100000"/>
                </a:lnSpc>
                <a:buClrTx/>
                <a:buFontTx/>
                <a:buNone/>
              </a:pPr>
              <a:r>
                <a:rPr lang="en-GB" altLang="en-US">
                  <a:latin typeface="+mn-lt"/>
                  <a:cs typeface="Segoe UI" panose="020B0502040204020203" pitchFamily="34" charset="0"/>
                </a:rPr>
                <a:t>differentiation</a:t>
              </a:r>
            </a:p>
          </p:txBody>
        </p:sp>
        <p:sp>
          <p:nvSpPr>
            <p:cNvPr id="18" name="Line 15"/>
            <p:cNvSpPr>
              <a:spLocks noChangeShapeType="1"/>
            </p:cNvSpPr>
            <p:nvPr/>
          </p:nvSpPr>
          <p:spPr bwMode="auto">
            <a:xfrm>
              <a:off x="655638" y="214313"/>
              <a:ext cx="3175" cy="468312"/>
            </a:xfrm>
            <a:prstGeom prst="line">
              <a:avLst/>
            </a:prstGeom>
            <a:noFill/>
            <a:ln w="12600" cap="sq">
              <a:solidFill>
                <a:srgbClr val="000000"/>
              </a:solidFill>
              <a:miter lim="800000"/>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19" name="Rectangle 16"/>
            <p:cNvSpPr>
              <a:spLocks noChangeArrowheads="1"/>
            </p:cNvSpPr>
            <p:nvPr/>
          </p:nvSpPr>
          <p:spPr bwMode="auto">
            <a:xfrm>
              <a:off x="4249738" y="800100"/>
              <a:ext cx="1182687" cy="377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457200" algn="l"/>
                  <a:tab pos="9144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9pPr>
            </a:lstStyle>
            <a:p>
              <a:pPr algn="r">
                <a:lnSpc>
                  <a:spcPct val="100000"/>
                </a:lnSpc>
                <a:buClrTx/>
                <a:buFontTx/>
                <a:buNone/>
              </a:pPr>
              <a:r>
                <a:rPr lang="en-GB" altLang="en-US" sz="1600">
                  <a:latin typeface="+mn-lt"/>
                  <a:cs typeface="Segoe UI" panose="020B0502040204020203" pitchFamily="34" charset="0"/>
                </a:rPr>
                <a:t>Time (days)</a:t>
              </a:r>
            </a:p>
          </p:txBody>
        </p:sp>
        <p:sp>
          <p:nvSpPr>
            <p:cNvPr id="20" name="Rectangle 17"/>
            <p:cNvSpPr>
              <a:spLocks noChangeArrowheads="1"/>
            </p:cNvSpPr>
            <p:nvPr/>
          </p:nvSpPr>
          <p:spPr bwMode="auto">
            <a:xfrm>
              <a:off x="1343025" y="1160463"/>
              <a:ext cx="1049338" cy="19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 pos="9144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9pPr>
            </a:lstStyle>
            <a:p>
              <a:pPr algn="r">
                <a:lnSpc>
                  <a:spcPct val="100000"/>
                </a:lnSpc>
                <a:buClrTx/>
                <a:buFontTx/>
                <a:buNone/>
              </a:pPr>
              <a:r>
                <a:rPr lang="en-US" altLang="en-US">
                  <a:latin typeface="+mn-lt"/>
                </a:rPr>
                <a:t>³</a:t>
              </a:r>
              <a:r>
                <a:rPr lang="en-GB" altLang="en-US">
                  <a:latin typeface="+mn-lt"/>
                  <a:cs typeface="Segoe UI" panose="020B0502040204020203" pitchFamily="34" charset="0"/>
                </a:rPr>
                <a:t>H-Phe</a:t>
              </a:r>
            </a:p>
          </p:txBody>
        </p:sp>
        <p:sp>
          <p:nvSpPr>
            <p:cNvPr id="21" name="Rectangle 18"/>
            <p:cNvSpPr>
              <a:spLocks noChangeArrowheads="1"/>
            </p:cNvSpPr>
            <p:nvPr/>
          </p:nvSpPr>
          <p:spPr bwMode="auto">
            <a:xfrm>
              <a:off x="19050" y="825500"/>
              <a:ext cx="571500" cy="192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100000"/>
                </a:lnSpc>
                <a:buClrTx/>
                <a:buFontTx/>
                <a:buNone/>
              </a:pPr>
              <a:r>
                <a:rPr lang="en-GB" altLang="en-US" dirty="0" smtClean="0">
                  <a:latin typeface="+mn-lt"/>
                  <a:cs typeface="Segoe UI" panose="020B0502040204020203" pitchFamily="34" charset="0"/>
                </a:rPr>
                <a:t>Diff. M.</a:t>
              </a:r>
              <a:endParaRPr lang="en-GB" altLang="en-US" dirty="0">
                <a:latin typeface="+mn-lt"/>
                <a:cs typeface="Segoe UI" panose="020B0502040204020203" pitchFamily="34" charset="0"/>
              </a:endParaRPr>
            </a:p>
          </p:txBody>
        </p:sp>
        <p:sp>
          <p:nvSpPr>
            <p:cNvPr id="22" name="Rectangle 19"/>
            <p:cNvSpPr>
              <a:spLocks noChangeArrowheads="1"/>
            </p:cNvSpPr>
            <p:nvPr/>
          </p:nvSpPr>
          <p:spPr bwMode="auto">
            <a:xfrm>
              <a:off x="1739900" y="992188"/>
              <a:ext cx="650875" cy="19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100000"/>
                </a:lnSpc>
                <a:buClrTx/>
                <a:buFontTx/>
                <a:buNone/>
              </a:pPr>
              <a:r>
                <a:rPr lang="en-GB" altLang="en-US">
                  <a:latin typeface="+mn-lt"/>
                  <a:cs typeface="Segoe UI" panose="020B0502040204020203" pitchFamily="34" charset="0"/>
                </a:rPr>
                <a:t>±T±D</a:t>
              </a:r>
            </a:p>
          </p:txBody>
        </p:sp>
        <p:sp>
          <p:nvSpPr>
            <p:cNvPr id="23" name="Rectangle 20"/>
            <p:cNvSpPr>
              <a:spLocks noChangeArrowheads="1"/>
            </p:cNvSpPr>
            <p:nvPr/>
          </p:nvSpPr>
          <p:spPr bwMode="auto">
            <a:xfrm>
              <a:off x="1560513" y="849313"/>
              <a:ext cx="390525" cy="12700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24" name="Rectangle 21"/>
            <p:cNvSpPr>
              <a:spLocks noChangeArrowheads="1"/>
            </p:cNvSpPr>
            <p:nvPr/>
          </p:nvSpPr>
          <p:spPr bwMode="auto">
            <a:xfrm>
              <a:off x="649288" y="849313"/>
              <a:ext cx="858837" cy="12700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25" name="Rectangle 22"/>
            <p:cNvSpPr>
              <a:spLocks noChangeArrowheads="1"/>
            </p:cNvSpPr>
            <p:nvPr/>
          </p:nvSpPr>
          <p:spPr bwMode="auto">
            <a:xfrm>
              <a:off x="2783183" y="-147598"/>
              <a:ext cx="759823"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b" anchorCtr="1">
              <a:spAutoFit/>
            </a:bodyPr>
            <a:lstStyle/>
            <a:p>
              <a:pPr algn="ctr">
                <a:lnSpc>
                  <a:spcPct val="100000"/>
                </a:lnSpc>
                <a:buClrTx/>
                <a:buFontTx/>
                <a:buNone/>
              </a:pPr>
              <a:r>
                <a:rPr lang="en-GB" altLang="en-US">
                  <a:solidFill>
                    <a:srgbClr val="000000"/>
                  </a:solidFill>
                  <a:cs typeface="Segoe UI" panose="020B0502040204020203" pitchFamily="34" charset="0"/>
                </a:rPr>
                <a:t>Protein</a:t>
              </a:r>
            </a:p>
            <a:p>
              <a:pPr algn="ctr">
                <a:lnSpc>
                  <a:spcPct val="100000"/>
                </a:lnSpc>
                <a:buClrTx/>
                <a:buFontTx/>
                <a:buNone/>
              </a:pPr>
              <a:r>
                <a:rPr lang="en-GB" altLang="en-US">
                  <a:solidFill>
                    <a:srgbClr val="000000"/>
                  </a:solidFill>
                  <a:cs typeface="Segoe UI" panose="020B0502040204020203" pitchFamily="34" charset="0"/>
                </a:rPr>
                <a:t>labeling</a:t>
              </a:r>
            </a:p>
          </p:txBody>
        </p:sp>
        <p:sp>
          <p:nvSpPr>
            <p:cNvPr id="26" name="Line 23"/>
            <p:cNvSpPr>
              <a:spLocks noChangeShapeType="1"/>
            </p:cNvSpPr>
            <p:nvPr/>
          </p:nvSpPr>
          <p:spPr bwMode="auto">
            <a:xfrm>
              <a:off x="2468563" y="341313"/>
              <a:ext cx="3175" cy="328612"/>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27" name="Line 24"/>
            <p:cNvSpPr>
              <a:spLocks noChangeShapeType="1"/>
            </p:cNvSpPr>
            <p:nvPr/>
          </p:nvSpPr>
          <p:spPr bwMode="auto">
            <a:xfrm flipV="1">
              <a:off x="2471738" y="468928"/>
              <a:ext cx="1367432" cy="7321"/>
            </a:xfrm>
            <a:prstGeom prst="line">
              <a:avLst/>
            </a:prstGeom>
            <a:noFill/>
            <a:ln w="12600" cap="flat">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28" name="Rectangle 25"/>
            <p:cNvSpPr>
              <a:spLocks noChangeArrowheads="1"/>
            </p:cNvSpPr>
            <p:nvPr/>
          </p:nvSpPr>
          <p:spPr bwMode="auto">
            <a:xfrm>
              <a:off x="3841750" y="1028700"/>
              <a:ext cx="390525" cy="127000"/>
            </a:xfrm>
            <a:prstGeom prst="rect">
              <a:avLst/>
            </a:prstGeom>
            <a:solidFill>
              <a:srgbClr val="CCCCCC"/>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29" name="Rectangle 26"/>
            <p:cNvSpPr>
              <a:spLocks noChangeArrowheads="1"/>
            </p:cNvSpPr>
            <p:nvPr/>
          </p:nvSpPr>
          <p:spPr bwMode="auto">
            <a:xfrm>
              <a:off x="2019300" y="849313"/>
              <a:ext cx="390525" cy="12700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30" name="Rectangle 27"/>
            <p:cNvSpPr>
              <a:spLocks noChangeArrowheads="1"/>
            </p:cNvSpPr>
            <p:nvPr/>
          </p:nvSpPr>
          <p:spPr bwMode="auto">
            <a:xfrm>
              <a:off x="2474913" y="849313"/>
              <a:ext cx="390525" cy="12700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31" name="Rectangle 28"/>
            <p:cNvSpPr>
              <a:spLocks noChangeArrowheads="1"/>
            </p:cNvSpPr>
            <p:nvPr/>
          </p:nvSpPr>
          <p:spPr bwMode="auto">
            <a:xfrm>
              <a:off x="2930525" y="849313"/>
              <a:ext cx="390525" cy="12700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32" name="Rectangle 29"/>
            <p:cNvSpPr>
              <a:spLocks noChangeArrowheads="1"/>
            </p:cNvSpPr>
            <p:nvPr/>
          </p:nvSpPr>
          <p:spPr bwMode="auto">
            <a:xfrm>
              <a:off x="3386138" y="849313"/>
              <a:ext cx="390525" cy="12700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33" name="Rectangle 30"/>
            <p:cNvSpPr>
              <a:spLocks noChangeArrowheads="1"/>
            </p:cNvSpPr>
            <p:nvPr/>
          </p:nvSpPr>
          <p:spPr bwMode="auto">
            <a:xfrm>
              <a:off x="3841750" y="849313"/>
              <a:ext cx="390525" cy="12700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34" name="Rectangle 31"/>
            <p:cNvSpPr>
              <a:spLocks noChangeArrowheads="1"/>
            </p:cNvSpPr>
            <p:nvPr/>
          </p:nvSpPr>
          <p:spPr bwMode="auto">
            <a:xfrm>
              <a:off x="3382963" y="1187450"/>
              <a:ext cx="390525" cy="127000"/>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35" name="Rectangle 32"/>
            <p:cNvSpPr>
              <a:spLocks noChangeArrowheads="1"/>
            </p:cNvSpPr>
            <p:nvPr/>
          </p:nvSpPr>
          <p:spPr bwMode="auto">
            <a:xfrm>
              <a:off x="2474913" y="1187450"/>
              <a:ext cx="390525" cy="127000"/>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36" name="Rectangle 33"/>
            <p:cNvSpPr>
              <a:spLocks noChangeArrowheads="1"/>
            </p:cNvSpPr>
            <p:nvPr/>
          </p:nvSpPr>
          <p:spPr bwMode="auto">
            <a:xfrm>
              <a:off x="2930525" y="1187450"/>
              <a:ext cx="390525" cy="127000"/>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37" name="Rectangle 34"/>
            <p:cNvSpPr>
              <a:spLocks noChangeArrowheads="1"/>
            </p:cNvSpPr>
            <p:nvPr/>
          </p:nvSpPr>
          <p:spPr bwMode="auto">
            <a:xfrm>
              <a:off x="4297363" y="1268413"/>
              <a:ext cx="1127125" cy="376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457200" algn="l"/>
                  <a:tab pos="9144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9pPr>
            </a:lstStyle>
            <a:p>
              <a:pPr>
                <a:lnSpc>
                  <a:spcPct val="100000"/>
                </a:lnSpc>
                <a:buClrTx/>
                <a:buFontTx/>
                <a:buNone/>
              </a:pPr>
              <a:r>
                <a:rPr lang="en-GB" altLang="en-US">
                  <a:latin typeface="+mn-lt"/>
                  <a:cs typeface="Segoe UI" panose="020B0502040204020203" pitchFamily="34" charset="0"/>
                </a:rPr>
                <a:t>Collection of measured medium</a:t>
              </a:r>
            </a:p>
          </p:txBody>
        </p:sp>
        <p:sp>
          <p:nvSpPr>
            <p:cNvPr id="38" name="Line 35"/>
            <p:cNvSpPr>
              <a:spLocks noChangeShapeType="1"/>
            </p:cNvSpPr>
            <p:nvPr/>
          </p:nvSpPr>
          <p:spPr bwMode="auto">
            <a:xfrm flipV="1">
              <a:off x="4243388" y="1174750"/>
              <a:ext cx="3175" cy="473075"/>
            </a:xfrm>
            <a:prstGeom prst="line">
              <a:avLst/>
            </a:prstGeom>
            <a:noFill/>
            <a:ln w="12600" cap="sq">
              <a:solidFill>
                <a:srgbClr val="000000"/>
              </a:solidFill>
              <a:miter lim="800000"/>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39" name="Line 36"/>
            <p:cNvSpPr>
              <a:spLocks noChangeShapeType="1"/>
            </p:cNvSpPr>
            <p:nvPr/>
          </p:nvSpPr>
          <p:spPr bwMode="auto">
            <a:xfrm>
              <a:off x="3841750" y="1390650"/>
              <a:ext cx="3175" cy="246063"/>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40" name="Line 37"/>
            <p:cNvSpPr>
              <a:spLocks noChangeShapeType="1"/>
            </p:cNvSpPr>
            <p:nvPr/>
          </p:nvSpPr>
          <p:spPr bwMode="auto">
            <a:xfrm flipV="1">
              <a:off x="3838575" y="1468438"/>
              <a:ext cx="404813" cy="14287"/>
            </a:xfrm>
            <a:prstGeom prst="line">
              <a:avLst/>
            </a:prstGeom>
            <a:noFill/>
            <a:ln w="12600" cap="flat">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grpSp>
    </p:spTree>
    <p:extLst>
      <p:ext uri="{BB962C8B-B14F-4D97-AF65-F5344CB8AC3E}">
        <p14:creationId xmlns:p14="http://schemas.microsoft.com/office/powerpoint/2010/main" val="20237922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Rats may benefit from testosterone co-administration</a:t>
            </a:r>
            <a:endParaRPr lang="en-US" dirty="0"/>
          </a:p>
        </p:txBody>
      </p:sp>
      <p:grpSp>
        <p:nvGrpSpPr>
          <p:cNvPr id="6" name="Group 5"/>
          <p:cNvGrpSpPr/>
          <p:nvPr/>
        </p:nvGrpSpPr>
        <p:grpSpPr>
          <a:xfrm>
            <a:off x="-136157" y="1690689"/>
            <a:ext cx="4833449" cy="4182670"/>
            <a:chOff x="-195208" y="2250040"/>
            <a:chExt cx="4833449" cy="418267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522" y="2250040"/>
              <a:ext cx="3600145" cy="3259340"/>
            </a:xfrm>
            <a:prstGeom prst="rect">
              <a:avLst/>
            </a:prstGeom>
          </p:spPr>
        </p:pic>
        <p:sp>
          <p:nvSpPr>
            <p:cNvPr id="5" name="Rectangle 4"/>
            <p:cNvSpPr/>
            <p:nvPr/>
          </p:nvSpPr>
          <p:spPr>
            <a:xfrm>
              <a:off x="-195208" y="5509380"/>
              <a:ext cx="4833449" cy="923330"/>
            </a:xfrm>
            <a:prstGeom prst="rect">
              <a:avLst/>
            </a:prstGeom>
          </p:spPr>
          <p:txBody>
            <a:bodyPr wrap="square">
              <a:spAutoFit/>
            </a:bodyPr>
            <a:lstStyle/>
            <a:p>
              <a:pPr algn="r"/>
              <a:r>
                <a:rPr lang="en-US" dirty="0" smtClean="0"/>
                <a:t>Gastrocnemius. </a:t>
              </a:r>
            </a:p>
            <a:p>
              <a:pPr algn="r"/>
              <a:r>
                <a:rPr lang="en-US" dirty="0" smtClean="0"/>
                <a:t>Ten-day 1 mg/kg dexamethasone</a:t>
              </a:r>
            </a:p>
            <a:p>
              <a:pPr algn="r"/>
              <a:r>
                <a:rPr lang="en-US" dirty="0" smtClean="0"/>
                <a:t> ±</a:t>
              </a:r>
              <a:r>
                <a:rPr lang="en-US" dirty="0"/>
                <a:t> </a:t>
              </a:r>
              <a:r>
                <a:rPr lang="en-US" dirty="0" smtClean="0"/>
                <a:t>5 </a:t>
              </a:r>
              <a:r>
                <a:rPr lang="en-US" dirty="0"/>
                <a:t>mg/kg</a:t>
              </a:r>
              <a:r>
                <a:rPr lang="en-US" dirty="0" smtClean="0"/>
                <a:t> testosterone (Yin, J Trauma, 2009).</a:t>
              </a:r>
              <a:endParaRPr lang="en-US" dirty="0"/>
            </a:p>
          </p:txBody>
        </p:sp>
      </p:grpSp>
      <p:grpSp>
        <p:nvGrpSpPr>
          <p:cNvPr id="10" name="Group 9"/>
          <p:cNvGrpSpPr/>
          <p:nvPr/>
        </p:nvGrpSpPr>
        <p:grpSpPr>
          <a:xfrm>
            <a:off x="3647326" y="2501851"/>
            <a:ext cx="5496674" cy="3956904"/>
            <a:chOff x="3647326" y="2959051"/>
            <a:chExt cx="5496674" cy="3956904"/>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7292" y="2959051"/>
              <a:ext cx="4446708" cy="3184989"/>
            </a:xfrm>
            <a:prstGeom prst="rect">
              <a:avLst/>
            </a:prstGeom>
          </p:spPr>
        </p:pic>
        <p:sp>
          <p:nvSpPr>
            <p:cNvPr id="8" name="Rectangle 7"/>
            <p:cNvSpPr/>
            <p:nvPr/>
          </p:nvSpPr>
          <p:spPr>
            <a:xfrm>
              <a:off x="3647326" y="5992625"/>
              <a:ext cx="5496674" cy="923330"/>
            </a:xfrm>
            <a:prstGeom prst="rect">
              <a:avLst/>
            </a:prstGeom>
          </p:spPr>
          <p:txBody>
            <a:bodyPr wrap="square">
              <a:spAutoFit/>
            </a:bodyPr>
            <a:lstStyle/>
            <a:p>
              <a:pPr algn="r"/>
              <a:r>
                <a:rPr lang="en-US" dirty="0" smtClean="0"/>
                <a:t>Gastrocnemius. </a:t>
              </a:r>
            </a:p>
            <a:p>
              <a:pPr algn="r"/>
              <a:r>
                <a:rPr lang="en-US" dirty="0" smtClean="0"/>
                <a:t>Eight-day 0.6 mg/kg dexamethasone</a:t>
              </a:r>
            </a:p>
            <a:p>
              <a:pPr algn="r"/>
              <a:r>
                <a:rPr lang="en-US" dirty="0" smtClean="0"/>
                <a:t> ± 25 mg/kg testosterone (Jones, Endocrinology, 2010).</a:t>
              </a:r>
              <a:endParaRPr lang="en-US" dirty="0"/>
            </a:p>
          </p:txBody>
        </p:sp>
      </p:grpSp>
    </p:spTree>
    <p:extLst>
      <p:ext uri="{BB962C8B-B14F-4D97-AF65-F5344CB8AC3E}">
        <p14:creationId xmlns:p14="http://schemas.microsoft.com/office/powerpoint/2010/main" val="1443520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86224"/>
            <a:ext cx="7886700" cy="1325563"/>
          </a:xfrm>
        </p:spPr>
        <p:txBody>
          <a:bodyPr/>
          <a:lstStyle/>
          <a:p>
            <a:r>
              <a:rPr lang="en-US" dirty="0" smtClean="0"/>
              <a:t>Proteasome is responsible for bulk digestion</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9382" y="1500189"/>
            <a:ext cx="8244618" cy="4572036"/>
          </a:xfrm>
          <a:prstGeom prst="rect">
            <a:avLst/>
          </a:prstGeom>
        </p:spPr>
      </p:pic>
      <p:sp>
        <p:nvSpPr>
          <p:cNvPr id="6" name="Rectangle 5"/>
          <p:cNvSpPr/>
          <p:nvPr/>
        </p:nvSpPr>
        <p:spPr>
          <a:xfrm>
            <a:off x="-152400" y="2829242"/>
            <a:ext cx="1356852" cy="923330"/>
          </a:xfrm>
          <a:prstGeom prst="rect">
            <a:avLst/>
          </a:prstGeom>
        </p:spPr>
        <p:txBody>
          <a:bodyPr wrap="square">
            <a:spAutoFit/>
          </a:bodyPr>
          <a:lstStyle/>
          <a:p>
            <a:pPr algn="r"/>
            <a:r>
              <a:rPr lang="en-US" dirty="0" smtClean="0"/>
              <a:t>medium to cell protein tracer ratio</a:t>
            </a:r>
            <a:endParaRPr lang="en-US" dirty="0"/>
          </a:p>
        </p:txBody>
      </p:sp>
      <p:sp>
        <p:nvSpPr>
          <p:cNvPr id="7" name="Rectangle 6"/>
          <p:cNvSpPr/>
          <p:nvPr/>
        </p:nvSpPr>
        <p:spPr>
          <a:xfrm>
            <a:off x="0" y="5688449"/>
            <a:ext cx="9144000" cy="1169551"/>
          </a:xfrm>
          <a:prstGeom prst="rect">
            <a:avLst/>
          </a:prstGeom>
        </p:spPr>
        <p:txBody>
          <a:bodyPr wrap="square">
            <a:spAutoFit/>
          </a:bodyPr>
          <a:lstStyle/>
          <a:p>
            <a:pPr marL="285750" indent="-285750">
              <a:buFont typeface="Arial" panose="020B0604020202020204" pitchFamily="34" charset="0"/>
              <a:buChar char="•"/>
            </a:pPr>
            <a:r>
              <a:rPr lang="en-US" sz="1400" dirty="0" smtClean="0"/>
              <a:t>Dexa stimulates tracer release.</a:t>
            </a:r>
          </a:p>
          <a:p>
            <a:pPr marL="285750" indent="-285750">
              <a:buFont typeface="Arial" panose="020B0604020202020204" pitchFamily="34" charset="0"/>
              <a:buChar char="•"/>
            </a:pPr>
            <a:r>
              <a:rPr lang="en-US" sz="1400" dirty="0" smtClean="0"/>
              <a:t>Strongest </a:t>
            </a:r>
            <a:r>
              <a:rPr lang="en-US" sz="1400" dirty="0" smtClean="0"/>
              <a:t>inhibition of proteolysis with proteasome inhibitor MG132.</a:t>
            </a:r>
          </a:p>
          <a:p>
            <a:pPr marL="285750" indent="-285750">
              <a:buFont typeface="Arial" panose="020B0604020202020204" pitchFamily="34" charset="0"/>
              <a:buChar char="•"/>
            </a:pPr>
            <a:r>
              <a:rPr lang="en-US" sz="1400" dirty="0" smtClean="0"/>
              <a:t>Non-negligible effect of lysosome inhibitor chloroquine.</a:t>
            </a:r>
          </a:p>
          <a:p>
            <a:pPr marL="285750" indent="-285750">
              <a:buFont typeface="Arial" panose="020B0604020202020204" pitchFamily="34" charset="0"/>
              <a:buChar char="•"/>
            </a:pPr>
            <a:r>
              <a:rPr lang="en-US" sz="1400" dirty="0" smtClean="0"/>
              <a:t>Repression to basal level with T co-administration.</a:t>
            </a:r>
          </a:p>
          <a:p>
            <a:pPr marL="285750" indent="-285750">
              <a:buFont typeface="Arial" panose="020B0604020202020204" pitchFamily="34" charset="0"/>
              <a:buChar char="•"/>
            </a:pPr>
            <a:r>
              <a:rPr lang="en-US" sz="1400" dirty="0" smtClean="0"/>
              <a:t>IGF1R inhibitor did not alter T effect.</a:t>
            </a:r>
          </a:p>
        </p:txBody>
      </p:sp>
    </p:spTree>
    <p:extLst>
      <p:ext uri="{BB962C8B-B14F-4D97-AF65-F5344CB8AC3E}">
        <p14:creationId xmlns:p14="http://schemas.microsoft.com/office/powerpoint/2010/main" val="172970630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Cell model conclusions</a:t>
            </a:r>
            <a:endParaRPr lang="en-US" dirty="0"/>
          </a:p>
        </p:txBody>
      </p:sp>
      <p:sp>
        <p:nvSpPr>
          <p:cNvPr id="3" name="Content Placeholder 2"/>
          <p:cNvSpPr>
            <a:spLocks noGrp="1"/>
          </p:cNvSpPr>
          <p:nvPr>
            <p:ph idx="1"/>
          </p:nvPr>
        </p:nvSpPr>
        <p:spPr/>
        <p:txBody>
          <a:bodyPr/>
          <a:lstStyle/>
          <a:p>
            <a:r>
              <a:rPr lang="en-US" dirty="0" smtClean="0"/>
              <a:t>Muscle cells are protected by testosterone co-administration.</a:t>
            </a:r>
          </a:p>
          <a:p>
            <a:r>
              <a:rPr lang="en-US" dirty="0" smtClean="0"/>
              <a:t>Protein degradation, more than protein synthesis, is correlated with total protein, and could explain testosterone effects.</a:t>
            </a:r>
            <a:endParaRPr lang="en-US" dirty="0"/>
          </a:p>
        </p:txBody>
      </p:sp>
    </p:spTree>
    <p:extLst>
      <p:ext uri="{BB962C8B-B14F-4D97-AF65-F5344CB8AC3E}">
        <p14:creationId xmlns:p14="http://schemas.microsoft.com/office/powerpoint/2010/main" val="159687229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Limitations</a:t>
            </a:r>
            <a:endParaRPr lang="en-US" dirty="0"/>
          </a:p>
        </p:txBody>
      </p:sp>
      <p:sp>
        <p:nvSpPr>
          <p:cNvPr id="3" name="Content Placeholder 2"/>
          <p:cNvSpPr>
            <a:spLocks noGrp="1"/>
          </p:cNvSpPr>
          <p:nvPr>
            <p:ph idx="1"/>
          </p:nvPr>
        </p:nvSpPr>
        <p:spPr/>
        <p:txBody>
          <a:bodyPr/>
          <a:lstStyle/>
          <a:p>
            <a:r>
              <a:rPr lang="en-US" dirty="0" smtClean="0"/>
              <a:t>I could not observe IGF-I downstream effects, perhaps due to overriding circumstances.</a:t>
            </a:r>
          </a:p>
          <a:p>
            <a:r>
              <a:rPr lang="en-US" dirty="0" smtClean="0"/>
              <a:t>Roles </a:t>
            </a:r>
            <a:r>
              <a:rPr lang="en-US" dirty="0"/>
              <a:t>of Foxo, Akt, </a:t>
            </a:r>
            <a:r>
              <a:rPr lang="en-US" dirty="0" smtClean="0"/>
              <a:t>REDD1, IGF-I were </a:t>
            </a:r>
            <a:r>
              <a:rPr lang="en-US" dirty="0"/>
              <a:t>studied in observational </a:t>
            </a:r>
            <a:r>
              <a:rPr lang="en-US" dirty="0" smtClean="0"/>
              <a:t>manner.</a:t>
            </a:r>
          </a:p>
          <a:p>
            <a:r>
              <a:rPr lang="en-US" dirty="0" smtClean="0"/>
              <a:t>There is no direct method of measurement for </a:t>
            </a:r>
            <a:r>
              <a:rPr lang="en-US" dirty="0" smtClean="0"/>
              <a:t>autophagy.</a:t>
            </a:r>
          </a:p>
          <a:p>
            <a:r>
              <a:rPr lang="en-US" dirty="0" smtClean="0"/>
              <a:t>Protein </a:t>
            </a:r>
            <a:r>
              <a:rPr lang="en-US" dirty="0" smtClean="0"/>
              <a:t>synthesis assays are </a:t>
            </a:r>
            <a:r>
              <a:rPr lang="en-US" dirty="0" smtClean="0"/>
              <a:t>fraught by the denominator effect.</a:t>
            </a:r>
            <a:endParaRPr lang="en-US" dirty="0"/>
          </a:p>
        </p:txBody>
      </p:sp>
    </p:spTree>
    <p:extLst>
      <p:ext uri="{BB962C8B-B14F-4D97-AF65-F5344CB8AC3E}">
        <p14:creationId xmlns:p14="http://schemas.microsoft.com/office/powerpoint/2010/main" val="390736184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model</a:t>
            </a:r>
            <a:endParaRPr lang="en-US" dirty="0"/>
          </a:p>
        </p:txBody>
      </p:sp>
      <p:sp>
        <p:nvSpPr>
          <p:cNvPr id="5" name="TextBox 4"/>
          <p:cNvSpPr txBox="1"/>
          <p:nvPr/>
        </p:nvSpPr>
        <p:spPr>
          <a:xfrm>
            <a:off x="4546946" y="3653049"/>
            <a:ext cx="469209" cy="340178"/>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US" sz="1600" b="0" i="0" u="none" strike="noStrike" kern="1200" cap="none" dirty="0" smtClean="0">
                <a:ln>
                  <a:noFill/>
                </a:ln>
                <a:ea typeface="Droid Sans Fallback" pitchFamily="2"/>
                <a:cs typeface="FreeSans" pitchFamily="2"/>
              </a:rPr>
              <a:t>Akt</a:t>
            </a:r>
            <a:endParaRPr lang="en-US" sz="1600" b="0" i="0" u="none" strike="noStrike" kern="1200" cap="none" dirty="0">
              <a:ln>
                <a:noFill/>
              </a:ln>
              <a:ea typeface="Droid Sans Fallback" pitchFamily="2"/>
              <a:cs typeface="FreeSans" pitchFamily="2"/>
            </a:endParaRPr>
          </a:p>
        </p:txBody>
      </p:sp>
      <p:sp>
        <p:nvSpPr>
          <p:cNvPr id="6" name="TextBox 5"/>
          <p:cNvSpPr txBox="1"/>
          <p:nvPr/>
        </p:nvSpPr>
        <p:spPr>
          <a:xfrm>
            <a:off x="1872672" y="1690689"/>
            <a:ext cx="1508917" cy="340178"/>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US" sz="1600" b="0" i="0" u="none" strike="noStrike" kern="1200" cap="none">
                <a:ln>
                  <a:noFill/>
                </a:ln>
                <a:ea typeface="Droid Sans Fallback" pitchFamily="2"/>
                <a:cs typeface="FreeSans" pitchFamily="2"/>
              </a:rPr>
              <a:t>Glucocorticoids</a:t>
            </a:r>
          </a:p>
        </p:txBody>
      </p:sp>
      <p:sp>
        <p:nvSpPr>
          <p:cNvPr id="8" name="TextBox 7"/>
          <p:cNvSpPr txBox="1"/>
          <p:nvPr/>
        </p:nvSpPr>
        <p:spPr>
          <a:xfrm>
            <a:off x="4483852" y="4424169"/>
            <a:ext cx="595397" cy="340178"/>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US" sz="1600" b="0" i="0" u="none" strike="noStrike" kern="1200" cap="none" dirty="0">
                <a:ln>
                  <a:noFill/>
                </a:ln>
                <a:ea typeface="Droid Sans Fallback" pitchFamily="2"/>
                <a:cs typeface="FreeSans" pitchFamily="2"/>
              </a:rPr>
              <a:t>Foxo</a:t>
            </a:r>
          </a:p>
        </p:txBody>
      </p:sp>
      <p:sp>
        <p:nvSpPr>
          <p:cNvPr id="9" name="TextBox 8"/>
          <p:cNvSpPr txBox="1"/>
          <p:nvPr/>
        </p:nvSpPr>
        <p:spPr>
          <a:xfrm>
            <a:off x="4404490" y="5195289"/>
            <a:ext cx="754480" cy="340178"/>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US" sz="1600" b="0" i="0" u="none" strike="noStrike" kern="1200" cap="none">
                <a:ln>
                  <a:noFill/>
                </a:ln>
                <a:ea typeface="Droid Sans Fallback" pitchFamily="2"/>
                <a:cs typeface="FreeSans" pitchFamily="2"/>
              </a:rPr>
              <a:t>MuRF1</a:t>
            </a:r>
          </a:p>
        </p:txBody>
      </p:sp>
      <p:sp>
        <p:nvSpPr>
          <p:cNvPr id="10" name="TextBox 9"/>
          <p:cNvSpPr txBox="1"/>
          <p:nvPr/>
        </p:nvSpPr>
        <p:spPr>
          <a:xfrm>
            <a:off x="2695766" y="5966409"/>
            <a:ext cx="4176249" cy="340178"/>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US" sz="1600" b="0" i="0" u="none" strike="noStrike" kern="1200" cap="none" dirty="0">
                <a:ln>
                  <a:noFill/>
                </a:ln>
                <a:ea typeface="Droid Sans Fallback" pitchFamily="2"/>
                <a:cs typeface="FreeSans" pitchFamily="2"/>
              </a:rPr>
              <a:t>proteasome / </a:t>
            </a:r>
            <a:r>
              <a:rPr lang="en-US" sz="1600" b="0" i="0" u="none" strike="noStrike" kern="1200" cap="none" dirty="0" smtClean="0">
                <a:ln>
                  <a:noFill/>
                </a:ln>
                <a:ea typeface="Droid Sans Fallback" pitchFamily="2"/>
                <a:cs typeface="FreeSans" pitchFamily="2"/>
              </a:rPr>
              <a:t>ubiquitin </a:t>
            </a:r>
            <a:r>
              <a:rPr lang="en-US" sz="1600" b="0" i="0" u="none" strike="noStrike" kern="1200" cap="none" dirty="0">
                <a:ln>
                  <a:noFill/>
                </a:ln>
                <a:ea typeface="Droid Sans Fallback" pitchFamily="2"/>
                <a:cs typeface="FreeSans" pitchFamily="2"/>
              </a:rPr>
              <a:t>- mediated catabolism</a:t>
            </a:r>
          </a:p>
        </p:txBody>
      </p:sp>
      <p:sp>
        <p:nvSpPr>
          <p:cNvPr id="12" name="TextBox 11"/>
          <p:cNvSpPr txBox="1"/>
          <p:nvPr/>
        </p:nvSpPr>
        <p:spPr>
          <a:xfrm>
            <a:off x="6562710" y="2989116"/>
            <a:ext cx="618609" cy="340178"/>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US" sz="1600" b="0" i="0" u="none" strike="noStrike" kern="1200" cap="none" dirty="0">
                <a:ln>
                  <a:noFill/>
                </a:ln>
                <a:ea typeface="Droid Sans Fallback" pitchFamily="2"/>
                <a:cs typeface="FreeSans" pitchFamily="2"/>
              </a:rPr>
              <a:t>IGF-I</a:t>
            </a:r>
          </a:p>
        </p:txBody>
      </p:sp>
      <p:sp>
        <p:nvSpPr>
          <p:cNvPr id="13" name="TextBox 12"/>
          <p:cNvSpPr txBox="1"/>
          <p:nvPr/>
        </p:nvSpPr>
        <p:spPr>
          <a:xfrm>
            <a:off x="6051691" y="1690689"/>
            <a:ext cx="1655880" cy="340178"/>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US" sz="1600" b="0" i="0" u="none" strike="noStrike" kern="1200" cap="none">
                <a:ln>
                  <a:noFill/>
                </a:ln>
                <a:ea typeface="Droid Sans Fallback" pitchFamily="2"/>
                <a:cs typeface="FreeSans" pitchFamily="2"/>
              </a:rPr>
              <a:t>Anabolic steroids</a:t>
            </a:r>
          </a:p>
        </p:txBody>
      </p:sp>
      <p:sp>
        <p:nvSpPr>
          <p:cNvPr id="14" name="Straight Connector 13"/>
          <p:cNvSpPr/>
          <p:nvPr/>
        </p:nvSpPr>
        <p:spPr>
          <a:xfrm flipH="1">
            <a:off x="6855650" y="2077689"/>
            <a:ext cx="1" cy="938562"/>
          </a:xfrm>
          <a:prstGeom prst="line">
            <a:avLst/>
          </a:prstGeom>
          <a:noFill/>
          <a:ln w="29160">
            <a:solidFill>
              <a:srgbClr val="000000"/>
            </a:solidFill>
            <a:prstDash val="solid"/>
            <a:tailEnd type="arrow"/>
          </a:ln>
        </p:spPr>
        <p:txBody>
          <a:bodyPr vert="horz" wrap="none" lIns="104760" tIns="59760" rIns="104760" bIns="59760" anchor="ctr" anchorCtr="0" compatLnSpc="0"/>
          <a:lstStyle/>
          <a:p>
            <a:pPr marL="0" marR="0" lvl="0" indent="0" rtl="0" hangingPunct="0">
              <a:lnSpc>
                <a:spcPct val="100000"/>
              </a:lnSpc>
              <a:spcBef>
                <a:spcPts val="0"/>
              </a:spcBef>
              <a:spcAft>
                <a:spcPts val="0"/>
              </a:spcAft>
              <a:buNone/>
              <a:tabLst/>
            </a:pPr>
            <a:endParaRPr lang="en-US" sz="2000" b="0" i="0" u="none" strike="noStrike" kern="1200" cap="none">
              <a:ln>
                <a:noFill/>
              </a:ln>
              <a:ea typeface="Droid Sans Fallback" pitchFamily="2"/>
              <a:cs typeface="FreeSans" pitchFamily="2"/>
            </a:endParaRPr>
          </a:p>
        </p:txBody>
      </p:sp>
      <p:sp>
        <p:nvSpPr>
          <p:cNvPr id="15" name="Straight Connector 14"/>
          <p:cNvSpPr/>
          <p:nvPr/>
        </p:nvSpPr>
        <p:spPr>
          <a:xfrm>
            <a:off x="2861670" y="2054648"/>
            <a:ext cx="3701040" cy="944664"/>
          </a:xfrm>
          <a:prstGeom prst="line">
            <a:avLst/>
          </a:prstGeom>
          <a:noFill/>
          <a:ln w="29160">
            <a:solidFill>
              <a:srgbClr val="000000"/>
            </a:solidFill>
            <a:prstDash val="solid"/>
            <a:tailEnd type="none"/>
          </a:ln>
        </p:spPr>
        <p:txBody>
          <a:bodyPr vert="horz" wrap="none" lIns="104760" tIns="59760" rIns="104760" bIns="59760" anchor="ctr" anchorCtr="0" compatLnSpc="0"/>
          <a:lstStyle/>
          <a:p>
            <a:pPr marL="0" marR="0" lvl="0" indent="0" rtl="0" hangingPunct="0">
              <a:lnSpc>
                <a:spcPct val="100000"/>
              </a:lnSpc>
              <a:spcBef>
                <a:spcPts val="0"/>
              </a:spcBef>
              <a:spcAft>
                <a:spcPts val="0"/>
              </a:spcAft>
              <a:buNone/>
              <a:tabLst/>
            </a:pPr>
            <a:endParaRPr lang="en-US" sz="2000" b="0" i="0" u="none" strike="noStrike" kern="1200" cap="none">
              <a:ln>
                <a:noFill/>
              </a:ln>
              <a:ea typeface="Droid Sans Fallback" pitchFamily="2"/>
              <a:cs typeface="FreeSans" pitchFamily="2"/>
            </a:endParaRPr>
          </a:p>
        </p:txBody>
      </p:sp>
      <p:sp>
        <p:nvSpPr>
          <p:cNvPr id="17" name="Straight Connector 16"/>
          <p:cNvSpPr/>
          <p:nvPr/>
        </p:nvSpPr>
        <p:spPr>
          <a:xfrm flipH="1">
            <a:off x="5037869" y="3278648"/>
            <a:ext cx="1545604" cy="481587"/>
          </a:xfrm>
          <a:prstGeom prst="line">
            <a:avLst/>
          </a:prstGeom>
          <a:noFill/>
          <a:ln w="29160">
            <a:solidFill>
              <a:srgbClr val="000000"/>
            </a:solidFill>
            <a:custDash>
              <a:ds d="197000" sp="197000"/>
            </a:custDash>
            <a:tailEnd type="arrow"/>
          </a:ln>
        </p:spPr>
        <p:txBody>
          <a:bodyPr vert="horz" wrap="none" lIns="104760" tIns="59760" rIns="104760" bIns="59760" anchor="ctr" anchorCtr="0" compatLnSpc="0"/>
          <a:lstStyle/>
          <a:p>
            <a:pPr marL="0" marR="0" lvl="0" indent="0" rtl="0" hangingPunct="0">
              <a:lnSpc>
                <a:spcPct val="100000"/>
              </a:lnSpc>
              <a:spcBef>
                <a:spcPts val="0"/>
              </a:spcBef>
              <a:spcAft>
                <a:spcPts val="0"/>
              </a:spcAft>
              <a:buNone/>
              <a:tabLst/>
            </a:pPr>
            <a:endParaRPr lang="en-US" sz="2000" b="0" i="0" u="none" strike="noStrike" kern="1200" cap="none">
              <a:ln>
                <a:noFill/>
              </a:ln>
              <a:ea typeface="Droid Sans Fallback" pitchFamily="2"/>
              <a:cs typeface="FreeSans" pitchFamily="2"/>
            </a:endParaRPr>
          </a:p>
        </p:txBody>
      </p:sp>
      <p:sp>
        <p:nvSpPr>
          <p:cNvPr id="19" name="Straight Connector 18"/>
          <p:cNvSpPr/>
          <p:nvPr/>
        </p:nvSpPr>
        <p:spPr>
          <a:xfrm>
            <a:off x="4782629" y="3912969"/>
            <a:ext cx="5041" cy="578880"/>
          </a:xfrm>
          <a:prstGeom prst="line">
            <a:avLst/>
          </a:prstGeom>
          <a:noFill/>
          <a:ln w="29160">
            <a:solidFill>
              <a:srgbClr val="000000"/>
            </a:solidFill>
            <a:prstDash val="sysDash"/>
            <a:tailEnd type="none"/>
          </a:ln>
        </p:spPr>
        <p:txBody>
          <a:bodyPr vert="horz" wrap="none" lIns="104760" tIns="59760" rIns="104760" bIns="59760" anchor="ctr" anchorCtr="0" compatLnSpc="0"/>
          <a:lstStyle/>
          <a:p>
            <a:pPr marL="0" marR="0" lvl="0" indent="0" rtl="0" hangingPunct="0">
              <a:lnSpc>
                <a:spcPct val="100000"/>
              </a:lnSpc>
              <a:spcBef>
                <a:spcPts val="0"/>
              </a:spcBef>
              <a:spcAft>
                <a:spcPts val="0"/>
              </a:spcAft>
              <a:buNone/>
              <a:tabLst/>
            </a:pPr>
            <a:endParaRPr lang="en-US" sz="2000" b="0" i="0" u="none" strike="noStrike" kern="1200" cap="none">
              <a:ln>
                <a:noFill/>
              </a:ln>
              <a:ea typeface="Droid Sans Fallback" pitchFamily="2"/>
              <a:cs typeface="FreeSans" pitchFamily="2"/>
            </a:endParaRPr>
          </a:p>
        </p:txBody>
      </p:sp>
      <p:sp>
        <p:nvSpPr>
          <p:cNvPr id="20" name="Straight Connector 19"/>
          <p:cNvSpPr/>
          <p:nvPr/>
        </p:nvSpPr>
        <p:spPr>
          <a:xfrm flipH="1">
            <a:off x="4780469" y="5473209"/>
            <a:ext cx="2160" cy="578880"/>
          </a:xfrm>
          <a:prstGeom prst="line">
            <a:avLst/>
          </a:prstGeom>
          <a:noFill/>
          <a:ln w="29160">
            <a:solidFill>
              <a:srgbClr val="000000"/>
            </a:solidFill>
            <a:prstDash val="solid"/>
            <a:tailEnd type="arrow"/>
          </a:ln>
        </p:spPr>
        <p:txBody>
          <a:bodyPr vert="horz" wrap="none" lIns="104760" tIns="59760" rIns="104760" bIns="59760" anchor="ctr" anchorCtr="0" compatLnSpc="0"/>
          <a:lstStyle/>
          <a:p>
            <a:pPr marL="0" marR="0" lvl="0" indent="0" rtl="0" hangingPunct="0">
              <a:lnSpc>
                <a:spcPct val="100000"/>
              </a:lnSpc>
              <a:spcBef>
                <a:spcPts val="0"/>
              </a:spcBef>
              <a:spcAft>
                <a:spcPts val="0"/>
              </a:spcAft>
              <a:buNone/>
              <a:tabLst/>
            </a:pPr>
            <a:endParaRPr lang="en-US" sz="2000" b="0" i="0" u="none" strike="noStrike" kern="1200" cap="none">
              <a:ln>
                <a:noFill/>
              </a:ln>
              <a:ea typeface="Droid Sans Fallback" pitchFamily="2"/>
              <a:cs typeface="FreeSans" pitchFamily="2"/>
            </a:endParaRPr>
          </a:p>
        </p:txBody>
      </p:sp>
      <p:sp>
        <p:nvSpPr>
          <p:cNvPr id="21" name="Straight Connector 20"/>
          <p:cNvSpPr/>
          <p:nvPr/>
        </p:nvSpPr>
        <p:spPr>
          <a:xfrm flipH="1">
            <a:off x="4782989" y="4708209"/>
            <a:ext cx="721" cy="548640"/>
          </a:xfrm>
          <a:prstGeom prst="line">
            <a:avLst/>
          </a:prstGeom>
          <a:noFill/>
          <a:ln w="29160">
            <a:solidFill>
              <a:srgbClr val="000000"/>
            </a:solidFill>
            <a:prstDash val="solid"/>
            <a:tailEnd type="arrow"/>
          </a:ln>
        </p:spPr>
        <p:txBody>
          <a:bodyPr vert="horz" wrap="none" lIns="104760" tIns="59760" rIns="104760" bIns="59760" anchor="ctr" anchorCtr="0" compatLnSpc="0"/>
          <a:lstStyle/>
          <a:p>
            <a:pPr marL="0" marR="0" lvl="0" indent="0" rtl="0" hangingPunct="0">
              <a:lnSpc>
                <a:spcPct val="100000"/>
              </a:lnSpc>
              <a:spcBef>
                <a:spcPts val="0"/>
              </a:spcBef>
              <a:spcAft>
                <a:spcPts val="0"/>
              </a:spcAft>
              <a:buNone/>
              <a:tabLst/>
            </a:pPr>
            <a:endParaRPr lang="en-US" sz="2000" b="0" i="0" u="none" strike="noStrike" kern="1200" cap="none">
              <a:ln>
                <a:noFill/>
              </a:ln>
              <a:ea typeface="Droid Sans Fallback" pitchFamily="2"/>
              <a:cs typeface="FreeSans" pitchFamily="2"/>
            </a:endParaRPr>
          </a:p>
        </p:txBody>
      </p:sp>
      <p:sp>
        <p:nvSpPr>
          <p:cNvPr id="22" name="Straight Connector 21"/>
          <p:cNvSpPr/>
          <p:nvPr/>
        </p:nvSpPr>
        <p:spPr>
          <a:xfrm>
            <a:off x="2761949" y="2077689"/>
            <a:ext cx="1744920" cy="2336400"/>
          </a:xfrm>
          <a:prstGeom prst="line">
            <a:avLst/>
          </a:prstGeom>
          <a:noFill/>
          <a:ln w="29160">
            <a:solidFill>
              <a:srgbClr val="000000"/>
            </a:solidFill>
            <a:prstDash val="solid"/>
            <a:tailEnd type="arrow"/>
          </a:ln>
        </p:spPr>
        <p:txBody>
          <a:bodyPr vert="horz" wrap="none" lIns="104760" tIns="59760" rIns="104760" bIns="59760" anchor="ctr" anchorCtr="0" compatLnSpc="0"/>
          <a:lstStyle/>
          <a:p>
            <a:pPr marL="0" marR="0" lvl="0" indent="0" rtl="0" hangingPunct="0">
              <a:lnSpc>
                <a:spcPct val="100000"/>
              </a:lnSpc>
              <a:spcBef>
                <a:spcPts val="0"/>
              </a:spcBef>
              <a:spcAft>
                <a:spcPts val="0"/>
              </a:spcAft>
              <a:buNone/>
              <a:tabLst/>
            </a:pPr>
            <a:endParaRPr lang="en-US" sz="2000" b="0" i="0" u="none" strike="noStrike" kern="1200" cap="none">
              <a:ln>
                <a:noFill/>
              </a:ln>
              <a:ea typeface="Droid Sans Fallback" pitchFamily="2"/>
              <a:cs typeface="FreeSans" pitchFamily="2"/>
            </a:endParaRPr>
          </a:p>
        </p:txBody>
      </p:sp>
      <p:sp>
        <p:nvSpPr>
          <p:cNvPr id="23" name="Straight Connector 22"/>
          <p:cNvSpPr/>
          <p:nvPr/>
        </p:nvSpPr>
        <p:spPr>
          <a:xfrm flipH="1">
            <a:off x="5037870" y="2070489"/>
            <a:ext cx="1744920" cy="2336400"/>
          </a:xfrm>
          <a:prstGeom prst="line">
            <a:avLst/>
          </a:prstGeom>
          <a:noFill/>
          <a:ln w="29160">
            <a:solidFill>
              <a:srgbClr val="000000"/>
            </a:solidFill>
            <a:prstDash val="solid"/>
            <a:tailEnd type="none"/>
          </a:ln>
        </p:spPr>
        <p:txBody>
          <a:bodyPr vert="horz" wrap="none" lIns="104760" tIns="59760" rIns="104760" bIns="59760" anchor="ctr" anchorCtr="0" compatLnSpc="0"/>
          <a:lstStyle/>
          <a:p>
            <a:pPr marL="0" marR="0" lvl="0" indent="0" rtl="0" hangingPunct="0">
              <a:lnSpc>
                <a:spcPct val="100000"/>
              </a:lnSpc>
              <a:spcBef>
                <a:spcPts val="0"/>
              </a:spcBef>
              <a:spcAft>
                <a:spcPts val="0"/>
              </a:spcAft>
              <a:buNone/>
              <a:tabLst/>
            </a:pPr>
            <a:endParaRPr lang="en-US" sz="2000" b="0" i="0" u="none" strike="noStrike" kern="1200" cap="none">
              <a:ln>
                <a:noFill/>
              </a:ln>
              <a:ea typeface="Droid Sans Fallback" pitchFamily="2"/>
              <a:cs typeface="FreeSans" pitchFamily="2"/>
            </a:endParaRPr>
          </a:p>
        </p:txBody>
      </p:sp>
      <p:sp>
        <p:nvSpPr>
          <p:cNvPr id="24" name="Straight Connector 23"/>
          <p:cNvSpPr>
            <a:spLocks noChangeAspect="1"/>
          </p:cNvSpPr>
          <p:nvPr/>
        </p:nvSpPr>
        <p:spPr>
          <a:xfrm rot="16200000" flipH="1">
            <a:off x="4985157" y="4326244"/>
            <a:ext cx="118872" cy="159167"/>
          </a:xfrm>
          <a:prstGeom prst="line">
            <a:avLst/>
          </a:prstGeom>
          <a:noFill/>
          <a:ln w="29160">
            <a:solidFill>
              <a:srgbClr val="000000"/>
            </a:solidFill>
            <a:prstDash val="solid"/>
            <a:tailEnd type="none"/>
          </a:ln>
        </p:spPr>
        <p:txBody>
          <a:bodyPr vert="horz" wrap="none" lIns="104760" tIns="59760" rIns="104760" bIns="59760" anchor="ctr" anchorCtr="0" compatLnSpc="0"/>
          <a:lstStyle/>
          <a:p>
            <a:pPr marL="0" marR="0" lvl="0" indent="0" rtl="0" hangingPunct="0">
              <a:lnSpc>
                <a:spcPct val="100000"/>
              </a:lnSpc>
              <a:spcBef>
                <a:spcPts val="0"/>
              </a:spcBef>
              <a:spcAft>
                <a:spcPts val="0"/>
              </a:spcAft>
              <a:buNone/>
              <a:tabLst/>
            </a:pPr>
            <a:endParaRPr lang="en-US" sz="2000" b="0" i="0" u="none" strike="noStrike" kern="1200" cap="none">
              <a:ln>
                <a:noFill/>
              </a:ln>
              <a:ea typeface="Droid Sans Fallback" pitchFamily="2"/>
              <a:cs typeface="FreeSans" pitchFamily="2"/>
            </a:endParaRPr>
          </a:p>
        </p:txBody>
      </p:sp>
      <p:sp>
        <p:nvSpPr>
          <p:cNvPr id="25" name="Straight Connector 24"/>
          <p:cNvSpPr>
            <a:spLocks/>
          </p:cNvSpPr>
          <p:nvPr/>
        </p:nvSpPr>
        <p:spPr>
          <a:xfrm rot="10800000" flipH="1">
            <a:off x="4696230" y="4485009"/>
            <a:ext cx="182880" cy="0"/>
          </a:xfrm>
          <a:prstGeom prst="line">
            <a:avLst/>
          </a:prstGeom>
          <a:noFill/>
          <a:ln w="29160">
            <a:solidFill>
              <a:srgbClr val="000000"/>
            </a:solidFill>
            <a:prstDash val="solid"/>
            <a:tailEnd type="none"/>
          </a:ln>
        </p:spPr>
        <p:txBody>
          <a:bodyPr vert="horz" wrap="none" lIns="104760" tIns="59760" rIns="104760" bIns="59760" anchor="ctr" anchorCtr="0" compatLnSpc="0"/>
          <a:lstStyle/>
          <a:p>
            <a:pPr marL="0" marR="0" lvl="0" indent="0" rtl="0" hangingPunct="0">
              <a:lnSpc>
                <a:spcPct val="100000"/>
              </a:lnSpc>
              <a:spcBef>
                <a:spcPts val="0"/>
              </a:spcBef>
              <a:spcAft>
                <a:spcPts val="0"/>
              </a:spcAft>
              <a:buNone/>
              <a:tabLst/>
            </a:pPr>
            <a:endParaRPr lang="en-US" sz="2000" b="0" i="0" u="none" strike="noStrike" kern="1200" cap="none">
              <a:ln>
                <a:noFill/>
              </a:ln>
              <a:ea typeface="Droid Sans Fallback" pitchFamily="2"/>
              <a:cs typeface="FreeSans" pitchFamily="2"/>
            </a:endParaRPr>
          </a:p>
        </p:txBody>
      </p:sp>
      <p:sp>
        <p:nvSpPr>
          <p:cNvPr id="26" name="Straight Connector 25"/>
          <p:cNvSpPr>
            <a:spLocks noChangeAspect="1"/>
          </p:cNvSpPr>
          <p:nvPr/>
        </p:nvSpPr>
        <p:spPr>
          <a:xfrm rot="9660000" flipH="1">
            <a:off x="6523834" y="2952115"/>
            <a:ext cx="77753" cy="104110"/>
          </a:xfrm>
          <a:prstGeom prst="line">
            <a:avLst/>
          </a:prstGeom>
          <a:noFill/>
          <a:ln w="29160">
            <a:solidFill>
              <a:srgbClr val="000000"/>
            </a:solidFill>
            <a:prstDash val="solid"/>
            <a:tailEnd type="none"/>
          </a:ln>
        </p:spPr>
        <p:txBody>
          <a:bodyPr vert="horz" wrap="none" lIns="104760" tIns="59760" rIns="104760" bIns="59760" anchor="ctr" anchorCtr="0" compatLnSpc="0"/>
          <a:lstStyle/>
          <a:p>
            <a:pPr marL="0" marR="0" lvl="0" indent="0" rtl="0" hangingPunct="0">
              <a:lnSpc>
                <a:spcPct val="100000"/>
              </a:lnSpc>
              <a:spcBef>
                <a:spcPts val="0"/>
              </a:spcBef>
              <a:spcAft>
                <a:spcPts val="0"/>
              </a:spcAft>
              <a:buNone/>
              <a:tabLst/>
            </a:pPr>
            <a:endParaRPr lang="en-US" sz="2000" b="0" i="0" u="none" strike="noStrike" kern="1200" cap="none">
              <a:ln>
                <a:noFill/>
              </a:ln>
              <a:ea typeface="Droid Sans Fallback" pitchFamily="2"/>
              <a:cs typeface="FreeSans" pitchFamily="2"/>
            </a:endParaRPr>
          </a:p>
        </p:txBody>
      </p:sp>
      <p:sp>
        <p:nvSpPr>
          <p:cNvPr id="27" name="TextBox 26"/>
          <p:cNvSpPr txBox="1"/>
          <p:nvPr/>
        </p:nvSpPr>
        <p:spPr>
          <a:xfrm>
            <a:off x="2156674" y="3082030"/>
            <a:ext cx="790322" cy="340178"/>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US" sz="1600" b="0" i="0" u="none" strike="noStrike" kern="1200" cap="none" dirty="0" smtClean="0">
                <a:ln>
                  <a:noFill/>
                </a:ln>
                <a:ea typeface="Droid Sans Fallback" pitchFamily="2"/>
                <a:cs typeface="FreeSans" pitchFamily="2"/>
              </a:rPr>
              <a:t>REDD1</a:t>
            </a:r>
            <a:endParaRPr lang="en-US" sz="1600" b="0" i="0" u="none" strike="noStrike" kern="1200" cap="none" dirty="0">
              <a:ln>
                <a:noFill/>
              </a:ln>
              <a:ea typeface="Droid Sans Fallback" pitchFamily="2"/>
              <a:cs typeface="FreeSans" pitchFamily="2"/>
            </a:endParaRPr>
          </a:p>
        </p:txBody>
      </p:sp>
      <p:sp>
        <p:nvSpPr>
          <p:cNvPr id="28" name="Straight Connector 27"/>
          <p:cNvSpPr/>
          <p:nvPr/>
        </p:nvSpPr>
        <p:spPr>
          <a:xfrm flipH="1">
            <a:off x="2542538" y="2070489"/>
            <a:ext cx="1" cy="938562"/>
          </a:xfrm>
          <a:prstGeom prst="line">
            <a:avLst/>
          </a:prstGeom>
          <a:noFill/>
          <a:ln w="29160">
            <a:solidFill>
              <a:srgbClr val="000000"/>
            </a:solidFill>
            <a:prstDash val="solid"/>
            <a:tailEnd type="arrow"/>
          </a:ln>
        </p:spPr>
        <p:txBody>
          <a:bodyPr vert="horz" wrap="none" lIns="104760" tIns="59760" rIns="104760" bIns="59760" anchor="ctr" anchorCtr="0" compatLnSpc="0"/>
          <a:lstStyle/>
          <a:p>
            <a:pPr marL="0" marR="0" lvl="0" indent="0" rtl="0" hangingPunct="0">
              <a:lnSpc>
                <a:spcPct val="100000"/>
              </a:lnSpc>
              <a:spcBef>
                <a:spcPts val="0"/>
              </a:spcBef>
              <a:spcAft>
                <a:spcPts val="0"/>
              </a:spcAft>
              <a:buNone/>
              <a:tabLst/>
            </a:pPr>
            <a:endParaRPr lang="en-US" sz="2000" b="0" i="0" u="none" strike="noStrike" kern="1200" cap="none">
              <a:ln>
                <a:noFill/>
              </a:ln>
              <a:ea typeface="Droid Sans Fallback" pitchFamily="2"/>
              <a:cs typeface="FreeSans" pitchFamily="2"/>
            </a:endParaRPr>
          </a:p>
        </p:txBody>
      </p:sp>
      <p:sp>
        <p:nvSpPr>
          <p:cNvPr id="29" name="Straight Connector 28"/>
          <p:cNvSpPr/>
          <p:nvPr/>
        </p:nvSpPr>
        <p:spPr>
          <a:xfrm flipV="1">
            <a:off x="2861670" y="2044319"/>
            <a:ext cx="3776519" cy="979335"/>
          </a:xfrm>
          <a:prstGeom prst="line">
            <a:avLst/>
          </a:prstGeom>
          <a:noFill/>
          <a:ln w="29160">
            <a:solidFill>
              <a:srgbClr val="000000"/>
            </a:solidFill>
            <a:prstDash val="solid"/>
            <a:headEnd type="none" w="lg" len="lg"/>
            <a:tailEnd type="none"/>
          </a:ln>
        </p:spPr>
        <p:txBody>
          <a:bodyPr vert="horz" wrap="none" lIns="104760" tIns="59760" rIns="104760" bIns="59760" anchor="ctr" anchorCtr="0" compatLnSpc="0"/>
          <a:lstStyle/>
          <a:p>
            <a:pPr marL="0" marR="0" lvl="0" indent="0" rtl="0" hangingPunct="0">
              <a:lnSpc>
                <a:spcPct val="100000"/>
              </a:lnSpc>
              <a:spcBef>
                <a:spcPts val="0"/>
              </a:spcBef>
              <a:spcAft>
                <a:spcPts val="0"/>
              </a:spcAft>
              <a:buNone/>
              <a:tabLst/>
            </a:pPr>
            <a:endParaRPr lang="en-US" sz="2000" b="0" i="0" u="none" strike="noStrike" kern="1200" cap="none">
              <a:ln>
                <a:noFill/>
              </a:ln>
              <a:ea typeface="Droid Sans Fallback" pitchFamily="2"/>
              <a:cs typeface="FreeSans" pitchFamily="2"/>
            </a:endParaRPr>
          </a:p>
        </p:txBody>
      </p:sp>
      <p:sp>
        <p:nvSpPr>
          <p:cNvPr id="30" name="Straight Connector 29"/>
          <p:cNvSpPr/>
          <p:nvPr/>
        </p:nvSpPr>
        <p:spPr>
          <a:xfrm>
            <a:off x="2917825" y="3278648"/>
            <a:ext cx="1586642" cy="450689"/>
          </a:xfrm>
          <a:prstGeom prst="line">
            <a:avLst/>
          </a:prstGeom>
          <a:noFill/>
          <a:ln w="29160">
            <a:solidFill>
              <a:srgbClr val="000000"/>
            </a:solidFill>
            <a:custDash>
              <a:ds d="197000" sp="197000"/>
            </a:custDash>
            <a:tailEnd type="none"/>
          </a:ln>
        </p:spPr>
        <p:txBody>
          <a:bodyPr vert="horz" wrap="none" lIns="104760" tIns="59760" rIns="104760" bIns="59760" anchor="ctr" anchorCtr="0" compatLnSpc="0"/>
          <a:lstStyle/>
          <a:p>
            <a:pPr marL="0" marR="0" lvl="0" indent="0" rtl="0" hangingPunct="0">
              <a:lnSpc>
                <a:spcPct val="100000"/>
              </a:lnSpc>
              <a:spcBef>
                <a:spcPts val="0"/>
              </a:spcBef>
              <a:spcAft>
                <a:spcPts val="0"/>
              </a:spcAft>
              <a:buNone/>
              <a:tabLst/>
            </a:pPr>
            <a:endParaRPr lang="en-US" sz="2000" b="0" i="0" u="none" strike="noStrike" kern="1200" cap="none">
              <a:ln>
                <a:noFill/>
              </a:ln>
              <a:ea typeface="Droid Sans Fallback" pitchFamily="2"/>
              <a:cs typeface="FreeSans" pitchFamily="2"/>
            </a:endParaRPr>
          </a:p>
        </p:txBody>
      </p:sp>
      <p:sp>
        <p:nvSpPr>
          <p:cNvPr id="31" name="Straight Connector 30"/>
          <p:cNvSpPr>
            <a:spLocks noChangeAspect="1"/>
          </p:cNvSpPr>
          <p:nvPr/>
        </p:nvSpPr>
        <p:spPr>
          <a:xfrm rot="9300000" flipH="1">
            <a:off x="4433757" y="3668109"/>
            <a:ext cx="128093" cy="171514"/>
          </a:xfrm>
          <a:prstGeom prst="line">
            <a:avLst/>
          </a:prstGeom>
          <a:noFill/>
          <a:ln w="29160">
            <a:solidFill>
              <a:srgbClr val="000000"/>
            </a:solidFill>
            <a:prstDash val="solid"/>
            <a:tailEnd type="none"/>
          </a:ln>
        </p:spPr>
        <p:txBody>
          <a:bodyPr vert="horz" wrap="none" lIns="104760" tIns="59760" rIns="104760" bIns="59760" anchor="ctr" anchorCtr="0" compatLnSpc="0"/>
          <a:lstStyle/>
          <a:p>
            <a:pPr marL="0" marR="0" lvl="0" indent="0" rtl="0" hangingPunct="0">
              <a:lnSpc>
                <a:spcPct val="100000"/>
              </a:lnSpc>
              <a:spcBef>
                <a:spcPts val="0"/>
              </a:spcBef>
              <a:spcAft>
                <a:spcPts val="0"/>
              </a:spcAft>
              <a:buNone/>
              <a:tabLst/>
            </a:pPr>
            <a:endParaRPr lang="en-US" sz="2000" b="0" i="0" u="none" strike="noStrike" kern="1200" cap="none">
              <a:ln>
                <a:noFill/>
              </a:ln>
              <a:ea typeface="Droid Sans Fallback" pitchFamily="2"/>
              <a:cs typeface="FreeSans" pitchFamily="2"/>
            </a:endParaRPr>
          </a:p>
        </p:txBody>
      </p:sp>
      <p:sp>
        <p:nvSpPr>
          <p:cNvPr id="32" name="Straight Connector 31"/>
          <p:cNvSpPr>
            <a:spLocks/>
          </p:cNvSpPr>
          <p:nvPr/>
        </p:nvSpPr>
        <p:spPr>
          <a:xfrm rot="10800000" flipH="1" flipV="1">
            <a:off x="2828660" y="2954699"/>
            <a:ext cx="49125" cy="150327"/>
          </a:xfrm>
          <a:prstGeom prst="line">
            <a:avLst/>
          </a:prstGeom>
          <a:noFill/>
          <a:ln w="29160">
            <a:solidFill>
              <a:srgbClr val="000000"/>
            </a:solidFill>
            <a:prstDash val="solid"/>
            <a:tailEnd type="none"/>
          </a:ln>
        </p:spPr>
        <p:txBody>
          <a:bodyPr vert="horz" wrap="none" lIns="104760" tIns="59760" rIns="104760" bIns="59760" anchor="ctr" anchorCtr="0" compatLnSpc="0"/>
          <a:lstStyle/>
          <a:p>
            <a:pPr marL="0" marR="0" lvl="0" indent="0" rtl="0" hangingPunct="0">
              <a:lnSpc>
                <a:spcPct val="100000"/>
              </a:lnSpc>
              <a:spcBef>
                <a:spcPts val="0"/>
              </a:spcBef>
              <a:spcAft>
                <a:spcPts val="0"/>
              </a:spcAft>
              <a:buNone/>
              <a:tabLst/>
            </a:pPr>
            <a:endParaRPr lang="en-US" sz="2000" b="0" i="0" u="none" strike="noStrike" kern="1200" cap="none">
              <a:ln>
                <a:noFill/>
              </a:ln>
              <a:ea typeface="Droid Sans Fallback" pitchFamily="2"/>
              <a:cs typeface="FreeSans" pitchFamily="2"/>
            </a:endParaRPr>
          </a:p>
        </p:txBody>
      </p:sp>
      <p:sp>
        <p:nvSpPr>
          <p:cNvPr id="33" name="Straight Connector 32"/>
          <p:cNvSpPr/>
          <p:nvPr/>
        </p:nvSpPr>
        <p:spPr>
          <a:xfrm>
            <a:off x="2896110" y="3329295"/>
            <a:ext cx="1586642" cy="454668"/>
          </a:xfrm>
          <a:prstGeom prst="line">
            <a:avLst/>
          </a:prstGeom>
          <a:noFill/>
          <a:ln w="29160">
            <a:solidFill>
              <a:srgbClr val="000000"/>
            </a:solidFill>
            <a:custDash>
              <a:ds d="197000" sp="197000"/>
            </a:custDash>
            <a:tailEnd type="none"/>
          </a:ln>
        </p:spPr>
        <p:txBody>
          <a:bodyPr vert="horz" wrap="none" lIns="104760" tIns="59760" rIns="104760" bIns="59760" anchor="ctr" anchorCtr="0" compatLnSpc="0"/>
          <a:lstStyle/>
          <a:p>
            <a:pPr marL="0" marR="0" lvl="0" indent="0" rtl="0" hangingPunct="0">
              <a:lnSpc>
                <a:spcPct val="100000"/>
              </a:lnSpc>
              <a:spcBef>
                <a:spcPts val="0"/>
              </a:spcBef>
              <a:spcAft>
                <a:spcPts val="0"/>
              </a:spcAft>
              <a:buNone/>
              <a:tabLst/>
            </a:pPr>
            <a:endParaRPr lang="en-US" sz="2000" b="0" i="0" u="none" strike="noStrike" kern="1200" cap="none">
              <a:ln>
                <a:noFill/>
              </a:ln>
              <a:ea typeface="Droid Sans Fallback" pitchFamily="2"/>
              <a:cs typeface="FreeSans" pitchFamily="2"/>
            </a:endParaRPr>
          </a:p>
        </p:txBody>
      </p:sp>
    </p:spTree>
    <p:extLst>
      <p:ext uri="{BB962C8B-B14F-4D97-AF65-F5344CB8AC3E}">
        <p14:creationId xmlns:p14="http://schemas.microsoft.com/office/powerpoint/2010/main" val="2599502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4" grpId="0" animBg="1"/>
      <p:bldP spid="15" grpId="0" animBg="1"/>
      <p:bldP spid="17" grpId="0" animBg="1"/>
      <p:bldP spid="19" grpId="0" animBg="1"/>
      <p:bldP spid="25" grpId="0" animBg="1"/>
      <p:bldP spid="26" grpId="0" animBg="1"/>
      <p:bldP spid="27" grpId="0"/>
      <p:bldP spid="28" grpId="0" animBg="1"/>
      <p:bldP spid="29" grpId="0" animBg="1"/>
      <p:bldP spid="30" grpId="0" animBg="1"/>
      <p:bldP spid="31" grpId="0" animBg="1"/>
      <p:bldP spid="32" grpId="0" animBg="1"/>
      <p:bldP spid="3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5076" y="1690689"/>
            <a:ext cx="6293848" cy="4224059"/>
          </a:xfrm>
          <a:prstGeom prst="rect">
            <a:avLst/>
          </a:prstGeom>
        </p:spPr>
      </p:pic>
    </p:spTree>
    <p:extLst>
      <p:ext uri="{BB962C8B-B14F-4D97-AF65-F5344CB8AC3E}">
        <p14:creationId xmlns:p14="http://schemas.microsoft.com/office/powerpoint/2010/main" val="40708381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a:t>
            </a:r>
            <a:endParaRPr lang="en-US" dirty="0"/>
          </a:p>
        </p:txBody>
      </p:sp>
      <p:sp>
        <p:nvSpPr>
          <p:cNvPr id="3" name="Content Placeholder 2"/>
          <p:cNvSpPr>
            <a:spLocks noGrp="1"/>
          </p:cNvSpPr>
          <p:nvPr>
            <p:ph idx="1"/>
          </p:nvPr>
        </p:nvSpPr>
        <p:spPr/>
        <p:txBody>
          <a:bodyPr/>
          <a:lstStyle/>
          <a:p>
            <a:r>
              <a:rPr lang="en-US" dirty="0"/>
              <a:t>Testosterone alleviates dexamethasone-induced muscle atrophy </a:t>
            </a:r>
            <a:r>
              <a:rPr lang="en-US" dirty="0">
                <a:solidFill>
                  <a:srgbClr val="FF0000"/>
                </a:solidFill>
              </a:rPr>
              <a:t>in mice</a:t>
            </a:r>
            <a:r>
              <a:rPr lang="en-US" dirty="0"/>
              <a:t>.</a:t>
            </a:r>
          </a:p>
        </p:txBody>
      </p:sp>
    </p:spTree>
    <p:extLst>
      <p:ext uri="{BB962C8B-B14F-4D97-AF65-F5344CB8AC3E}">
        <p14:creationId xmlns:p14="http://schemas.microsoft.com/office/powerpoint/2010/main" val="816946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Mechanisms of Dexa in rats</a:t>
            </a:r>
            <a:endParaRPr lang="en-US" dirty="0"/>
          </a:p>
        </p:txBody>
      </p:sp>
      <p:sp>
        <p:nvSpPr>
          <p:cNvPr id="3" name="Content Placeholder 2"/>
          <p:cNvSpPr>
            <a:spLocks noGrp="1"/>
          </p:cNvSpPr>
          <p:nvPr>
            <p:ph idx="1"/>
          </p:nvPr>
        </p:nvSpPr>
        <p:spPr/>
        <p:txBody>
          <a:bodyPr/>
          <a:lstStyle/>
          <a:p>
            <a:r>
              <a:rPr lang="en-US" dirty="0" smtClean="0"/>
              <a:t>Increase in urinary 3MH.</a:t>
            </a:r>
          </a:p>
          <a:p>
            <a:r>
              <a:rPr lang="en-US" dirty="0" smtClean="0"/>
              <a:t>Amino acid release </a:t>
            </a:r>
            <a:r>
              <a:rPr lang="en-US" dirty="0"/>
              <a:t>decreases by 80% when </a:t>
            </a:r>
            <a:r>
              <a:rPr lang="en-US" dirty="0" smtClean="0"/>
              <a:t>co-treated </a:t>
            </a:r>
            <a:r>
              <a:rPr lang="en-US" dirty="0"/>
              <a:t>with </a:t>
            </a:r>
            <a:r>
              <a:rPr lang="en-US" dirty="0" smtClean="0"/>
              <a:t>MG132.</a:t>
            </a:r>
          </a:p>
          <a:p>
            <a:r>
              <a:rPr lang="en-US" dirty="0" smtClean="0"/>
              <a:t>Two E3 ligases (“atrogenes”) upregulated.</a:t>
            </a:r>
          </a:p>
          <a:p>
            <a:r>
              <a:rPr lang="en-US" dirty="0" smtClean="0"/>
              <a:t>Other proteolytic mechanisms are involved.</a:t>
            </a:r>
          </a:p>
        </p:txBody>
      </p:sp>
    </p:spTree>
    <p:extLst>
      <p:ext uri="{BB962C8B-B14F-4D97-AF65-F5344CB8AC3E}">
        <p14:creationId xmlns:p14="http://schemas.microsoft.com/office/powerpoint/2010/main" val="308231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Protein synthesis and Dexa</a:t>
            </a:r>
            <a:endParaRPr lang="en-US" dirty="0"/>
          </a:p>
        </p:txBody>
      </p:sp>
      <p:grpSp>
        <p:nvGrpSpPr>
          <p:cNvPr id="14" name="Group 13"/>
          <p:cNvGrpSpPr/>
          <p:nvPr/>
        </p:nvGrpSpPr>
        <p:grpSpPr>
          <a:xfrm>
            <a:off x="2560897" y="1828900"/>
            <a:ext cx="3143505" cy="4681339"/>
            <a:chOff x="6076335" y="1238875"/>
            <a:chExt cx="3143505" cy="4681339"/>
          </a:xfrm>
        </p:grpSpPr>
        <p:sp>
          <p:nvSpPr>
            <p:cNvPr id="5" name="Rectangle 4"/>
            <p:cNvSpPr/>
            <p:nvPr/>
          </p:nvSpPr>
          <p:spPr>
            <a:xfrm>
              <a:off x="6076335" y="5396994"/>
              <a:ext cx="3143505" cy="523220"/>
            </a:xfrm>
            <a:prstGeom prst="rect">
              <a:avLst/>
            </a:prstGeom>
          </p:spPr>
          <p:txBody>
            <a:bodyPr wrap="square">
              <a:spAutoFit/>
            </a:bodyPr>
            <a:lstStyle/>
            <a:p>
              <a:pPr algn="r"/>
              <a:r>
                <a:rPr lang="en-US" sz="1400" dirty="0" smtClean="0"/>
                <a:t>3 mg/kg dexamethasone on male mice</a:t>
              </a:r>
            </a:p>
            <a:p>
              <a:pPr algn="r"/>
              <a:r>
                <a:rPr lang="en-US" sz="1400" dirty="0" smtClean="0"/>
                <a:t>(Baehr et al., </a:t>
              </a:r>
              <a:r>
                <a:rPr lang="en-US" sz="1400" i="1" dirty="0" smtClean="0"/>
                <a:t>J </a:t>
              </a:r>
              <a:r>
                <a:rPr lang="en-US" sz="1400" i="1" dirty="0" err="1" smtClean="0"/>
                <a:t>Physiol</a:t>
              </a:r>
              <a:r>
                <a:rPr lang="en-US" sz="1400" dirty="0" smtClean="0"/>
                <a:t>, 2012).</a:t>
              </a:r>
              <a:endParaRPr lang="en-US" sz="1400"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8770" y="1238875"/>
              <a:ext cx="2236909" cy="4158119"/>
            </a:xfrm>
            <a:prstGeom prst="rect">
              <a:avLst/>
            </a:prstGeom>
          </p:spPr>
        </p:pic>
      </p:grpSp>
    </p:spTree>
    <p:extLst>
      <p:ext uri="{BB962C8B-B14F-4D97-AF65-F5344CB8AC3E}">
        <p14:creationId xmlns:p14="http://schemas.microsoft.com/office/powerpoint/2010/main" val="38791780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Testosterone effect on atrophying muscle</a:t>
            </a:r>
            <a:endParaRPr lang="en-US" dirty="0"/>
          </a:p>
        </p:txBody>
      </p:sp>
      <p:sp>
        <p:nvSpPr>
          <p:cNvPr id="3" name="Content Placeholder 2"/>
          <p:cNvSpPr>
            <a:spLocks noGrp="1"/>
          </p:cNvSpPr>
          <p:nvPr>
            <p:ph idx="1"/>
          </p:nvPr>
        </p:nvSpPr>
        <p:spPr/>
        <p:txBody>
          <a:bodyPr/>
          <a:lstStyle/>
          <a:p>
            <a:r>
              <a:rPr lang="en-US" dirty="0" smtClean="0"/>
              <a:t>Often shown to improve protein synthesis.</a:t>
            </a:r>
          </a:p>
          <a:p>
            <a:r>
              <a:rPr lang="en-US" dirty="0" smtClean="0"/>
              <a:t>Recently shown to inhibit protein degradation:</a:t>
            </a:r>
          </a:p>
          <a:p>
            <a:pPr lvl="1"/>
            <a:r>
              <a:rPr lang="en-US" dirty="0" smtClean="0"/>
              <a:t>Ferrando et al., 2003, in burns.</a:t>
            </a:r>
          </a:p>
          <a:p>
            <a:pPr lvl="1"/>
            <a:r>
              <a:rPr lang="en-US" dirty="0" smtClean="0"/>
              <a:t>Serra, Sandor, Bhasin, et al., 2013, in castrated mice.</a:t>
            </a:r>
          </a:p>
        </p:txBody>
      </p:sp>
      <p:grpSp>
        <p:nvGrpSpPr>
          <p:cNvPr id="6" name="Group 5"/>
          <p:cNvGrpSpPr/>
          <p:nvPr/>
        </p:nvGrpSpPr>
        <p:grpSpPr>
          <a:xfrm>
            <a:off x="2398840" y="3684372"/>
            <a:ext cx="4346321" cy="3116832"/>
            <a:chOff x="1691031" y="3684372"/>
            <a:chExt cx="4346321" cy="3116832"/>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031" y="3684372"/>
              <a:ext cx="4088667" cy="2836739"/>
            </a:xfrm>
            <a:prstGeom prst="rect">
              <a:avLst/>
            </a:prstGeom>
          </p:spPr>
        </p:pic>
        <p:sp>
          <p:nvSpPr>
            <p:cNvPr id="5" name="Rectangle 4"/>
            <p:cNvSpPr/>
            <p:nvPr/>
          </p:nvSpPr>
          <p:spPr>
            <a:xfrm>
              <a:off x="2692141" y="6431872"/>
              <a:ext cx="3345211" cy="369332"/>
            </a:xfrm>
            <a:prstGeom prst="rect">
              <a:avLst/>
            </a:prstGeom>
          </p:spPr>
          <p:txBody>
            <a:bodyPr wrap="none">
              <a:spAutoFit/>
            </a:bodyPr>
            <a:lstStyle/>
            <a:p>
              <a:r>
                <a:rPr lang="en-US" dirty="0" smtClean="0"/>
                <a:t>Serra et </a:t>
              </a:r>
              <a:r>
                <a:rPr lang="en-US" dirty="0"/>
                <a:t>al., </a:t>
              </a:r>
              <a:r>
                <a:rPr lang="en-US" i="1" dirty="0" smtClean="0"/>
                <a:t>Endocrinology,</a:t>
              </a:r>
              <a:r>
                <a:rPr lang="en-US" dirty="0" smtClean="0"/>
                <a:t> 2013.</a:t>
              </a:r>
              <a:endParaRPr lang="en-US" dirty="0"/>
            </a:p>
          </p:txBody>
        </p:sp>
      </p:grpSp>
    </p:spTree>
    <p:extLst>
      <p:ext uri="{BB962C8B-B14F-4D97-AF65-F5344CB8AC3E}">
        <p14:creationId xmlns:p14="http://schemas.microsoft.com/office/powerpoint/2010/main" val="3626569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Cabin"/>
        <a:ea typeface=""/>
        <a:cs typeface=""/>
      </a:majorFont>
      <a:minorFont>
        <a:latin typeface="Cabin"/>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6618</TotalTime>
  <Words>8331</Words>
  <Application>Microsoft Office PowerPoint</Application>
  <PresentationFormat>On-screen Show (4:3)</PresentationFormat>
  <Paragraphs>689</Paragraphs>
  <Slides>54</Slides>
  <Notes>49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Arial</vt:lpstr>
      <vt:lpstr>Times New Roman</vt:lpstr>
      <vt:lpstr>Cabin</vt:lpstr>
      <vt:lpstr>Segoe UI</vt:lpstr>
      <vt:lpstr>FreeSans</vt:lpstr>
      <vt:lpstr>Droid Sans Fallback</vt:lpstr>
      <vt:lpstr>Calibri</vt:lpstr>
      <vt:lpstr>Office Theme</vt:lpstr>
      <vt:lpstr>A murine model of glucocorticoid myopathy alleviation using androgen therapy</vt:lpstr>
      <vt:lpstr>Glucocorticoids in humans</vt:lpstr>
      <vt:lpstr>Glucocorticoid myopathy</vt:lpstr>
      <vt:lpstr>Testosterone to the rescue?</vt:lpstr>
      <vt:lpstr>Rats may benefit from testosterone co-administration</vt:lpstr>
      <vt:lpstr>Hypothesis</vt:lpstr>
      <vt:lpstr>Mechanisms of Dexa in rats</vt:lpstr>
      <vt:lpstr>Protein synthesis and Dexa</vt:lpstr>
      <vt:lpstr>Testosterone effect on atrophying muscle</vt:lpstr>
      <vt:lpstr>Hypotheses</vt:lpstr>
      <vt:lpstr>Glucocorticoids’ transcriptional effect</vt:lpstr>
      <vt:lpstr>Insulin signaling desensitization</vt:lpstr>
      <vt:lpstr>Results of Akt desensitization</vt:lpstr>
      <vt:lpstr>Insulin desensitization </vt:lpstr>
      <vt:lpstr>Foxo as mediators of testosterone muscle protection</vt:lpstr>
      <vt:lpstr>Hypotheses</vt:lpstr>
      <vt:lpstr>In vivo test</vt:lpstr>
      <vt:lpstr>Progressive loss of body weight is alleviated by testosterone</vt:lpstr>
      <vt:lpstr>Deeper in vivo probe</vt:lpstr>
      <vt:lpstr>Net effects on body weight become evident when treated for longer</vt:lpstr>
      <vt:lpstr>Testosterone has little effect on fat and partly restores lean mass</vt:lpstr>
      <vt:lpstr>Testosterone partly restores individual muscles</vt:lpstr>
      <vt:lpstr>Conclusion so far</vt:lpstr>
      <vt:lpstr>MuRF1 is restored to baseline levels by testosterone co-administration</vt:lpstr>
      <vt:lpstr>Chymotrypsin-like activity correlates with phenotype</vt:lpstr>
      <vt:lpstr>Dexamethasone represses autophagosome-associated genes</vt:lpstr>
      <vt:lpstr>Cathepsin L activity does not correlate with phenotype</vt:lpstr>
      <vt:lpstr>Lipidated LC3 isoform indicates autophagy unchanged</vt:lpstr>
      <vt:lpstr>Calpain markers did not correlate with the phenotype</vt:lpstr>
      <vt:lpstr>Translation regulators appear unchanged</vt:lpstr>
      <vt:lpstr>4E-BP is not inhibited by testosterone</vt:lpstr>
      <vt:lpstr>Conclusions so far</vt:lpstr>
      <vt:lpstr>Testosterone pushes the transcriptional lever</vt:lpstr>
      <vt:lpstr>IGF-I is partly restored by testosterone co-administration</vt:lpstr>
      <vt:lpstr>Even more Foxo activation</vt:lpstr>
      <vt:lpstr>Testosterone partly reverses REDD1 upregulation</vt:lpstr>
      <vt:lpstr>Akt (Ser 473) does not respond to testosterone</vt:lpstr>
      <vt:lpstr>PowerPoint Presentation</vt:lpstr>
      <vt:lpstr>Conclusions so far</vt:lpstr>
      <vt:lpstr>Hypotheses</vt:lpstr>
      <vt:lpstr>Dexa  is anabolic, pro-proliferative for the undifferentiated muscle cells</vt:lpstr>
      <vt:lpstr>Cell diameter is rescued by testosterone co-administration</vt:lpstr>
      <vt:lpstr>Computer-assisted analysis</vt:lpstr>
      <vt:lpstr>Total protein content is restored by testosterone co-administration</vt:lpstr>
      <vt:lpstr>Assaying protein synthesis in vitro</vt:lpstr>
      <vt:lpstr>Protein synthesis exhibits paradoxical, late increase</vt:lpstr>
      <vt:lpstr>Assaying protein degradation in vitro</vt:lpstr>
      <vt:lpstr>Protein degradation correlates with phenotype</vt:lpstr>
      <vt:lpstr>Inhibitor tests in vitro</vt:lpstr>
      <vt:lpstr>Proteasome is responsible for bulk digestion</vt:lpstr>
      <vt:lpstr>Cell model conclusions</vt:lpstr>
      <vt:lpstr>Limitations</vt:lpstr>
      <vt:lpstr>General model</vt:lpstr>
      <vt:lpstr>Acknowledgements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Nicolae Lucian Sandor</dc:creator>
  <cp:lastModifiedBy>Nicolae Lucian Sandor</cp:lastModifiedBy>
  <cp:revision>313</cp:revision>
  <dcterms:created xsi:type="dcterms:W3CDTF">2015-07-04T16:17:21Z</dcterms:created>
  <dcterms:modified xsi:type="dcterms:W3CDTF">2015-07-13T06:53:13Z</dcterms:modified>
</cp:coreProperties>
</file>